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62" r:id="rId4"/>
    <p:sldId id="263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6" r:id="rId44"/>
    <p:sldId id="307" r:id="rId45"/>
    <p:sldId id="319" r:id="rId46"/>
    <p:sldId id="310" r:id="rId47"/>
    <p:sldId id="320" r:id="rId48"/>
    <p:sldId id="313" r:id="rId49"/>
    <p:sldId id="314" r:id="rId5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5E696C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3D3"/>
          </a:solidFill>
        </a:fill>
      </a:tcStyle>
    </a:wholeTbl>
    <a:band2H>
      <a:tcTxStyle/>
      <a:tcStyle>
        <a:tcBdr/>
        <a:fill>
          <a:solidFill>
            <a:srgbClr val="E9EAE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696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solidFill>
            <a:srgbClr val="5E696C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solidFill>
            <a:srgbClr val="5E696C">
              <a:alpha val="20000"/>
            </a:srgbClr>
          </a:solidFill>
        </a:fill>
      </a:tcStyle>
    </a:firstCol>
    <a:la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50800" cap="flat">
              <a:solidFill>
                <a:srgbClr val="5E696C"/>
              </a:solidFill>
              <a:prstDash val="solid"/>
              <a:round/>
            </a:ln>
          </a:top>
          <a:bottom>
            <a:ln w="127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696C"/>
        </a:fontRef>
        <a:srgbClr val="5E696C"/>
      </a:tcTxStyle>
      <a:tcStyle>
        <a:tcBdr>
          <a:left>
            <a:ln w="12700" cap="flat">
              <a:solidFill>
                <a:srgbClr val="5E696C"/>
              </a:solidFill>
              <a:prstDash val="solid"/>
              <a:round/>
            </a:ln>
          </a:left>
          <a:right>
            <a:ln w="12700" cap="flat">
              <a:solidFill>
                <a:srgbClr val="5E696C"/>
              </a:solidFill>
              <a:prstDash val="solid"/>
              <a:round/>
            </a:ln>
          </a:right>
          <a:top>
            <a:ln w="12700" cap="flat">
              <a:solidFill>
                <a:srgbClr val="5E696C"/>
              </a:solidFill>
              <a:prstDash val="solid"/>
              <a:round/>
            </a:ln>
          </a:top>
          <a:bottom>
            <a:ln w="25400" cap="flat">
              <a:solidFill>
                <a:srgbClr val="5E696C"/>
              </a:solidFill>
              <a:prstDash val="solid"/>
              <a:round/>
            </a:ln>
          </a:bottom>
          <a:insideH>
            <a:ln w="12700" cap="flat">
              <a:solidFill>
                <a:srgbClr val="5E696C"/>
              </a:solidFill>
              <a:prstDash val="solid"/>
              <a:round/>
            </a:ln>
          </a:insideH>
          <a:insideV>
            <a:ln w="12700" cap="flat">
              <a:solidFill>
                <a:srgbClr val="5E696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/>
    <p:restoredTop sz="94719"/>
  </p:normalViewPr>
  <p:slideViewPr>
    <p:cSldViewPr snapToGrid="0" snapToObjects="1">
      <p:cViewPr>
        <p:scale>
          <a:sx n="190" d="100"/>
          <a:sy n="190" d="100"/>
        </p:scale>
        <p:origin x="16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200"/>
            </a:pPr>
            <a:r>
              <a:t>Executes statements in order – NOT repeating each one individually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5" name="Shape 3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1200"/>
            </a:lvl1pPr>
          </a:lstStyle>
          <a:p>
            <a:r>
              <a:t>Karel can ask some questions about its world / surroundings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web.stanford.edu/class/cs106ap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 algn="ctr">
              <a:defRPr sz="52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 algn="ctr">
              <a:defRPr sz="120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 algn="ctr">
              <a:defRPr sz="5200" b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rgbClr val="5A1E5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gradFill>
            <a:gsLst>
              <a:gs pos="0">
                <a:srgbClr val="0433FF"/>
              </a:gs>
              <a:gs pos="100000">
                <a:srgbClr val="73FD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652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224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796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36800" indent="-3556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Google Shape;69;p17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buFont typeface="Helvetica"/>
              <a:defRPr sz="1400">
                <a:latin typeface="Proxima Nova"/>
                <a:ea typeface="Proxima Nova"/>
                <a:cs typeface="Proxima Nova"/>
                <a:sym typeface="Proxima Nova"/>
              </a:defRPr>
            </a:pPr>
            <a:endParaRPr/>
          </a:p>
        </p:txBody>
      </p:sp>
      <p:sp>
        <p:nvSpPr>
          <p:cNvPr id="137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gradFill>
            <a:gsLst>
              <a:gs pos="0">
                <a:srgbClr val="0433FF"/>
              </a:gs>
              <a:gs pos="100000">
                <a:srgbClr val="73FD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>
              <a:defRPr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04800">
              <a:buSzPts val="1200"/>
              <a:buFont typeface="Helvetica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gradFill flip="none" rotWithShape="1">
          <a:gsLst>
            <a:gs pos="0">
              <a:srgbClr val="4295A5"/>
            </a:gs>
            <a:gs pos="100000">
              <a:srgbClr val="94EBF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83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gradFill>
            <a:gsLst>
              <a:gs pos="0">
                <a:srgbClr val="4295A5"/>
              </a:gs>
              <a:gs pos="100000">
                <a:srgbClr val="94EBFE"/>
              </a:gs>
            </a:gsLst>
            <a:lin ang="16200000"/>
          </a:gradFill>
          <a:ln>
            <a:solidFill>
              <a:srgbClr val="0094A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 algn="ctr">
              <a:defRPr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86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Font typeface="Helvetica"/>
              <a:defRPr>
                <a:latin typeface="Proxima Nova"/>
                <a:ea typeface="Proxima Nova"/>
                <a:cs typeface="Proxima Nova"/>
                <a:sym typeface="Proxima Nova"/>
              </a:defRPr>
            </a:pPr>
            <a:endParaRPr/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>
                <a:latin typeface="Caveat"/>
                <a:ea typeface="Caveat"/>
                <a:cs typeface="Caveat"/>
                <a:sym typeface="Caveat"/>
              </a:defRPr>
            </a:lvl1pPr>
            <a:lvl2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2pPr>
            <a:lvl3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3pPr>
            <a:lvl4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4pPr>
            <a:lvl5pPr>
              <a:lnSpc>
                <a:spcPct val="100000"/>
              </a:lnSpc>
              <a:buClrTx/>
              <a:buFontTx/>
              <a:defRPr>
                <a:latin typeface="Caveat"/>
                <a:ea typeface="Caveat"/>
                <a:cs typeface="Caveat"/>
                <a:sym typeface="Cavea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ctr"/>
          <a:lstStyle>
            <a:lvl1pPr algn="ctr">
              <a:defRPr sz="36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buSzPts val="2100"/>
              <a:defRPr sz="2100"/>
            </a:lvl1pPr>
            <a:lvl2pPr marL="967316" indent="-370416">
              <a:buSzPts val="2100"/>
              <a:defRPr sz="2100"/>
            </a:lvl2pPr>
            <a:lvl3pPr marL="1498600" indent="-444500">
              <a:buSzPts val="2100"/>
              <a:defRPr sz="2100"/>
            </a:lvl3pPr>
            <a:lvl4pPr marL="2024184" indent="-512884">
              <a:buSzPts val="2100"/>
              <a:defRPr sz="2100"/>
            </a:lvl4pPr>
            <a:lvl5pPr marL="2481384" indent="-512884">
              <a:buSzPts val="2100"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57175" indent="-257175">
              <a:buClrTx/>
              <a:buSzPts val="2000"/>
              <a:buChar char="•"/>
              <a:defRPr sz="2000">
                <a:solidFill>
                  <a:srgbClr val="000000"/>
                </a:solidFill>
              </a:defRPr>
            </a:lvl1pPr>
            <a:lvl2pPr marL="618445" indent="-275545">
              <a:buClrTx/>
              <a:buSzPts val="2000"/>
              <a:buChar char="•"/>
              <a:defRPr sz="2000">
                <a:solidFill>
                  <a:srgbClr val="000000"/>
                </a:solidFill>
              </a:defRPr>
            </a:lvl2pPr>
            <a:lvl3pPr marL="906235" indent="-220435">
              <a:buClrTx/>
              <a:buSzPts val="2000"/>
              <a:buChar char="•"/>
              <a:defRPr sz="2000">
                <a:solidFill>
                  <a:srgbClr val="000000"/>
                </a:solidFill>
              </a:defRPr>
            </a:lvl3pPr>
            <a:lvl4pPr marL="1249135" indent="-220435">
              <a:buClrTx/>
              <a:buSzPts val="2000"/>
              <a:buChar char="•"/>
              <a:defRPr sz="2000">
                <a:solidFill>
                  <a:srgbClr val="000000"/>
                </a:solidFill>
              </a:defRPr>
            </a:lvl4pPr>
            <a:lvl5pPr marL="1592035" indent="-220435">
              <a:buClrTx/>
              <a:buSzPts val="2000"/>
              <a:buChar char="•"/>
              <a:defRPr sz="20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Image"/>
          <p:cNvSpPr>
            <a:spLocks noGrp="1"/>
          </p:cNvSpPr>
          <p:nvPr>
            <p:ph type="pic" sz="half" idx="21"/>
          </p:nvPr>
        </p:nvSpPr>
        <p:spPr>
          <a:xfrm>
            <a:off x="2395389" y="502295"/>
            <a:ext cx="4353223" cy="29066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2114103" y="3683496"/>
            <a:ext cx="4915794" cy="649636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14103" y="4326433"/>
            <a:ext cx="4915794" cy="341562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2pPr>
            <a:lvl3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3pPr>
            <a:lvl4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4pPr>
            <a:lvl5pPr marL="0" indent="0" algn="ctr" defTabSz="342900">
              <a:lnSpc>
                <a:spcPct val="100000"/>
              </a:lnSpc>
              <a:buClrTx/>
              <a:buSzTx/>
              <a:buFontTx/>
              <a:buNone/>
              <a:defRPr sz="1600">
                <a:solidFill>
                  <a:srgbClr val="C8AF7B"/>
                </a:solidFill>
                <a:effectLst>
                  <a:outerShdw blurRad="25400" dist="12700" dir="16200000" rotWithShape="0">
                    <a:srgbClr val="000000">
                      <a:alpha val="48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" name="Adopted from Stanford Uni’s CS106ap course slides by Kylie Jue and Sonja Johnson-Yu"/>
          <p:cNvSpPr txBox="1"/>
          <p:nvPr/>
        </p:nvSpPr>
        <p:spPr>
          <a:xfrm>
            <a:off x="3901553" y="4783461"/>
            <a:ext cx="4614635" cy="28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rmAutofit/>
          </a:bodyPr>
          <a:lstStyle/>
          <a:p>
            <a:pPr lvl="2" indent="749808" defTabSz="281177">
              <a:spcBef>
                <a:spcPts val="200"/>
              </a:spcBef>
              <a:defRPr sz="82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Adopted from Stanford Uni’s </a:t>
            </a:r>
            <a:r>
              <a:rPr u="sng">
                <a:solidFill>
                  <a:srgbClr val="F2AD41"/>
                </a:solidFill>
                <a:uFill>
                  <a:solidFill>
                    <a:srgbClr val="F2AD41"/>
                  </a:solidFill>
                </a:uFill>
                <a:hlinkClick r:id="rId3"/>
              </a:rPr>
              <a:t>CS106ap course slides by Kylie Jue and Sonja Johnson-Yu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 i="1">
                <a:solidFill>
                  <a:srgbClr val="F4E1B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6581" y="4440597"/>
            <a:ext cx="681040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extBox 7"/>
          <p:cNvSpPr txBox="1"/>
          <p:nvPr/>
        </p:nvSpPr>
        <p:spPr>
          <a:xfrm>
            <a:off x="3139652" y="4866500"/>
            <a:ext cx="2811980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Piech + Sahami, CS106A, Stanford University</a:t>
            </a:r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6581" y="4440597"/>
            <a:ext cx="681040" cy="679524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TextBox 7"/>
          <p:cNvSpPr txBox="1"/>
          <p:nvPr/>
        </p:nvSpPr>
        <p:spPr>
          <a:xfrm>
            <a:off x="3139652" y="4866500"/>
            <a:ext cx="2811980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A6A6A6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Piech + Sahami, CS106A, Stanford University</a:t>
            </a:r>
          </a:p>
        </p:txBody>
      </p:sp>
      <p:sp>
        <p:nvSpPr>
          <p:cNvPr id="236" name="Title Text"/>
          <p:cNvSpPr txBox="1">
            <a:spLocks noGrp="1"/>
          </p:cNvSpPr>
          <p:nvPr>
            <p:ph type="title"/>
          </p:nvPr>
        </p:nvSpPr>
        <p:spPr>
          <a:xfrm>
            <a:off x="1657350" y="1597818"/>
            <a:ext cx="5829300" cy="110252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171700" y="2914650"/>
            <a:ext cx="4800600" cy="1314450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indent="4572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indent="9144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indent="13716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indent="1828800" algn="ctr" defTabSz="3429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Text"/>
          <p:cNvSpPr txBox="1">
            <a:spLocks noGrp="1"/>
          </p:cNvSpPr>
          <p:nvPr>
            <p:ph type="title"/>
          </p:nvPr>
        </p:nvSpPr>
        <p:spPr>
          <a:xfrm>
            <a:off x="1376774" y="445025"/>
            <a:ext cx="639045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68568" tIns="68568" rIns="68568" bIns="68568"/>
          <a:lstStyle>
            <a:lvl1pPr algn="ctr" defTabSz="342900">
              <a:defRPr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246" name="Body Level One…"/>
          <p:cNvSpPr txBox="1">
            <a:spLocks noGrp="1"/>
          </p:cNvSpPr>
          <p:nvPr>
            <p:ph type="body" idx="1"/>
          </p:nvPr>
        </p:nvSpPr>
        <p:spPr>
          <a:xfrm>
            <a:off x="1376774" y="1152474"/>
            <a:ext cx="6390452" cy="3416401"/>
          </a:xfrm>
          <a:prstGeom prst="rect">
            <a:avLst/>
          </a:prstGeom>
        </p:spPr>
        <p:txBody>
          <a:bodyPr lIns="68568" tIns="68568" rIns="68568" bIns="68568"/>
          <a:lstStyle>
            <a:lvl1pPr marL="371475" indent="-257175" defTabSz="342900">
              <a:lnSpc>
                <a:spcPct val="100000"/>
              </a:lnSpc>
              <a:buClrTx/>
              <a:buSzPts val="2400"/>
              <a:buFont typeface="Proxima Nova"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869042" indent="-272142" defTabSz="342900">
              <a:lnSpc>
                <a:spcPct val="100000"/>
              </a:lnSpc>
              <a:buClrTx/>
              <a:buSzPts val="2400"/>
              <a:buFont typeface="Proxima Nova"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 defTabSz="342900">
              <a:lnSpc>
                <a:spcPct val="100000"/>
              </a:lnSpc>
              <a:buClrTx/>
              <a:buSzPts val="2400"/>
              <a:buFont typeface="Proxima Nova"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92300" indent="-381000" defTabSz="342900">
              <a:lnSpc>
                <a:spcPct val="100000"/>
              </a:lnSpc>
              <a:buClrTx/>
              <a:buSzPts val="2400"/>
              <a:buFont typeface="Proxima Nova"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49500" indent="-381000" defTabSz="342900">
              <a:lnSpc>
                <a:spcPct val="100000"/>
              </a:lnSpc>
              <a:buClrTx/>
              <a:buSzPts val="2400"/>
              <a:buFont typeface="Proxima Nova"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43168" y="4734211"/>
            <a:ext cx="265701" cy="251612"/>
          </a:xfrm>
          <a:prstGeom prst="rect">
            <a:avLst/>
          </a:prstGeom>
        </p:spPr>
        <p:txBody>
          <a:bodyPr lIns="68568" tIns="68568" rIns="68568" bIns="68568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itle Text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55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29600" y="4901409"/>
            <a:ext cx="158031" cy="139701"/>
          </a:xfrm>
          <a:prstGeom prst="rect">
            <a:avLst/>
          </a:prstGeom>
        </p:spPr>
        <p:txBody>
          <a:bodyPr lIns="0" tIns="0" rIns="0" bIns="0" anchor="b"/>
          <a:lstStyle>
            <a:lvl1pPr algn="l"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4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85725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sz="3200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idx="1"/>
          </p:nvPr>
        </p:nvSpPr>
        <p:spPr>
          <a:xfrm>
            <a:off x="114300" y="971550"/>
            <a:ext cx="8858250" cy="3886200"/>
          </a:xfrm>
          <a:prstGeom prst="rect">
            <a:avLst/>
          </a:prstGeom>
        </p:spPr>
        <p:txBody>
          <a:bodyPr lIns="34289" tIns="34289" rIns="34289" bIns="34289"/>
          <a:lstStyle>
            <a:lvl1pPr marL="163285" indent="-163285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indent="-1905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indent="-2540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indent="-2540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229600" y="4901409"/>
            <a:ext cx="158031" cy="139701"/>
          </a:xfrm>
          <a:prstGeom prst="rect">
            <a:avLst/>
          </a:prstGeom>
        </p:spPr>
        <p:txBody>
          <a:bodyPr lIns="0" tIns="0" rIns="0" bIns="0" anchor="b"/>
          <a:lstStyle>
            <a:lvl1pPr algn="l"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4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85725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sz="3200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</p:spPr>
        <p:txBody>
          <a:bodyPr lIns="0" tIns="0" rIns="0" bIns="0" anchor="b"/>
          <a:lstStyle>
            <a:lvl1pPr defTabSz="342900">
              <a:spcBef>
                <a:spcPts val="300"/>
              </a:spcBef>
              <a:defRPr sz="900"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3" name="AutoShape 3"/>
          <p:cNvSpPr/>
          <p:nvPr/>
        </p:nvSpPr>
        <p:spPr>
          <a:xfrm>
            <a:off x="0" y="0"/>
            <a:ext cx="9144000" cy="857250"/>
          </a:xfrm>
          <a:prstGeom prst="roundRect">
            <a:avLst>
              <a:gd name="adj" fmla="val 111"/>
            </a:avLst>
          </a:prstGeom>
          <a:solidFill>
            <a:srgbClr val="8C1515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 defTabSz="342900">
              <a:lnSpc>
                <a:spcPct val="93000"/>
              </a:lnSpc>
              <a:defRPr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284" name="Title Text"/>
          <p:cNvSpPr txBox="1">
            <a:spLocks noGrp="1"/>
          </p:cNvSpPr>
          <p:nvPr>
            <p:ph type="title"/>
          </p:nvPr>
        </p:nvSpPr>
        <p:spPr>
          <a:xfrm>
            <a:off x="342900" y="0"/>
            <a:ext cx="8458200" cy="85725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685800">
              <a:lnSpc>
                <a:spcPct val="90000"/>
              </a:lnSpc>
              <a:defRPr sz="3200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defRPr>
            </a:lvl1pPr>
          </a:lstStyle>
          <a:p>
            <a:r>
              <a:t>Title Text</a:t>
            </a:r>
          </a:p>
        </p:txBody>
      </p:sp>
      <p:sp>
        <p:nvSpPr>
          <p:cNvPr id="285" name="Body Level One…"/>
          <p:cNvSpPr txBox="1">
            <a:spLocks noGrp="1"/>
          </p:cNvSpPr>
          <p:nvPr>
            <p:ph type="body" idx="1"/>
          </p:nvPr>
        </p:nvSpPr>
        <p:spPr>
          <a:xfrm>
            <a:off x="114300" y="971550"/>
            <a:ext cx="8858250" cy="3886200"/>
          </a:xfrm>
          <a:prstGeom prst="rect">
            <a:avLst/>
          </a:prstGeom>
        </p:spPr>
        <p:txBody>
          <a:bodyPr lIns="34289" tIns="34289" rIns="34289" bIns="34289"/>
          <a:lstStyle>
            <a:lvl1pPr marL="163285" indent="-163285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47700" indent="-1905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25600" indent="-2540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82800" indent="-254000" defTabSz="685800">
              <a:lnSpc>
                <a:spcPct val="90000"/>
              </a:lnSpc>
              <a:spcBef>
                <a:spcPts val="700"/>
              </a:spcBef>
              <a:buClrTx/>
              <a:buSzPct val="100000"/>
              <a:buChar char="•"/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293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394474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7" indent="-244927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19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60" y="4812658"/>
            <a:ext cx="197141" cy="183053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Text"/>
          <p:cNvSpPr txBox="1">
            <a:spLocks noGrp="1"/>
          </p:cNvSpPr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3" tIns="91423" rIns="91423" bIns="91423"/>
          <a:lstStyle>
            <a:lvl1pPr>
              <a:defRPr sz="2800"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302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buClr>
                <a:srgbClr val="585858"/>
              </a:buClr>
              <a:buFont typeface="Helvetica"/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005114" indent="-408213">
              <a:buClr>
                <a:srgbClr val="585858"/>
              </a:buClr>
              <a:buFont typeface="Helvetica"/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462314" indent="-408214">
              <a:buClr>
                <a:srgbClr val="585858"/>
              </a:buClr>
              <a:buFont typeface="Helvetica"/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919514" indent="-408214">
              <a:buClr>
                <a:srgbClr val="585858"/>
              </a:buClr>
              <a:buFont typeface="Helvetica"/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376714" indent="-408214">
              <a:buClr>
                <a:srgbClr val="585858"/>
              </a:buClr>
              <a:buFont typeface="Helvetica"/>
              <a:defRPr>
                <a:solidFill>
                  <a:srgbClr val="58585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</p:spPr>
        <p:txBody>
          <a:bodyPr lIns="91423" tIns="91423" rIns="91423" bIns="91423"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Text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11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itle Text"/>
          <p:cNvSpPr txBox="1">
            <a:spLocks noGrp="1"/>
          </p:cNvSpPr>
          <p:nvPr>
            <p:ph type="title"/>
          </p:nvPr>
        </p:nvSpPr>
        <p:spPr>
          <a:xfrm>
            <a:off x="1485900" y="205978"/>
            <a:ext cx="6172200" cy="85725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34289" tIns="34289" rIns="34289" bIns="34289" anchor="ctr"/>
          <a:lstStyle>
            <a:lvl1pPr algn="ctr" defTabSz="342900">
              <a:defRPr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20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1200150"/>
            <a:ext cx="6172200" cy="3394473"/>
          </a:xfrm>
          <a:prstGeom prst="rect">
            <a:avLst/>
          </a:prstGeom>
        </p:spPr>
        <p:txBody>
          <a:bodyPr lIns="34289" tIns="34289" rIns="34289" bIns="34289"/>
          <a:lstStyle>
            <a:lvl1pPr marL="257175" indent="-257175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02128" indent="-244928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22860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459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–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03120" indent="-274320" defTabSz="342900">
              <a:lnSpc>
                <a:spcPct val="100000"/>
              </a:lnSpc>
              <a:spcBef>
                <a:spcPts val="500"/>
              </a:spcBef>
              <a:buClrTx/>
              <a:buSzPct val="100000"/>
              <a:buChar char="»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60957" y="4812657"/>
            <a:ext cx="197144" cy="183055"/>
          </a:xfrm>
          <a:prstGeom prst="rect">
            <a:avLst/>
          </a:prstGeom>
        </p:spPr>
        <p:txBody>
          <a:bodyPr lIns="34289" tIns="34289" rIns="34289" bIns="34289"/>
          <a:lstStyle>
            <a:lvl1pPr defTabSz="342900"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chemeClr val="accent2">
                    <a:lumOff val="21764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r>
              <a:t>Title Text</a:t>
            </a:r>
          </a:p>
        </p:txBody>
      </p:sp>
      <p:sp>
        <p:nvSpPr>
          <p:cNvPr id="3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buFont typeface="Proxima Nova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8" name="Google Shape;65;p16"/>
          <p:cNvSpPr/>
          <p:nvPr/>
        </p:nvSpPr>
        <p:spPr>
          <a:xfrm>
            <a:off x="0" y="4848025"/>
            <a:ext cx="9144000" cy="295501"/>
          </a:xfrm>
          <a:prstGeom prst="rect">
            <a:avLst/>
          </a:prstGeom>
          <a:solidFill>
            <a:srgbClr val="5A1E5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/>
          <a:lstStyle>
            <a:lvl1pPr>
              <a:defRPr sz="28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>
              <a:defRPr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ctr"/>
          <a:lstStyle>
            <a:lvl1pPr>
              <a:defRPr sz="48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91424" tIns="91424" rIns="91424" bIns="91424" anchor="b"/>
          <a:lstStyle>
            <a:lvl1pPr algn="ctr">
              <a:defRPr sz="4200">
                <a:solidFill>
                  <a:srgbClr val="5E69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51325"/>
            <a:ext cx="8520602" cy="572701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rgbClr val="94EBFE"/>
              </a:gs>
            </a:gsLst>
            <a:lin ang="16200000"/>
          </a:gradFill>
          <a:ln>
            <a:solidFill>
              <a:srgbClr val="0094A3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accent2">
              <a:lumOff val="-2588"/>
            </a:schemeClr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mpedu.stanford.edu/karel-reader/docs/python/en/reference.html" TargetMode="Externa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omp130"/>
          <p:cNvSpPr txBox="1">
            <a:spLocks noGrp="1"/>
          </p:cNvSpPr>
          <p:nvPr>
            <p:ph type="title"/>
          </p:nvPr>
        </p:nvSpPr>
        <p:spPr>
          <a:xfrm>
            <a:off x="2114103" y="3818248"/>
            <a:ext cx="4915794" cy="966082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Graphical User Interface</a:t>
            </a:r>
            <a:br>
              <a:rPr lang="en-US" dirty="0"/>
            </a:br>
            <a:r>
              <a:rPr lang="en-US" dirty="0"/>
              <a:t>July 2, 2021</a:t>
            </a:r>
            <a:endParaRPr dirty="0"/>
          </a:p>
        </p:txBody>
      </p:sp>
      <p:pic>
        <p:nvPicPr>
          <p:cNvPr id="5" name="Picture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2E7E838-69F2-7E41-BEE1-5AAAE5746C01}"/>
              </a:ext>
            </a:extLst>
          </p:cNvPr>
          <p:cNvPicPr>
            <a:picLocks noGrp="1" noChangeAspect="1"/>
          </p:cNvPicPr>
          <p:nvPr>
            <p:ph type="pic" sz="half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" r="7537"/>
          <a:stretch>
            <a:fillRect/>
          </a:stretch>
        </p:blipFill>
        <p:spPr>
          <a:xfrm>
            <a:off x="2331779" y="359170"/>
            <a:ext cx="4392245" cy="2932669"/>
          </a:xfr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Rectangle 2"/>
          <p:cNvGrpSpPr/>
          <p:nvPr/>
        </p:nvGrpSpPr>
        <p:grpSpPr>
          <a:xfrm>
            <a:off x="1143000" y="-18115"/>
            <a:ext cx="6858000" cy="559792"/>
            <a:chOff x="0" y="0"/>
            <a:chExt cx="6858000" cy="559790"/>
          </a:xfrm>
        </p:grpSpPr>
        <p:sp>
          <p:nvSpPr>
            <p:cNvPr id="40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000" b="1" i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406" name="Create, Modify, Use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Create, Modify, Use</a:t>
              </a:r>
            </a:p>
          </p:txBody>
        </p:sp>
      </p:grpSp>
      <p:sp>
        <p:nvSpPr>
          <p:cNvPr id="408" name="TextBox 1"/>
          <p:cNvSpPr txBox="1"/>
          <p:nvPr/>
        </p:nvSpPr>
        <p:spPr>
          <a:xfrm>
            <a:off x="1318066" y="669822"/>
            <a:ext cx="6627562" cy="3116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defRPr sz="22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b="1" dirty="0"/>
              <a:t>Create</a:t>
            </a:r>
            <a:r>
              <a:rPr dirty="0"/>
              <a:t> a variable, of type int</a:t>
            </a:r>
          </a:p>
          <a:p>
            <a:pPr defTabSz="342900">
              <a:defRPr sz="22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called age with the value 3</a:t>
            </a:r>
            <a:r>
              <a:rPr lang="en-US" dirty="0"/>
              <a:t>1</a:t>
            </a:r>
            <a:r>
              <a:rPr dirty="0"/>
              <a:t>.</a:t>
            </a:r>
          </a:p>
          <a:p>
            <a:pPr defTabSz="342900"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age = int(input(‘What is your age: ‘))</a:t>
            </a:r>
          </a:p>
          <a:p>
            <a:pPr defTabSz="342900"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342900">
              <a:defRPr sz="22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b="1" dirty="0"/>
              <a:t>Modify</a:t>
            </a:r>
            <a:r>
              <a:rPr dirty="0"/>
              <a:t> age to be one greater.</a:t>
            </a:r>
          </a:p>
          <a:p>
            <a:pPr defTabSz="342900"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age = age + 1</a:t>
            </a:r>
          </a:p>
          <a:p>
            <a:pPr defTabSz="342900"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defTabSz="342900">
              <a:defRPr sz="2200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</a:t>
            </a:r>
            <a:r>
              <a:rPr b="1" dirty="0"/>
              <a:t>Use</a:t>
            </a:r>
            <a:r>
              <a:rPr dirty="0"/>
              <a:t> the value in age (output it)</a:t>
            </a:r>
          </a:p>
          <a:p>
            <a:pPr defTabSz="342900">
              <a:defRPr sz="2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</a:t>
            </a:r>
            <a:r>
              <a:rPr dirty="0">
                <a:solidFill>
                  <a:srgbClr val="0027FF"/>
                </a:solidFill>
              </a:rPr>
              <a:t>“age is: ” </a:t>
            </a:r>
            <a:r>
              <a:rPr dirty="0"/>
              <a:t>+ </a:t>
            </a:r>
            <a:r>
              <a:rPr lang="en-US" dirty="0"/>
              <a:t>str(</a:t>
            </a:r>
            <a:r>
              <a:rPr dirty="0"/>
              <a:t>age</a:t>
            </a:r>
            <a:r>
              <a:rPr lang="en-US" dirty="0"/>
              <a:t>)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Rectangle 2"/>
          <p:cNvGrpSpPr/>
          <p:nvPr/>
        </p:nvGrpSpPr>
        <p:grpSpPr>
          <a:xfrm>
            <a:off x="1143000" y="-18115"/>
            <a:ext cx="6858000" cy="559792"/>
            <a:chOff x="0" y="0"/>
            <a:chExt cx="6858000" cy="559790"/>
          </a:xfrm>
        </p:grpSpPr>
        <p:sp>
          <p:nvSpPr>
            <p:cNvPr id="41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11" name="Variable Analogy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Variable Analogy</a:t>
              </a:r>
            </a:p>
          </p:txBody>
        </p:sp>
      </p:grpSp>
      <p:grpSp>
        <p:nvGrpSpPr>
          <p:cNvPr id="420" name="Group 35"/>
          <p:cNvGrpSpPr/>
          <p:nvPr/>
        </p:nvGrpSpPr>
        <p:grpSpPr>
          <a:xfrm>
            <a:off x="1912259" y="1663526"/>
            <a:ext cx="4715935" cy="1384650"/>
            <a:chOff x="0" y="0"/>
            <a:chExt cx="4715933" cy="1384649"/>
          </a:xfrm>
        </p:grpSpPr>
        <p:grpSp>
          <p:nvGrpSpPr>
            <p:cNvPr id="418" name="Group 36"/>
            <p:cNvGrpSpPr/>
            <p:nvPr/>
          </p:nvGrpSpPr>
          <p:grpSpPr>
            <a:xfrm>
              <a:off x="0" y="120194"/>
              <a:ext cx="4644659" cy="1004202"/>
              <a:chOff x="0" y="0"/>
              <a:chExt cx="4644658" cy="1004201"/>
            </a:xfrm>
          </p:grpSpPr>
          <p:pic>
            <p:nvPicPr>
              <p:cNvPr id="413" name="Google Shape;347;p41" descr="Google Shape;347;p41"/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336557" y="0"/>
                <a:ext cx="1308102" cy="10042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14" name="Google Shape;344;p41" descr="Google Shape;344;p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212358" y="232744"/>
                <a:ext cx="1991731" cy="60521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traight Arrow Connector 40"/>
              <p:cNvSpPr/>
              <p:nvPr/>
            </p:nvSpPr>
            <p:spPr>
              <a:xfrm>
                <a:off x="2204088" y="535349"/>
                <a:ext cx="1132471" cy="3288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defTabSz="342900">
                  <a:defRPr sz="12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6" name="Rectangle 41"/>
              <p:cNvSpPr txBox="1"/>
              <p:nvPr/>
            </p:nvSpPr>
            <p:spPr>
              <a:xfrm>
                <a:off x="0" y="378958"/>
                <a:ext cx="1818849" cy="2844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/>
              <a:p>
                <a:pPr lvl="1" indent="457200" defTabSz="342900">
                  <a:defRPr b="1">
                    <a:solidFill>
                      <a:srgbClr val="000000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t>num_students</a:t>
                </a:r>
              </a:p>
            </p:txBody>
          </p:sp>
          <p:sp>
            <p:nvSpPr>
              <p:cNvPr id="417" name="Rectangle 42"/>
              <p:cNvSpPr txBox="1"/>
              <p:nvPr/>
            </p:nvSpPr>
            <p:spPr>
              <a:xfrm>
                <a:off x="3748260" y="413790"/>
                <a:ext cx="492828" cy="3479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34289" tIns="34289" rIns="34289" bIns="34289" numCol="1" anchor="t">
                <a:spAutoFit/>
              </a:bodyPr>
              <a:lstStyle>
                <a:lvl1pPr defTabSz="342900">
                  <a:defRPr sz="1800" b="1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700</a:t>
                </a:r>
              </a:p>
            </p:txBody>
          </p:sp>
        </p:grpSp>
        <p:sp>
          <p:nvSpPr>
            <p:cNvPr id="419" name="Google Shape;805;p74"/>
            <p:cNvSpPr txBox="1"/>
            <p:nvPr/>
          </p:nvSpPr>
          <p:spPr>
            <a:xfrm rot="16200000">
              <a:off x="3847090" y="515805"/>
              <a:ext cx="1384650" cy="3530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8568" tIns="68568" rIns="68568" bIns="68568" numCol="1" anchor="t">
              <a:spAutoFit/>
            </a:bodyPr>
            <a:lstStyle>
              <a:lvl1pPr algn="ctr" defTabSz="342900">
                <a:defRPr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1pPr>
            </a:lstStyle>
            <a:p>
              <a:r>
                <a:t>int</a:t>
              </a:r>
            </a:p>
          </p:txBody>
        </p:sp>
      </p:grpSp>
      <p:sp>
        <p:nvSpPr>
          <p:cNvPr id="421" name="Rectangle 4"/>
          <p:cNvSpPr txBox="1"/>
          <p:nvPr/>
        </p:nvSpPr>
        <p:spPr>
          <a:xfrm>
            <a:off x="2874257" y="1099508"/>
            <a:ext cx="3007763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lvl="1" indent="457200" defTabSz="342900">
              <a:defRPr sz="1800" b="1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num_students = 700</a:t>
            </a:r>
          </a:p>
        </p:txBody>
      </p:sp>
      <p:sp>
        <p:nvSpPr>
          <p:cNvPr id="422" name="TextBox 43"/>
          <p:cNvSpPr txBox="1"/>
          <p:nvPr/>
        </p:nvSpPr>
        <p:spPr>
          <a:xfrm>
            <a:off x="2195715" y="3398857"/>
            <a:ext cx="1136373" cy="529650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name</a:t>
            </a:r>
          </a:p>
        </p:txBody>
      </p:sp>
      <p:sp>
        <p:nvSpPr>
          <p:cNvPr id="423" name="TextBox 44"/>
          <p:cNvSpPr txBox="1"/>
          <p:nvPr/>
        </p:nvSpPr>
        <p:spPr>
          <a:xfrm>
            <a:off x="6663736" y="3436920"/>
            <a:ext cx="912238" cy="529651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type</a:t>
            </a:r>
          </a:p>
        </p:txBody>
      </p:sp>
      <p:sp>
        <p:nvSpPr>
          <p:cNvPr id="424" name="TextBox 45"/>
          <p:cNvSpPr txBox="1"/>
          <p:nvPr/>
        </p:nvSpPr>
        <p:spPr>
          <a:xfrm>
            <a:off x="4734356" y="3898599"/>
            <a:ext cx="1075875" cy="529651"/>
          </a:xfrm>
          <a:prstGeom prst="rect">
            <a:avLst/>
          </a:prstGeom>
          <a:solidFill>
            <a:srgbClr val="DCE6F2"/>
          </a:solidFill>
          <a:ln w="3175">
            <a:solidFill>
              <a:srgbClr val="4A7EBB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value</a:t>
            </a:r>
          </a:p>
        </p:txBody>
      </p:sp>
      <p:sp>
        <p:nvSpPr>
          <p:cNvPr id="425" name="Freeform 6"/>
          <p:cNvSpPr/>
          <p:nvPr/>
        </p:nvSpPr>
        <p:spPr>
          <a:xfrm>
            <a:off x="2798955" y="2731902"/>
            <a:ext cx="323507" cy="574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3" h="21539" extrusionOk="0">
                <a:moveTo>
                  <a:pt x="0" y="21539"/>
                </a:moveTo>
                <a:cubicBezTo>
                  <a:pt x="123" y="20912"/>
                  <a:pt x="-31" y="20246"/>
                  <a:pt x="369" y="19657"/>
                </a:cubicBezTo>
                <a:cubicBezTo>
                  <a:pt x="618" y="19289"/>
                  <a:pt x="1440" y="19142"/>
                  <a:pt x="1844" y="18821"/>
                </a:cubicBezTo>
                <a:cubicBezTo>
                  <a:pt x="4238" y="16922"/>
                  <a:pt x="225" y="19321"/>
                  <a:pt x="2951" y="17776"/>
                </a:cubicBezTo>
                <a:cubicBezTo>
                  <a:pt x="3091" y="17378"/>
                  <a:pt x="3311" y="16532"/>
                  <a:pt x="3689" y="16103"/>
                </a:cubicBezTo>
                <a:cubicBezTo>
                  <a:pt x="3887" y="15879"/>
                  <a:pt x="4181" y="15685"/>
                  <a:pt x="4426" y="15476"/>
                </a:cubicBezTo>
                <a:cubicBezTo>
                  <a:pt x="5471" y="13699"/>
                  <a:pt x="4014" y="15866"/>
                  <a:pt x="5533" y="14431"/>
                </a:cubicBezTo>
                <a:cubicBezTo>
                  <a:pt x="5733" y="14242"/>
                  <a:pt x="5728" y="14001"/>
                  <a:pt x="5902" y="13804"/>
                </a:cubicBezTo>
                <a:cubicBezTo>
                  <a:pt x="6100" y="13579"/>
                  <a:pt x="6394" y="13386"/>
                  <a:pt x="6640" y="13176"/>
                </a:cubicBezTo>
                <a:cubicBezTo>
                  <a:pt x="6763" y="12967"/>
                  <a:pt x="6793" y="12733"/>
                  <a:pt x="7009" y="12549"/>
                </a:cubicBezTo>
                <a:cubicBezTo>
                  <a:pt x="8791" y="11034"/>
                  <a:pt x="7579" y="12891"/>
                  <a:pt x="8853" y="11086"/>
                </a:cubicBezTo>
                <a:cubicBezTo>
                  <a:pt x="9142" y="10677"/>
                  <a:pt x="9402" y="10259"/>
                  <a:pt x="9591" y="9832"/>
                </a:cubicBezTo>
                <a:cubicBezTo>
                  <a:pt x="9714" y="9553"/>
                  <a:pt x="9760" y="9259"/>
                  <a:pt x="9960" y="8995"/>
                </a:cubicBezTo>
                <a:cubicBezTo>
                  <a:pt x="10134" y="8764"/>
                  <a:pt x="10452" y="8577"/>
                  <a:pt x="10697" y="8368"/>
                </a:cubicBezTo>
                <a:cubicBezTo>
                  <a:pt x="11219" y="6891"/>
                  <a:pt x="10868" y="7660"/>
                  <a:pt x="11804" y="6068"/>
                </a:cubicBezTo>
                <a:cubicBezTo>
                  <a:pt x="11927" y="5859"/>
                  <a:pt x="11898" y="5597"/>
                  <a:pt x="12173" y="5441"/>
                </a:cubicBezTo>
                <a:cubicBezTo>
                  <a:pt x="12419" y="5302"/>
                  <a:pt x="12718" y="5187"/>
                  <a:pt x="12911" y="5023"/>
                </a:cubicBezTo>
                <a:cubicBezTo>
                  <a:pt x="13216" y="4764"/>
                  <a:pt x="13297" y="4426"/>
                  <a:pt x="13649" y="4187"/>
                </a:cubicBezTo>
                <a:cubicBezTo>
                  <a:pt x="13932" y="3994"/>
                  <a:pt x="14409" y="3926"/>
                  <a:pt x="14755" y="3769"/>
                </a:cubicBezTo>
                <a:cubicBezTo>
                  <a:pt x="15027" y="3646"/>
                  <a:pt x="15247" y="3490"/>
                  <a:pt x="15493" y="3351"/>
                </a:cubicBezTo>
                <a:cubicBezTo>
                  <a:pt x="15370" y="2793"/>
                  <a:pt x="15674" y="2146"/>
                  <a:pt x="15124" y="1678"/>
                </a:cubicBezTo>
                <a:cubicBezTo>
                  <a:pt x="14878" y="1469"/>
                  <a:pt x="14378" y="1950"/>
                  <a:pt x="14017" y="2096"/>
                </a:cubicBezTo>
                <a:cubicBezTo>
                  <a:pt x="13517" y="2299"/>
                  <a:pt x="13076" y="2551"/>
                  <a:pt x="12542" y="2723"/>
                </a:cubicBezTo>
                <a:cubicBezTo>
                  <a:pt x="12204" y="2833"/>
                  <a:pt x="11799" y="2855"/>
                  <a:pt x="11435" y="2932"/>
                </a:cubicBezTo>
                <a:cubicBezTo>
                  <a:pt x="10815" y="3064"/>
                  <a:pt x="10196" y="3198"/>
                  <a:pt x="9591" y="3351"/>
                </a:cubicBezTo>
                <a:cubicBezTo>
                  <a:pt x="9088" y="3477"/>
                  <a:pt x="8504" y="3989"/>
                  <a:pt x="8115" y="3769"/>
                </a:cubicBezTo>
                <a:cubicBezTo>
                  <a:pt x="7746" y="3560"/>
                  <a:pt x="8882" y="3366"/>
                  <a:pt x="9222" y="3141"/>
                </a:cubicBezTo>
                <a:cubicBezTo>
                  <a:pt x="9622" y="2877"/>
                  <a:pt x="9862" y="2532"/>
                  <a:pt x="10329" y="2305"/>
                </a:cubicBezTo>
                <a:cubicBezTo>
                  <a:pt x="10746" y="2102"/>
                  <a:pt x="11357" y="2068"/>
                  <a:pt x="11804" y="1887"/>
                </a:cubicBezTo>
                <a:cubicBezTo>
                  <a:pt x="12229" y="1715"/>
                  <a:pt x="12486" y="1432"/>
                  <a:pt x="12911" y="1260"/>
                </a:cubicBezTo>
                <a:cubicBezTo>
                  <a:pt x="13709" y="937"/>
                  <a:pt x="14590" y="803"/>
                  <a:pt x="15493" y="633"/>
                </a:cubicBezTo>
                <a:cubicBezTo>
                  <a:pt x="15852" y="497"/>
                  <a:pt x="17119" y="-61"/>
                  <a:pt x="17706" y="6"/>
                </a:cubicBezTo>
                <a:cubicBezTo>
                  <a:pt x="18047" y="44"/>
                  <a:pt x="18198" y="284"/>
                  <a:pt x="18444" y="424"/>
                </a:cubicBezTo>
                <a:cubicBezTo>
                  <a:pt x="18851" y="2039"/>
                  <a:pt x="18645" y="2172"/>
                  <a:pt x="20289" y="3769"/>
                </a:cubicBezTo>
                <a:cubicBezTo>
                  <a:pt x="21569" y="5013"/>
                  <a:pt x="21395" y="3856"/>
                  <a:pt x="21395" y="4814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6" name="Freeform 7"/>
          <p:cNvSpPr/>
          <p:nvPr/>
        </p:nvSpPr>
        <p:spPr>
          <a:xfrm>
            <a:off x="5413916" y="2887531"/>
            <a:ext cx="557563" cy="848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17" extrusionOk="0">
                <a:moveTo>
                  <a:pt x="0" y="21117"/>
                </a:moveTo>
                <a:cubicBezTo>
                  <a:pt x="72" y="20423"/>
                  <a:pt x="96" y="19726"/>
                  <a:pt x="216" y="19035"/>
                </a:cubicBezTo>
                <a:cubicBezTo>
                  <a:pt x="241" y="18889"/>
                  <a:pt x="315" y="18744"/>
                  <a:pt x="432" y="18618"/>
                </a:cubicBezTo>
                <a:cubicBezTo>
                  <a:pt x="537" y="18506"/>
                  <a:pt x="720" y="18433"/>
                  <a:pt x="864" y="18341"/>
                </a:cubicBezTo>
                <a:cubicBezTo>
                  <a:pt x="925" y="18105"/>
                  <a:pt x="1112" y="17248"/>
                  <a:pt x="1296" y="16952"/>
                </a:cubicBezTo>
                <a:cubicBezTo>
                  <a:pt x="1475" y="16664"/>
                  <a:pt x="1758" y="16406"/>
                  <a:pt x="1944" y="16119"/>
                </a:cubicBezTo>
                <a:cubicBezTo>
                  <a:pt x="2119" y="15849"/>
                  <a:pt x="2232" y="15564"/>
                  <a:pt x="2376" y="15286"/>
                </a:cubicBezTo>
                <a:lnTo>
                  <a:pt x="2808" y="14453"/>
                </a:lnTo>
                <a:cubicBezTo>
                  <a:pt x="2880" y="14315"/>
                  <a:pt x="2863" y="14140"/>
                  <a:pt x="3024" y="14037"/>
                </a:cubicBezTo>
                <a:cubicBezTo>
                  <a:pt x="3168" y="13944"/>
                  <a:pt x="3343" y="13868"/>
                  <a:pt x="3456" y="13759"/>
                </a:cubicBezTo>
                <a:cubicBezTo>
                  <a:pt x="4160" y="13081"/>
                  <a:pt x="3584" y="13355"/>
                  <a:pt x="4320" y="12788"/>
                </a:cubicBezTo>
                <a:cubicBezTo>
                  <a:pt x="5126" y="12166"/>
                  <a:pt x="4769" y="12521"/>
                  <a:pt x="5832" y="12093"/>
                </a:cubicBezTo>
                <a:cubicBezTo>
                  <a:pt x="6137" y="11971"/>
                  <a:pt x="6423" y="11828"/>
                  <a:pt x="6696" y="11677"/>
                </a:cubicBezTo>
                <a:cubicBezTo>
                  <a:pt x="6928" y="11549"/>
                  <a:pt x="7090" y="11369"/>
                  <a:pt x="7344" y="11260"/>
                </a:cubicBezTo>
                <a:cubicBezTo>
                  <a:pt x="7533" y="11179"/>
                  <a:pt x="7779" y="11173"/>
                  <a:pt x="7992" y="11122"/>
                </a:cubicBezTo>
                <a:cubicBezTo>
                  <a:pt x="8355" y="11034"/>
                  <a:pt x="8712" y="10937"/>
                  <a:pt x="9072" y="10844"/>
                </a:cubicBezTo>
                <a:cubicBezTo>
                  <a:pt x="9662" y="10465"/>
                  <a:pt x="9512" y="10535"/>
                  <a:pt x="10368" y="10150"/>
                </a:cubicBezTo>
                <a:cubicBezTo>
                  <a:pt x="10793" y="9958"/>
                  <a:pt x="11259" y="9803"/>
                  <a:pt x="11664" y="9595"/>
                </a:cubicBezTo>
                <a:cubicBezTo>
                  <a:pt x="12947" y="8935"/>
                  <a:pt x="12360" y="9204"/>
                  <a:pt x="13392" y="8762"/>
                </a:cubicBezTo>
                <a:cubicBezTo>
                  <a:pt x="14106" y="8073"/>
                  <a:pt x="13640" y="8463"/>
                  <a:pt x="14904" y="7651"/>
                </a:cubicBezTo>
                <a:cubicBezTo>
                  <a:pt x="15192" y="7466"/>
                  <a:pt x="15586" y="7330"/>
                  <a:pt x="15768" y="7096"/>
                </a:cubicBezTo>
                <a:lnTo>
                  <a:pt x="16200" y="6540"/>
                </a:lnTo>
                <a:cubicBezTo>
                  <a:pt x="16875" y="4805"/>
                  <a:pt x="16013" y="6962"/>
                  <a:pt x="16632" y="5569"/>
                </a:cubicBezTo>
                <a:cubicBezTo>
                  <a:pt x="16714" y="5385"/>
                  <a:pt x="16731" y="5189"/>
                  <a:pt x="16848" y="5013"/>
                </a:cubicBezTo>
                <a:cubicBezTo>
                  <a:pt x="16950" y="4860"/>
                  <a:pt x="17136" y="4736"/>
                  <a:pt x="17280" y="4597"/>
                </a:cubicBezTo>
                <a:cubicBezTo>
                  <a:pt x="17730" y="3729"/>
                  <a:pt x="17390" y="4481"/>
                  <a:pt x="17712" y="2931"/>
                </a:cubicBezTo>
                <a:cubicBezTo>
                  <a:pt x="17770" y="2652"/>
                  <a:pt x="17866" y="2377"/>
                  <a:pt x="17928" y="2098"/>
                </a:cubicBezTo>
                <a:cubicBezTo>
                  <a:pt x="18010" y="1729"/>
                  <a:pt x="18072" y="1358"/>
                  <a:pt x="18144" y="987"/>
                </a:cubicBezTo>
                <a:cubicBezTo>
                  <a:pt x="17817" y="-483"/>
                  <a:pt x="18378" y="10"/>
                  <a:pt x="17064" y="432"/>
                </a:cubicBezTo>
                <a:cubicBezTo>
                  <a:pt x="16798" y="517"/>
                  <a:pt x="16488" y="525"/>
                  <a:pt x="16200" y="571"/>
                </a:cubicBezTo>
                <a:cubicBezTo>
                  <a:pt x="14761" y="1496"/>
                  <a:pt x="17353" y="-97"/>
                  <a:pt x="14688" y="1126"/>
                </a:cubicBezTo>
                <a:cubicBezTo>
                  <a:pt x="14477" y="1223"/>
                  <a:pt x="14024" y="1468"/>
                  <a:pt x="14256" y="1543"/>
                </a:cubicBezTo>
                <a:lnTo>
                  <a:pt x="15120" y="1265"/>
                </a:lnTo>
                <a:cubicBezTo>
                  <a:pt x="15192" y="1126"/>
                  <a:pt x="15273" y="989"/>
                  <a:pt x="15336" y="849"/>
                </a:cubicBezTo>
                <a:cubicBezTo>
                  <a:pt x="15418" y="665"/>
                  <a:pt x="15387" y="452"/>
                  <a:pt x="15552" y="293"/>
                </a:cubicBezTo>
                <a:cubicBezTo>
                  <a:pt x="15696" y="154"/>
                  <a:pt x="15984" y="108"/>
                  <a:pt x="16200" y="16"/>
                </a:cubicBezTo>
                <a:cubicBezTo>
                  <a:pt x="16884" y="162"/>
                  <a:pt x="16898" y="125"/>
                  <a:pt x="17496" y="432"/>
                </a:cubicBezTo>
                <a:cubicBezTo>
                  <a:pt x="17655" y="514"/>
                  <a:pt x="17746" y="651"/>
                  <a:pt x="17928" y="710"/>
                </a:cubicBezTo>
                <a:cubicBezTo>
                  <a:pt x="18194" y="795"/>
                  <a:pt x="18504" y="802"/>
                  <a:pt x="18792" y="849"/>
                </a:cubicBezTo>
                <a:cubicBezTo>
                  <a:pt x="19008" y="941"/>
                  <a:pt x="19208" y="1052"/>
                  <a:pt x="19440" y="1126"/>
                </a:cubicBezTo>
                <a:cubicBezTo>
                  <a:pt x="19644" y="1192"/>
                  <a:pt x="19890" y="1192"/>
                  <a:pt x="20088" y="1265"/>
                </a:cubicBezTo>
                <a:cubicBezTo>
                  <a:pt x="20705" y="1492"/>
                  <a:pt x="21115" y="1786"/>
                  <a:pt x="21600" y="2098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7" name="Freeform 8"/>
          <p:cNvSpPr/>
          <p:nvPr/>
        </p:nvSpPr>
        <p:spPr>
          <a:xfrm>
            <a:off x="6685155" y="2603226"/>
            <a:ext cx="384885" cy="770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4" h="21543" extrusionOk="0">
                <a:moveTo>
                  <a:pt x="21075" y="21543"/>
                </a:moveTo>
                <a:cubicBezTo>
                  <a:pt x="21387" y="16664"/>
                  <a:pt x="21600" y="16428"/>
                  <a:pt x="21075" y="11404"/>
                </a:cubicBezTo>
                <a:cubicBezTo>
                  <a:pt x="21045" y="11124"/>
                  <a:pt x="20226" y="9966"/>
                  <a:pt x="20145" y="9844"/>
                </a:cubicBezTo>
                <a:lnTo>
                  <a:pt x="19835" y="9376"/>
                </a:lnTo>
                <a:lnTo>
                  <a:pt x="19525" y="8908"/>
                </a:lnTo>
                <a:cubicBezTo>
                  <a:pt x="19307" y="8139"/>
                  <a:pt x="19304" y="7861"/>
                  <a:pt x="18905" y="7192"/>
                </a:cubicBezTo>
                <a:cubicBezTo>
                  <a:pt x="18717" y="6877"/>
                  <a:pt x="18578" y="6550"/>
                  <a:pt x="18285" y="6256"/>
                </a:cubicBezTo>
                <a:cubicBezTo>
                  <a:pt x="18079" y="6048"/>
                  <a:pt x="17943" y="5818"/>
                  <a:pt x="17665" y="5632"/>
                </a:cubicBezTo>
                <a:cubicBezTo>
                  <a:pt x="16914" y="5128"/>
                  <a:pt x="16433" y="5011"/>
                  <a:pt x="15496" y="4696"/>
                </a:cubicBezTo>
                <a:cubicBezTo>
                  <a:pt x="14955" y="3879"/>
                  <a:pt x="15417" y="4345"/>
                  <a:pt x="13637" y="3448"/>
                </a:cubicBezTo>
                <a:lnTo>
                  <a:pt x="12397" y="2824"/>
                </a:lnTo>
                <a:lnTo>
                  <a:pt x="11467" y="2668"/>
                </a:lnTo>
                <a:cubicBezTo>
                  <a:pt x="8714" y="1629"/>
                  <a:pt x="11695" y="2628"/>
                  <a:pt x="8988" y="2044"/>
                </a:cubicBezTo>
                <a:cubicBezTo>
                  <a:pt x="8645" y="1971"/>
                  <a:pt x="8391" y="1816"/>
                  <a:pt x="8058" y="1732"/>
                </a:cubicBezTo>
                <a:cubicBezTo>
                  <a:pt x="7349" y="1554"/>
                  <a:pt x="6286" y="1509"/>
                  <a:pt x="5579" y="1420"/>
                </a:cubicBezTo>
                <a:cubicBezTo>
                  <a:pt x="2671" y="1055"/>
                  <a:pt x="8096" y="1457"/>
                  <a:pt x="1860" y="1108"/>
                </a:cubicBezTo>
                <a:cubicBezTo>
                  <a:pt x="1446" y="1056"/>
                  <a:pt x="319" y="1104"/>
                  <a:pt x="620" y="952"/>
                </a:cubicBezTo>
                <a:cubicBezTo>
                  <a:pt x="1064" y="729"/>
                  <a:pt x="1870" y="873"/>
                  <a:pt x="2479" y="796"/>
                </a:cubicBezTo>
                <a:cubicBezTo>
                  <a:pt x="3113" y="717"/>
                  <a:pt x="3719" y="589"/>
                  <a:pt x="4339" y="485"/>
                </a:cubicBezTo>
                <a:cubicBezTo>
                  <a:pt x="5144" y="350"/>
                  <a:pt x="6077" y="203"/>
                  <a:pt x="6818" y="17"/>
                </a:cubicBezTo>
                <a:cubicBezTo>
                  <a:pt x="7110" y="-57"/>
                  <a:pt x="6209" y="140"/>
                  <a:pt x="5888" y="173"/>
                </a:cubicBezTo>
                <a:cubicBezTo>
                  <a:pt x="5172" y="245"/>
                  <a:pt x="4442" y="277"/>
                  <a:pt x="3719" y="329"/>
                </a:cubicBezTo>
                <a:cubicBezTo>
                  <a:pt x="3409" y="381"/>
                  <a:pt x="3108" y="449"/>
                  <a:pt x="2789" y="485"/>
                </a:cubicBezTo>
                <a:cubicBezTo>
                  <a:pt x="2176" y="553"/>
                  <a:pt x="1526" y="540"/>
                  <a:pt x="930" y="641"/>
                </a:cubicBezTo>
                <a:cubicBezTo>
                  <a:pt x="576" y="700"/>
                  <a:pt x="310" y="848"/>
                  <a:pt x="0" y="952"/>
                </a:cubicBezTo>
                <a:cubicBezTo>
                  <a:pt x="1665" y="1232"/>
                  <a:pt x="455" y="896"/>
                  <a:pt x="1550" y="1888"/>
                </a:cubicBezTo>
                <a:cubicBezTo>
                  <a:pt x="2307" y="2575"/>
                  <a:pt x="2706" y="2524"/>
                  <a:pt x="3719" y="3136"/>
                </a:cubicBezTo>
                <a:cubicBezTo>
                  <a:pt x="3867" y="3226"/>
                  <a:pt x="3926" y="3344"/>
                  <a:pt x="4029" y="3448"/>
                </a:cubicBezTo>
              </a:path>
            </a:pathLst>
          </a:cu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1" animBg="1" advAuto="0"/>
      <p:bldP spid="422" grpId="3" animBg="1" advAuto="0"/>
      <p:bldP spid="423" grpId="7" animBg="1" advAuto="0"/>
      <p:bldP spid="424" grpId="5" animBg="1" advAuto="0"/>
      <p:bldP spid="425" grpId="2" animBg="1" advAuto="0"/>
      <p:bldP spid="426" grpId="4" animBg="1" advAuto="0"/>
      <p:bldP spid="427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29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0" name="input functi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/>
            <a:p>
              <a:pPr algn="ctr" defTabSz="342900">
                <a:defRPr sz="3000"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t>input</a:t>
              </a:r>
              <a:r>
                <a:rPr>
                  <a:latin typeface="Century Gothic"/>
                  <a:ea typeface="Century Gothic"/>
                  <a:cs typeface="Century Gothic"/>
                  <a:sym typeface="Century Gothic"/>
                </a:rPr>
                <a:t> function</a:t>
              </a:r>
            </a:p>
          </p:txBody>
        </p:sp>
      </p:grpSp>
      <p:sp>
        <p:nvSpPr>
          <p:cNvPr id="432" name="Rectangle 1"/>
          <p:cNvSpPr/>
          <p:nvPr/>
        </p:nvSpPr>
        <p:spPr>
          <a:xfrm>
            <a:off x="1516524" y="823225"/>
            <a:ext cx="6110952" cy="93217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algn="ctr" defTabSz="685800">
              <a:defRPr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 num1 = </a:t>
            </a:r>
            <a:r>
              <a:rPr>
                <a:solidFill>
                  <a:srgbClr val="000080"/>
                </a:solidFill>
              </a:rPr>
              <a:t>input</a:t>
            </a:r>
            <a:r>
              <a:t>(</a:t>
            </a:r>
            <a:r>
              <a:rPr b="1">
                <a:solidFill>
                  <a:srgbClr val="008080"/>
                </a:solidFill>
              </a:rPr>
              <a:t>"Enter first number: "</a:t>
            </a:r>
            <a:r>
              <a:t>)</a:t>
            </a:r>
            <a:br/>
            <a:endParaRPr/>
          </a:p>
        </p:txBody>
      </p:sp>
      <p:sp>
        <p:nvSpPr>
          <p:cNvPr id="433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485899" y="1810275"/>
            <a:ext cx="6789421" cy="2850627"/>
          </a:xfrm>
          <a:prstGeom prst="rect">
            <a:avLst/>
          </a:prstGeom>
        </p:spPr>
        <p:txBody>
          <a:bodyPr/>
          <a:lstStyle/>
          <a:p>
            <a:pPr marL="244928" indent="-244928">
              <a:defRPr sz="20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input</a:t>
            </a:r>
            <a:r>
              <a:rPr b="0" dirty="0">
                <a:latin typeface="Calibri"/>
                <a:ea typeface="Calibri"/>
                <a:cs typeface="Calibri"/>
                <a:sym typeface="Calibri"/>
              </a:rPr>
              <a:t> command gets text input from the user</a:t>
            </a:r>
          </a:p>
          <a:p>
            <a:pPr marL="244928" indent="-244928">
              <a:defRPr sz="2000"/>
            </a:pPr>
            <a:r>
              <a:rPr dirty="0"/>
              <a:t>Prints text specified in double/single quotes</a:t>
            </a:r>
          </a:p>
          <a:p>
            <a:pPr marL="671512" lvl="1" indent="-214312">
              <a:spcBef>
                <a:spcPts val="400"/>
              </a:spcBef>
              <a:defRPr sz="1800"/>
            </a:pPr>
            <a:r>
              <a:rPr dirty="0"/>
              <a:t>Then waits for user input</a:t>
            </a:r>
            <a:endParaRPr sz="2000" dirty="0"/>
          </a:p>
          <a:p>
            <a:pPr marL="671512" lvl="1" indent="-214312">
              <a:spcBef>
                <a:spcPts val="400"/>
              </a:spcBef>
              <a:defRPr sz="1800"/>
            </a:pPr>
            <a:r>
              <a:rPr dirty="0"/>
              <a:t>Here, user input from 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input</a:t>
            </a:r>
            <a:r>
              <a:rPr dirty="0"/>
              <a:t> is put in a </a:t>
            </a:r>
            <a:r>
              <a:rPr b="1" u="sng" dirty="0"/>
              <a:t>variable</a:t>
            </a:r>
            <a:r>
              <a:rPr dirty="0"/>
              <a:t> (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num1</a:t>
            </a:r>
            <a:r>
              <a:rPr dirty="0"/>
              <a:t>)</a:t>
            </a:r>
            <a:endParaRPr sz="2000" dirty="0"/>
          </a:p>
          <a:p>
            <a:pPr marL="671512" lvl="1" indent="-214312">
              <a:spcBef>
                <a:spcPts val="400"/>
              </a:spcBef>
              <a:defRPr sz="1800"/>
            </a:pPr>
            <a:r>
              <a:rPr dirty="0"/>
              <a:t>The user input is considered text, even if user entered a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833;p77"/>
          <p:cNvSpPr txBox="1">
            <a:spLocks noGrp="1"/>
          </p:cNvSpPr>
          <p:nvPr>
            <p:ph type="body" idx="1"/>
          </p:nvPr>
        </p:nvSpPr>
        <p:spPr>
          <a:xfrm>
            <a:off x="311699" y="1152474"/>
            <a:ext cx="8520602" cy="3644403"/>
          </a:xfrm>
          <a:prstGeom prst="rect">
            <a:avLst/>
          </a:prstGeom>
        </p:spPr>
        <p:txBody>
          <a:bodyPr/>
          <a:lstStyle/>
          <a:p>
            <a:pPr marL="777240" lvl="1" indent="-302259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rPr dirty="0"/>
              <a:t>Integers - numbers with no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num_flowers</a:t>
            </a:r>
            <a:r>
              <a:rPr dirty="0"/>
              <a:t> = 5</a:t>
            </a:r>
          </a:p>
          <a:p>
            <a:pPr marL="777240" lvl="1" indent="-302259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rPr dirty="0"/>
              <a:t>Floats - numbers with decimals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fraction = 0.2</a:t>
            </a:r>
          </a:p>
          <a:p>
            <a:pPr marL="777240" lvl="1" indent="-302259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rPr dirty="0"/>
              <a:t>Booleans - </a:t>
            </a:r>
            <a:r>
              <a:rPr lang="en-US" dirty="0"/>
              <a:t>T</a:t>
            </a:r>
            <a:r>
              <a:rPr dirty="0"/>
              <a:t>rue or </a:t>
            </a:r>
            <a:r>
              <a:rPr lang="en-US" dirty="0"/>
              <a:t>F</a:t>
            </a:r>
            <a:r>
              <a:rPr dirty="0"/>
              <a:t>alse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is_raining_today</a:t>
            </a:r>
            <a:r>
              <a:rPr dirty="0"/>
              <a:t> = True</a:t>
            </a:r>
          </a:p>
          <a:p>
            <a:pPr marL="777240" lvl="1" indent="-302259" defTabSz="777240">
              <a:buClr>
                <a:srgbClr val="000000"/>
              </a:buClr>
              <a:buSzPts val="1700"/>
              <a:defRPr sz="1700">
                <a:solidFill>
                  <a:srgbClr val="000000"/>
                </a:solidFill>
              </a:defRPr>
            </a:pPr>
            <a:r>
              <a:rPr dirty="0"/>
              <a:t>Strings - collection of characters</a:t>
            </a:r>
          </a:p>
          <a:p>
            <a:pPr marL="0" indent="0" algn="ctr" defTabSz="777240">
              <a:spcBef>
                <a:spcPts val="1300"/>
              </a:spcBef>
              <a:buSzTx/>
              <a:buNone/>
              <a:defRPr sz="17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myName</a:t>
            </a:r>
            <a:r>
              <a:rPr dirty="0"/>
              <a:t> = ‘</a:t>
            </a:r>
            <a:r>
              <a:rPr dirty="0" err="1"/>
              <a:t>Ayca</a:t>
            </a:r>
            <a:r>
              <a:rPr dirty="0"/>
              <a:t>’</a:t>
            </a:r>
          </a:p>
        </p:txBody>
      </p:sp>
      <p:grpSp>
        <p:nvGrpSpPr>
          <p:cNvPr id="438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36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000"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  <p:sp>
          <p:nvSpPr>
            <p:cNvPr id="437" name="Types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Types</a:t>
              </a:r>
            </a:p>
          </p:txBody>
        </p:sp>
      </p:grpSp>
      <p:sp>
        <p:nvSpPr>
          <p:cNvPr id="439" name="Google Shape;832;p77"/>
          <p:cNvSpPr txBox="1">
            <a:spLocks noGrp="1"/>
          </p:cNvSpPr>
          <p:nvPr>
            <p:ph type="title"/>
          </p:nvPr>
        </p:nvSpPr>
        <p:spPr>
          <a:xfrm>
            <a:off x="311699" y="560724"/>
            <a:ext cx="8520602" cy="572702"/>
          </a:xfrm>
          <a:prstGeom prst="rect">
            <a:avLst/>
          </a:prstGeom>
        </p:spPr>
        <p:txBody>
          <a:bodyPr/>
          <a:lstStyle>
            <a:lvl1pPr defTabSz="822958">
              <a:defRPr sz="2500"/>
            </a:lvl1pPr>
          </a:lstStyle>
          <a:p>
            <a:r>
              <a:t>All Python objects have a type!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ounded Rectangle 2"/>
          <p:cNvSpPr/>
          <p:nvPr/>
        </p:nvSpPr>
        <p:spPr>
          <a:xfrm>
            <a:off x="1330778" y="996042"/>
            <a:ext cx="6515101" cy="1722666"/>
          </a:xfrm>
          <a:prstGeom prst="roundRect">
            <a:avLst>
              <a:gd name="adj" fmla="val 11454"/>
            </a:avLst>
          </a:prstGeom>
          <a:ln w="25400">
            <a:solidFill>
              <a:srgbClr val="0027FF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42" name="Rectangle 6"/>
          <p:cNvSpPr txBox="1"/>
          <p:nvPr/>
        </p:nvSpPr>
        <p:spPr>
          <a:xfrm>
            <a:off x="1464323" y="1432157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+</a:t>
            </a:r>
          </a:p>
        </p:txBody>
      </p:sp>
      <p:sp>
        <p:nvSpPr>
          <p:cNvPr id="443" name="Text Box 7"/>
          <p:cNvSpPr txBox="1"/>
          <p:nvPr/>
        </p:nvSpPr>
        <p:spPr>
          <a:xfrm>
            <a:off x="2157827" y="1394435"/>
            <a:ext cx="1873231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Addition</a:t>
            </a:r>
          </a:p>
        </p:txBody>
      </p:sp>
      <p:sp>
        <p:nvSpPr>
          <p:cNvPr id="444" name="Rectangle 8"/>
          <p:cNvSpPr txBox="1"/>
          <p:nvPr/>
        </p:nvSpPr>
        <p:spPr>
          <a:xfrm>
            <a:off x="1464323" y="1924527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–</a:t>
            </a:r>
          </a:p>
        </p:txBody>
      </p:sp>
      <p:sp>
        <p:nvSpPr>
          <p:cNvPr id="445" name="Text Box 9"/>
          <p:cNvSpPr txBox="1"/>
          <p:nvPr/>
        </p:nvSpPr>
        <p:spPr>
          <a:xfrm>
            <a:off x="2157827" y="1886805"/>
            <a:ext cx="2139074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Subtraction</a:t>
            </a:r>
          </a:p>
        </p:txBody>
      </p:sp>
      <p:sp>
        <p:nvSpPr>
          <p:cNvPr id="446" name="Rectangle 10"/>
          <p:cNvSpPr txBox="1"/>
          <p:nvPr/>
        </p:nvSpPr>
        <p:spPr>
          <a:xfrm>
            <a:off x="4471694" y="1432157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*</a:t>
            </a:r>
          </a:p>
        </p:txBody>
      </p:sp>
      <p:sp>
        <p:nvSpPr>
          <p:cNvPr id="447" name="Text Box 11"/>
          <p:cNvSpPr txBox="1"/>
          <p:nvPr/>
        </p:nvSpPr>
        <p:spPr>
          <a:xfrm>
            <a:off x="5217385" y="1394435"/>
            <a:ext cx="2428034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Multiplication</a:t>
            </a:r>
          </a:p>
        </p:txBody>
      </p:sp>
      <p:sp>
        <p:nvSpPr>
          <p:cNvPr id="448" name="Rectangle 12"/>
          <p:cNvSpPr txBox="1"/>
          <p:nvPr/>
        </p:nvSpPr>
        <p:spPr>
          <a:xfrm>
            <a:off x="4487105" y="1924527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/</a:t>
            </a:r>
          </a:p>
        </p:txBody>
      </p:sp>
      <p:sp>
        <p:nvSpPr>
          <p:cNvPr id="449" name="Text Box 13"/>
          <p:cNvSpPr txBox="1"/>
          <p:nvPr/>
        </p:nvSpPr>
        <p:spPr>
          <a:xfrm>
            <a:off x="5211431" y="1886805"/>
            <a:ext cx="1873231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Division</a:t>
            </a:r>
          </a:p>
        </p:txBody>
      </p:sp>
      <p:sp>
        <p:nvSpPr>
          <p:cNvPr id="450" name="Rectangle 14"/>
          <p:cNvSpPr txBox="1"/>
          <p:nvPr/>
        </p:nvSpPr>
        <p:spPr>
          <a:xfrm>
            <a:off x="1464323" y="3720096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%</a:t>
            </a:r>
          </a:p>
        </p:txBody>
      </p:sp>
      <p:sp>
        <p:nvSpPr>
          <p:cNvPr id="451" name="Text Box 15"/>
          <p:cNvSpPr txBox="1"/>
          <p:nvPr/>
        </p:nvSpPr>
        <p:spPr>
          <a:xfrm>
            <a:off x="2210014" y="3682374"/>
            <a:ext cx="1873231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Remainder</a:t>
            </a:r>
          </a:p>
        </p:txBody>
      </p:sp>
      <p:grpSp>
        <p:nvGrpSpPr>
          <p:cNvPr id="454" name="Rectangle 2"/>
          <p:cNvGrpSpPr/>
          <p:nvPr/>
        </p:nvGrpSpPr>
        <p:grpSpPr>
          <a:xfrm>
            <a:off x="1143000" y="-18115"/>
            <a:ext cx="6858000" cy="559792"/>
            <a:chOff x="0" y="0"/>
            <a:chExt cx="6858000" cy="55979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000" b="1" i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453" name="Binary Operators"/>
            <p:cNvSpPr txBox="1"/>
            <p:nvPr/>
          </p:nvSpPr>
          <p:spPr>
            <a:xfrm>
              <a:off x="34289" y="0"/>
              <a:ext cx="6789421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Binary Operators</a:t>
              </a:r>
            </a:p>
          </p:txBody>
        </p:sp>
      </p:grpSp>
      <p:sp>
        <p:nvSpPr>
          <p:cNvPr id="455" name="Rectangle 14"/>
          <p:cNvSpPr txBox="1"/>
          <p:nvPr/>
        </p:nvSpPr>
        <p:spPr>
          <a:xfrm>
            <a:off x="4505818" y="3706158"/>
            <a:ext cx="671157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//</a:t>
            </a:r>
          </a:p>
        </p:txBody>
      </p:sp>
      <p:sp>
        <p:nvSpPr>
          <p:cNvPr id="456" name="Text Box 15"/>
          <p:cNvSpPr txBox="1"/>
          <p:nvPr/>
        </p:nvSpPr>
        <p:spPr>
          <a:xfrm>
            <a:off x="5251509" y="3668435"/>
            <a:ext cx="1873231" cy="46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Int Division</a:t>
            </a:r>
          </a:p>
        </p:txBody>
      </p:sp>
      <p:sp>
        <p:nvSpPr>
          <p:cNvPr id="457" name="TextBox 1"/>
          <p:cNvSpPr txBox="1"/>
          <p:nvPr/>
        </p:nvSpPr>
        <p:spPr>
          <a:xfrm>
            <a:off x="2506792" y="2973963"/>
            <a:ext cx="3375778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There are others too!</a:t>
            </a:r>
          </a:p>
        </p:txBody>
      </p:sp>
      <p:sp>
        <p:nvSpPr>
          <p:cNvPr id="458" name="Rectangle 14"/>
          <p:cNvSpPr txBox="1"/>
          <p:nvPr/>
        </p:nvSpPr>
        <p:spPr>
          <a:xfrm>
            <a:off x="2668854" y="4301085"/>
            <a:ext cx="671158" cy="50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**</a:t>
            </a:r>
          </a:p>
        </p:txBody>
      </p:sp>
      <p:sp>
        <p:nvSpPr>
          <p:cNvPr id="459" name="Text Box 15"/>
          <p:cNvSpPr txBox="1"/>
          <p:nvPr/>
        </p:nvSpPr>
        <p:spPr>
          <a:xfrm>
            <a:off x="3414545" y="4263363"/>
            <a:ext cx="2666215" cy="467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spcBef>
                <a:spcPts val="1800"/>
              </a:spcBef>
              <a:defRPr sz="3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Exponentiation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" name="Group 229"/>
          <p:cNvGraphicFramePr/>
          <p:nvPr/>
        </p:nvGraphicFramePr>
        <p:xfrm>
          <a:off x="127000" y="1397000"/>
          <a:ext cx="8889999" cy="275547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59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4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620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47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equals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+ 1 == 2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947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!=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 not equal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3.2 != 2.5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47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&lt; 5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47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&gt; 5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947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126 &lt;= 100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3175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121"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 or equal to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5.0 &gt;= 5.0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3175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685800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</a:p>
                  </a:txBody>
                  <a:tcPr marL="45720" marR="45720" horzOverflow="overflow">
                    <a:lnL w="31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31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2" name="TextBox 12"/>
          <p:cNvSpPr txBox="1"/>
          <p:nvPr/>
        </p:nvSpPr>
        <p:spPr>
          <a:xfrm>
            <a:off x="1771086" y="4494756"/>
            <a:ext cx="1814310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* All have equal precedence</a:t>
            </a:r>
          </a:p>
        </p:txBody>
      </p:sp>
      <p:grpSp>
        <p:nvGrpSpPr>
          <p:cNvPr id="465" name="Title Placeholder 1"/>
          <p:cNvGrpSpPr/>
          <p:nvPr/>
        </p:nvGrpSpPr>
        <p:grpSpPr>
          <a:xfrm>
            <a:off x="1143000" y="-3291"/>
            <a:ext cx="6858000" cy="555499"/>
            <a:chOff x="0" y="0"/>
            <a:chExt cx="6858000" cy="555497"/>
          </a:xfrm>
        </p:grpSpPr>
        <p:sp>
          <p:nvSpPr>
            <p:cNvPr id="463" name="Rectangle"/>
            <p:cNvSpPr/>
            <p:nvPr/>
          </p:nvSpPr>
          <p:spPr>
            <a:xfrm>
              <a:off x="0" y="0"/>
              <a:ext cx="6858000" cy="555498"/>
            </a:xfrm>
            <a:prstGeom prst="rect">
              <a:avLst/>
            </a:prstGeom>
            <a:solidFill>
              <a:srgbClr val="C3D69B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4" name="Comparison Operators"/>
            <p:cNvSpPr txBox="1"/>
            <p:nvPr/>
          </p:nvSpPr>
          <p:spPr>
            <a:xfrm>
              <a:off x="34289" y="18058"/>
              <a:ext cx="6789421" cy="51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Comparison Operators</a:t>
              </a:r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2"/>
          <p:cNvSpPr txBox="1"/>
          <p:nvPr/>
        </p:nvSpPr>
        <p:spPr>
          <a:xfrm>
            <a:off x="1030910" y="2113785"/>
            <a:ext cx="7082180" cy="44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defRPr sz="2400">
                <a:solidFill>
                  <a:srgbClr val="6A3E3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secret_number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random.randint(</a:t>
            </a:r>
            <a:r>
              <a:rPr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>
                <a:solidFill>
                  <a:srgbClr val="0027FF"/>
                </a:solidFill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  <p:grpSp>
        <p:nvGrpSpPr>
          <p:cNvPr id="470" name="Title Placeholder 1"/>
          <p:cNvGrpSpPr/>
          <p:nvPr/>
        </p:nvGrpSpPr>
        <p:grpSpPr>
          <a:xfrm>
            <a:off x="1143000" y="-3291"/>
            <a:ext cx="6858000" cy="555499"/>
            <a:chOff x="0" y="0"/>
            <a:chExt cx="6858000" cy="555497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6858000" cy="555498"/>
            </a:xfrm>
            <a:prstGeom prst="rect">
              <a:avLst/>
            </a:prstGeom>
            <a:solidFill>
              <a:srgbClr val="C3D69B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0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Random Integers"/>
            <p:cNvSpPr txBox="1"/>
            <p:nvPr/>
          </p:nvSpPr>
          <p:spPr>
            <a:xfrm>
              <a:off x="34289" y="18058"/>
              <a:ext cx="6789421" cy="51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342900">
                <a:defRPr sz="3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Random Integers</a:t>
              </a:r>
            </a:p>
          </p:txBody>
        </p:sp>
      </p:grpSp>
      <p:sp>
        <p:nvSpPr>
          <p:cNvPr id="471" name="TextBox 4"/>
          <p:cNvSpPr txBox="1"/>
          <p:nvPr/>
        </p:nvSpPr>
        <p:spPr>
          <a:xfrm>
            <a:off x="5120640" y="1191985"/>
            <a:ext cx="2066017" cy="45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2400">
                <a:solidFill>
                  <a:srgbClr val="7030A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Minimum value</a:t>
            </a:r>
          </a:p>
        </p:txBody>
      </p:sp>
      <p:sp>
        <p:nvSpPr>
          <p:cNvPr id="472" name="TextBox 5"/>
          <p:cNvSpPr txBox="1"/>
          <p:nvPr/>
        </p:nvSpPr>
        <p:spPr>
          <a:xfrm>
            <a:off x="5651319" y="3322864"/>
            <a:ext cx="2157962" cy="4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2400">
                <a:solidFill>
                  <a:srgbClr val="7030A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Maximum value</a:t>
            </a:r>
          </a:p>
        </p:txBody>
      </p:sp>
      <p:sp>
        <p:nvSpPr>
          <p:cNvPr id="473" name="Freeform 6"/>
          <p:cNvSpPr/>
          <p:nvPr/>
        </p:nvSpPr>
        <p:spPr>
          <a:xfrm>
            <a:off x="5951764" y="1632857"/>
            <a:ext cx="865974" cy="4490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0" h="21308" extrusionOk="0">
                <a:moveTo>
                  <a:pt x="0" y="0"/>
                </a:moveTo>
                <a:cubicBezTo>
                  <a:pt x="3" y="66"/>
                  <a:pt x="29" y="4226"/>
                  <a:pt x="406" y="5424"/>
                </a:cubicBezTo>
                <a:cubicBezTo>
                  <a:pt x="568" y="5938"/>
                  <a:pt x="1184" y="6747"/>
                  <a:pt x="1421" y="6973"/>
                </a:cubicBezTo>
                <a:cubicBezTo>
                  <a:pt x="1612" y="7156"/>
                  <a:pt x="1827" y="7232"/>
                  <a:pt x="2030" y="7361"/>
                </a:cubicBezTo>
                <a:cubicBezTo>
                  <a:pt x="2738" y="8713"/>
                  <a:pt x="2254" y="8020"/>
                  <a:pt x="3654" y="8910"/>
                </a:cubicBezTo>
                <a:lnTo>
                  <a:pt x="4872" y="9685"/>
                </a:lnTo>
                <a:cubicBezTo>
                  <a:pt x="5075" y="9814"/>
                  <a:pt x="5269" y="10015"/>
                  <a:pt x="5481" y="10073"/>
                </a:cubicBezTo>
                <a:cubicBezTo>
                  <a:pt x="5954" y="10202"/>
                  <a:pt x="6423" y="10422"/>
                  <a:pt x="6901" y="10460"/>
                </a:cubicBezTo>
                <a:cubicBezTo>
                  <a:pt x="9674" y="10681"/>
                  <a:pt x="12450" y="10718"/>
                  <a:pt x="15224" y="10848"/>
                </a:cubicBezTo>
                <a:cubicBezTo>
                  <a:pt x="15610" y="10995"/>
                  <a:pt x="16431" y="11225"/>
                  <a:pt x="16848" y="11622"/>
                </a:cubicBezTo>
                <a:cubicBezTo>
                  <a:pt x="17199" y="11958"/>
                  <a:pt x="17611" y="12571"/>
                  <a:pt x="17862" y="13172"/>
                </a:cubicBezTo>
                <a:cubicBezTo>
                  <a:pt x="18015" y="13536"/>
                  <a:pt x="18110" y="13981"/>
                  <a:pt x="18268" y="14334"/>
                </a:cubicBezTo>
                <a:cubicBezTo>
                  <a:pt x="18517" y="14889"/>
                  <a:pt x="18810" y="15367"/>
                  <a:pt x="19080" y="15884"/>
                </a:cubicBezTo>
                <a:lnTo>
                  <a:pt x="19486" y="16659"/>
                </a:lnTo>
                <a:lnTo>
                  <a:pt x="19892" y="17433"/>
                </a:lnTo>
                <a:cubicBezTo>
                  <a:pt x="19960" y="17821"/>
                  <a:pt x="20000" y="18230"/>
                  <a:pt x="20095" y="18596"/>
                </a:cubicBezTo>
                <a:cubicBezTo>
                  <a:pt x="20882" y="21600"/>
                  <a:pt x="20194" y="17999"/>
                  <a:pt x="20704" y="20920"/>
                </a:cubicBezTo>
                <a:cubicBezTo>
                  <a:pt x="20839" y="20533"/>
                  <a:pt x="21011" y="20183"/>
                  <a:pt x="21110" y="19758"/>
                </a:cubicBezTo>
                <a:cubicBezTo>
                  <a:pt x="21284" y="19012"/>
                  <a:pt x="21600" y="16633"/>
                  <a:pt x="21516" y="17433"/>
                </a:cubicBezTo>
                <a:cubicBezTo>
                  <a:pt x="21448" y="18079"/>
                  <a:pt x="21388" y="18728"/>
                  <a:pt x="21313" y="19371"/>
                </a:cubicBezTo>
                <a:cubicBezTo>
                  <a:pt x="21253" y="19890"/>
                  <a:pt x="21284" y="20504"/>
                  <a:pt x="21110" y="20920"/>
                </a:cubicBezTo>
                <a:cubicBezTo>
                  <a:pt x="20976" y="21239"/>
                  <a:pt x="20704" y="21178"/>
                  <a:pt x="20501" y="21308"/>
                </a:cubicBezTo>
                <a:cubicBezTo>
                  <a:pt x="20298" y="21049"/>
                  <a:pt x="20122" y="20692"/>
                  <a:pt x="19892" y="20533"/>
                </a:cubicBezTo>
                <a:cubicBezTo>
                  <a:pt x="18595" y="19633"/>
                  <a:pt x="18540" y="19758"/>
                  <a:pt x="17456" y="19758"/>
                </a:cubicBezTo>
              </a:path>
            </a:pathLst>
          </a:custGeom>
          <a:ln w="25400">
            <a:solidFill>
              <a:srgbClr val="7030A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4" name="Freeform 7"/>
          <p:cNvSpPr/>
          <p:nvPr/>
        </p:nvSpPr>
        <p:spPr>
          <a:xfrm>
            <a:off x="6825342" y="2595208"/>
            <a:ext cx="653144" cy="817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2" h="20830" extrusionOk="0">
                <a:moveTo>
                  <a:pt x="0" y="20830"/>
                </a:moveTo>
                <a:cubicBezTo>
                  <a:pt x="51" y="20226"/>
                  <a:pt x="-49" y="17456"/>
                  <a:pt x="788" y="16461"/>
                </a:cubicBezTo>
                <a:lnTo>
                  <a:pt x="1313" y="15837"/>
                </a:lnTo>
                <a:cubicBezTo>
                  <a:pt x="1730" y="14847"/>
                  <a:pt x="1284" y="15481"/>
                  <a:pt x="2364" y="14797"/>
                </a:cubicBezTo>
                <a:cubicBezTo>
                  <a:pt x="2557" y="14675"/>
                  <a:pt x="2691" y="14499"/>
                  <a:pt x="2889" y="14381"/>
                </a:cubicBezTo>
                <a:cubicBezTo>
                  <a:pt x="3394" y="14081"/>
                  <a:pt x="3940" y="13826"/>
                  <a:pt x="4465" y="13549"/>
                </a:cubicBezTo>
                <a:lnTo>
                  <a:pt x="6041" y="12717"/>
                </a:lnTo>
                <a:lnTo>
                  <a:pt x="6829" y="12509"/>
                </a:lnTo>
                <a:cubicBezTo>
                  <a:pt x="8008" y="11575"/>
                  <a:pt x="7264" y="11978"/>
                  <a:pt x="9193" y="11469"/>
                </a:cubicBezTo>
                <a:lnTo>
                  <a:pt x="9980" y="11261"/>
                </a:lnTo>
                <a:cubicBezTo>
                  <a:pt x="10243" y="11122"/>
                  <a:pt x="10486" y="10956"/>
                  <a:pt x="10768" y="10844"/>
                </a:cubicBezTo>
                <a:cubicBezTo>
                  <a:pt x="11016" y="10746"/>
                  <a:pt x="11319" y="10749"/>
                  <a:pt x="11556" y="10636"/>
                </a:cubicBezTo>
                <a:cubicBezTo>
                  <a:pt x="11769" y="10536"/>
                  <a:pt x="11888" y="10343"/>
                  <a:pt x="12082" y="10220"/>
                </a:cubicBezTo>
                <a:cubicBezTo>
                  <a:pt x="12809" y="9760"/>
                  <a:pt x="12825" y="9816"/>
                  <a:pt x="13658" y="9596"/>
                </a:cubicBezTo>
                <a:cubicBezTo>
                  <a:pt x="13833" y="9458"/>
                  <a:pt x="13970" y="9281"/>
                  <a:pt x="14183" y="9180"/>
                </a:cubicBezTo>
                <a:cubicBezTo>
                  <a:pt x="15834" y="8395"/>
                  <a:pt x="14137" y="10048"/>
                  <a:pt x="16547" y="8140"/>
                </a:cubicBezTo>
                <a:lnTo>
                  <a:pt x="17597" y="7308"/>
                </a:lnTo>
                <a:cubicBezTo>
                  <a:pt x="18201" y="5874"/>
                  <a:pt x="17731" y="6370"/>
                  <a:pt x="18648" y="5644"/>
                </a:cubicBezTo>
                <a:cubicBezTo>
                  <a:pt x="18735" y="4396"/>
                  <a:pt x="18715" y="3140"/>
                  <a:pt x="18910" y="1899"/>
                </a:cubicBezTo>
                <a:cubicBezTo>
                  <a:pt x="18979" y="1464"/>
                  <a:pt x="19261" y="1067"/>
                  <a:pt x="19436" y="651"/>
                </a:cubicBezTo>
                <a:cubicBezTo>
                  <a:pt x="19523" y="443"/>
                  <a:pt x="19894" y="-128"/>
                  <a:pt x="19698" y="27"/>
                </a:cubicBezTo>
                <a:cubicBezTo>
                  <a:pt x="17910" y="1443"/>
                  <a:pt x="20636" y="-770"/>
                  <a:pt x="18648" y="1067"/>
                </a:cubicBezTo>
                <a:cubicBezTo>
                  <a:pt x="18325" y="1365"/>
                  <a:pt x="17597" y="1899"/>
                  <a:pt x="17597" y="1899"/>
                </a:cubicBezTo>
                <a:lnTo>
                  <a:pt x="18122" y="1483"/>
                </a:lnTo>
                <a:cubicBezTo>
                  <a:pt x="18210" y="1275"/>
                  <a:pt x="18224" y="1037"/>
                  <a:pt x="18385" y="859"/>
                </a:cubicBezTo>
                <a:cubicBezTo>
                  <a:pt x="18673" y="540"/>
                  <a:pt x="19436" y="27"/>
                  <a:pt x="19436" y="27"/>
                </a:cubicBezTo>
                <a:cubicBezTo>
                  <a:pt x="19669" y="582"/>
                  <a:pt x="19791" y="969"/>
                  <a:pt x="20224" y="1483"/>
                </a:cubicBezTo>
                <a:cubicBezTo>
                  <a:pt x="21551" y="3060"/>
                  <a:pt x="20114" y="893"/>
                  <a:pt x="21012" y="2315"/>
                </a:cubicBezTo>
              </a:path>
            </a:pathLst>
          </a:custGeom>
          <a:ln w="25400">
            <a:solidFill>
              <a:srgbClr val="7030A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75" name="TextBox 4"/>
          <p:cNvSpPr txBox="1"/>
          <p:nvPr/>
        </p:nvSpPr>
        <p:spPr>
          <a:xfrm>
            <a:off x="3538991" y="4124893"/>
            <a:ext cx="5253451" cy="458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2400">
                <a:solidFill>
                  <a:srgbClr val="7030A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Minimum and max values are includes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2" animBg="1" advAuto="0"/>
      <p:bldP spid="472" grpId="4" animBg="1" advAuto="0"/>
      <p:bldP spid="473" grpId="1" animBg="1" advAuto="0"/>
      <p:bldP spid="474" grpId="3" animBg="1" advAuto="0"/>
      <p:bldP spid="475" grpId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How can we generate graphical programs?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8543023" cy="4090801"/>
          </a:xfrm>
          <a:prstGeom prst="rect">
            <a:avLst/>
          </a:prstGeom>
        </p:spPr>
        <p:txBody>
          <a:bodyPr/>
          <a:lstStyle/>
          <a:p>
            <a:r>
              <a:t>How can we generate graphical programs?</a:t>
            </a:r>
          </a:p>
        </p:txBody>
      </p:sp>
      <p:sp>
        <p:nvSpPr>
          <p:cNvPr id="502" name="Google Shape;425;p53"/>
          <p:cNvSpPr txBox="1"/>
          <p:nvPr/>
        </p:nvSpPr>
        <p:spPr>
          <a:xfrm>
            <a:off x="2654250" y="3943675"/>
            <a:ext cx="3835500" cy="109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000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GUI libraries (modules)!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430;p54"/>
          <p:cNvGrpSpPr/>
          <p:nvPr/>
        </p:nvGrpSpPr>
        <p:grpSpPr>
          <a:xfrm>
            <a:off x="1191149" y="2050974"/>
            <a:ext cx="6761701" cy="1656052"/>
            <a:chOff x="0" y="0"/>
            <a:chExt cx="6761699" cy="1656050"/>
          </a:xfrm>
        </p:grpSpPr>
        <p:sp>
          <p:nvSpPr>
            <p:cNvPr id="504" name="Rounded Rectangle"/>
            <p:cNvSpPr/>
            <p:nvPr/>
          </p:nvSpPr>
          <p:spPr>
            <a:xfrm>
              <a:off x="0" y="64824"/>
              <a:ext cx="6761700" cy="1526402"/>
            </a:xfrm>
            <a:prstGeom prst="roundRect">
              <a:avLst>
                <a:gd name="adj" fmla="val 16667"/>
              </a:avLst>
            </a:prstGeom>
            <a:noFill/>
            <a:ln w="28575" cap="flat">
              <a:solidFill>
                <a:srgbClr val="C5D3C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endParaRPr/>
            </a:p>
          </p:txBody>
        </p:sp>
        <p:sp>
          <p:nvSpPr>
            <p:cNvPr id="505" name="Graphical User Interface (GUI)…"/>
            <p:cNvSpPr txBox="1"/>
            <p:nvPr/>
          </p:nvSpPr>
          <p:spPr>
            <a:xfrm>
              <a:off x="74512" y="-1"/>
              <a:ext cx="6612675" cy="1656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ctr">
                <a:defRPr sz="2400" b="1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Graphical User Interface (GUI)</a:t>
              </a:r>
            </a:p>
            <a:p>
              <a:pPr algn="ctr">
                <a:defRPr sz="2400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pPr>
              <a:r>
                <a:t>Visual elements that you interact with within applications (windows, buttons, scroll bars, etc.)</a:t>
              </a:r>
            </a:p>
          </p:txBody>
        </p:sp>
      </p:grpSp>
      <p:sp>
        <p:nvSpPr>
          <p:cNvPr id="507" name="Google Shape;431;p54"/>
          <p:cNvSpPr txBox="1"/>
          <p:nvPr/>
        </p:nvSpPr>
        <p:spPr>
          <a:xfrm>
            <a:off x="3327599" y="1518500"/>
            <a:ext cx="2488802" cy="728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sz="3600" b="1">
                <a:solidFill>
                  <a:srgbClr val="F2AD41"/>
                </a:solidFill>
                <a:latin typeface="Caveat"/>
                <a:ea typeface="Caveat"/>
                <a:cs typeface="Caveat"/>
                <a:sym typeface="Caveat"/>
              </a:defRPr>
            </a:lvl1pPr>
          </a:lstStyle>
          <a:p>
            <a:r>
              <a:t>Definition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436;p55" descr="Google Shape;436;p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49" y="324100"/>
            <a:ext cx="3648076" cy="3905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0" name="Google Shape;437;p55" descr="Google Shape;437;p5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26135" flipH="1">
            <a:off x="4900655" y="742858"/>
            <a:ext cx="1728892" cy="914981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Google Shape;438;p55"/>
          <p:cNvSpPr txBox="1"/>
          <p:nvPr/>
        </p:nvSpPr>
        <p:spPr>
          <a:xfrm>
            <a:off x="5318125" y="1557649"/>
            <a:ext cx="3727201" cy="2468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30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defRPr>
            </a:pPr>
            <a:r>
              <a:t>No GUI! All text-based </a:t>
            </a:r>
            <a:br/>
            <a:r>
              <a:t>(Old computers used to only have a command line!)</a:t>
            </a:r>
          </a:p>
        </p:txBody>
      </p:sp>
      <p:grpSp>
        <p:nvGrpSpPr>
          <p:cNvPr id="514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1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3" name="Console - Command Lin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Console - Command Line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283;p30"/>
          <p:cNvSpPr txBox="1">
            <a:spLocks noGrp="1"/>
          </p:cNvSpPr>
          <p:nvPr>
            <p:ph type="title"/>
          </p:nvPr>
        </p:nvSpPr>
        <p:spPr>
          <a:xfrm>
            <a:off x="265500" y="1830475"/>
            <a:ext cx="4045200" cy="1482301"/>
          </a:xfrm>
          <a:prstGeom prst="rect">
            <a:avLst/>
          </a:prstGeom>
        </p:spPr>
        <p:txBody>
          <a:bodyPr/>
          <a:lstStyle/>
          <a:p>
            <a:r>
              <a:rPr dirty="0"/>
              <a:t>T</a:t>
            </a:r>
            <a:r>
              <a:rPr lang="en-US" dirty="0"/>
              <a:t>oday</a:t>
            </a:r>
            <a:r>
              <a:rPr dirty="0"/>
              <a:t>’s </a:t>
            </a:r>
            <a:br>
              <a:rPr dirty="0"/>
            </a:br>
            <a:r>
              <a:rPr dirty="0"/>
              <a:t>topics</a:t>
            </a:r>
          </a:p>
        </p:txBody>
      </p:sp>
      <p:sp>
        <p:nvSpPr>
          <p:cNvPr id="355" name="Google Shape;284;p30"/>
          <p:cNvSpPr txBox="1">
            <a:spLocks noGrp="1"/>
          </p:cNvSpPr>
          <p:nvPr>
            <p:ph type="body" sz="half" idx="1"/>
          </p:nvPr>
        </p:nvSpPr>
        <p:spPr>
          <a:xfrm>
            <a:off x="4785400" y="724075"/>
            <a:ext cx="4199401" cy="4071300"/>
          </a:xfrm>
          <a:prstGeom prst="rect">
            <a:avLst/>
          </a:prstGeom>
        </p:spPr>
        <p:txBody>
          <a:bodyPr anchor="ctr"/>
          <a:lstStyle/>
          <a:p>
            <a:pPr marL="457200" indent="-336550" algn="l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1700"/>
              <a:buAutoNum type="arabicPeriod"/>
              <a:defRPr sz="1700"/>
            </a:pPr>
            <a:r>
              <a:rPr dirty="0"/>
              <a:t>Review</a:t>
            </a:r>
          </a:p>
          <a:p>
            <a:pPr marL="457200" indent="-336550" algn="l">
              <a:lnSpc>
                <a:spcPct val="115000"/>
              </a:lnSpc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700"/>
              <a:buAutoNum type="arabicPeriod"/>
              <a:defRPr sz="1700"/>
            </a:pPr>
            <a:r>
              <a:rPr dirty="0"/>
              <a:t>Graphics </a:t>
            </a:r>
            <a:endParaRPr lang="en-US" dirty="0"/>
          </a:p>
          <a:p>
            <a:pPr marL="457200" indent="-336550" algn="l">
              <a:lnSpc>
                <a:spcPct val="115000"/>
              </a:lnSpc>
              <a:spcBef>
                <a:spcPts val="1000"/>
              </a:spcBef>
              <a:buClr>
                <a:schemeClr val="accent2">
                  <a:lumOff val="21764"/>
                </a:schemeClr>
              </a:buClr>
              <a:buSzPts val="1700"/>
              <a:buAutoNum type="arabicPeriod"/>
              <a:defRPr sz="1700"/>
            </a:pPr>
            <a:r>
              <a:rPr lang="en-US" dirty="0"/>
              <a:t>Functions (Ali – this afternoon)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buFontTx/>
            </a:pPr>
            <a:r>
              <a:rPr dirty="0"/>
              <a:t>In text-based environments, programs determine the order in which things happen</a:t>
            </a:r>
          </a:p>
          <a:p>
            <a:pPr marL="535781" lvl="1" indent="-192881">
              <a:spcBef>
                <a:spcPts val="1600"/>
              </a:spcBef>
            </a:pPr>
            <a:r>
              <a:rPr dirty="0"/>
              <a:t>The user can only enter data in the order requested by the program</a:t>
            </a:r>
          </a:p>
          <a:p>
            <a:pPr lvl="1">
              <a:buFontTx/>
            </a:pPr>
            <a:r>
              <a:rPr dirty="0"/>
              <a:t>GUI environment is event-driven</a:t>
            </a:r>
          </a:p>
          <a:p>
            <a:pPr marL="535781" lvl="1" indent="-192881">
              <a:spcBef>
                <a:spcPts val="1600"/>
              </a:spcBef>
            </a:pPr>
            <a:r>
              <a:rPr dirty="0"/>
              <a:t>The user determines the order in which things happen</a:t>
            </a:r>
          </a:p>
          <a:p>
            <a:pPr marL="840105" lvl="2" indent="-154305">
              <a:spcBef>
                <a:spcPts val="1600"/>
              </a:spcBef>
              <a:buFontTx/>
            </a:pPr>
            <a:r>
              <a:rPr dirty="0"/>
              <a:t>User causes events to take place and the program responds to the events</a:t>
            </a:r>
          </a:p>
        </p:txBody>
      </p:sp>
      <p:grpSp>
        <p:nvGrpSpPr>
          <p:cNvPr id="519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8" name="Gui - Event Driven Program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dirty="0"/>
                <a:t>G</a:t>
              </a:r>
              <a:r>
                <a:rPr lang="en-US" dirty="0"/>
                <a:t>UI</a:t>
              </a:r>
              <a:r>
                <a:rPr dirty="0"/>
                <a:t> - Event Driven Program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1" build="p" bldLvl="5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467;p60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8653751" cy="40908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How do computer graphics get created?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456;p5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C5D3C4"/>
              </a:buClr>
              <a:buSzPts val="2000"/>
              <a:defRPr sz="2000">
                <a:solidFill>
                  <a:schemeClr val="accent2">
                    <a:lumOff val="-2588"/>
                  </a:schemeClr>
                </a:solidFill>
              </a:defRPr>
            </a:pPr>
            <a:r>
              <a:rPr dirty="0"/>
              <a:t>Windows, Mac OS, Linux each have their own GUI systems</a:t>
            </a:r>
            <a:br>
              <a:rPr dirty="0"/>
            </a:br>
            <a:endParaRPr dirty="0"/>
          </a:p>
          <a:p>
            <a:pPr indent="-355600">
              <a:buClr>
                <a:srgbClr val="C5D3C4"/>
              </a:buClr>
              <a:buSzPts val="2000"/>
              <a:defRPr sz="2000" b="1">
                <a:solidFill>
                  <a:srgbClr val="C5D3C4"/>
                </a:solidFill>
              </a:defRPr>
            </a:pPr>
            <a:r>
              <a:rPr dirty="0">
                <a:solidFill>
                  <a:schemeClr val="accent2">
                    <a:lumOff val="-2588"/>
                  </a:schemeClr>
                </a:solidFill>
              </a:rPr>
              <a:t>GUI libraries</a:t>
            </a:r>
            <a:r>
              <a:rPr b="0" dirty="0">
                <a:solidFill>
                  <a:schemeClr val="accent2">
                    <a:lumOff val="-2588"/>
                  </a:schemeClr>
                </a:solidFill>
              </a:rPr>
              <a:t> are modules that support the GUI (i.e. their functions allow you to interact with your computer’s GUI system)</a:t>
            </a:r>
            <a:br>
              <a:rPr b="0" dirty="0"/>
            </a:br>
            <a:endParaRPr dirty="0">
              <a:solidFill>
                <a:srgbClr val="000000"/>
              </a:solidFill>
            </a:endParaRPr>
          </a:p>
          <a:p>
            <a:pPr indent="-355600">
              <a:buClr>
                <a:srgbClr val="000000"/>
              </a:buClr>
              <a:buSzPts val="2000"/>
              <a:defRPr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tkinter</a:t>
            </a:r>
            <a:r>
              <a:rPr b="0" dirty="0">
                <a:latin typeface="Proxima Nova"/>
                <a:ea typeface="Proxima Nova"/>
                <a:cs typeface="Proxima Nova"/>
                <a:sym typeface="Proxima Nova"/>
              </a:rPr>
              <a:t> is Python’s standard GUI package</a:t>
            </a:r>
          </a:p>
          <a:p>
            <a:pPr marL="914400" lvl="1"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rPr dirty="0"/>
              <a:t>Many other GUI libraries are built on top of </a:t>
            </a:r>
            <a:r>
              <a:rPr b="1" dirty="0" err="1"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r>
              <a:rPr dirty="0"/>
              <a:t>! </a:t>
            </a:r>
          </a:p>
        </p:txBody>
      </p:sp>
      <p:grpSp>
        <p:nvGrpSpPr>
          <p:cNvPr id="526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2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5" name="Gui - Event Driven Program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dirty="0"/>
                <a:t>G</a:t>
              </a:r>
              <a:r>
                <a:rPr lang="en-US" dirty="0"/>
                <a:t>UI</a:t>
              </a:r>
              <a:r>
                <a:rPr dirty="0"/>
                <a:t> - Event Driven Program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2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9" name="Drawing in Real Lif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in Real Life</a:t>
              </a:r>
            </a:p>
          </p:txBody>
        </p:sp>
      </p:grpSp>
      <p:sp>
        <p:nvSpPr>
          <p:cNvPr id="531" name="Google Shape;479;p62"/>
          <p:cNvSpPr txBox="1">
            <a:spLocks noGrp="1"/>
          </p:cNvSpPr>
          <p:nvPr>
            <p:ph type="body" idx="1"/>
          </p:nvPr>
        </p:nvSpPr>
        <p:spPr>
          <a:xfrm>
            <a:off x="311699" y="863550"/>
            <a:ext cx="8520602" cy="3416400"/>
          </a:xfrm>
          <a:prstGeom prst="rect">
            <a:avLst/>
          </a:prstGeom>
        </p:spPr>
        <p:txBody>
          <a:bodyPr/>
          <a:lstStyle>
            <a:lvl1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lvl1pPr>
          </a:lstStyle>
          <a:p>
            <a:r>
              <a:t>Draw objects using Cartesian coordinate system</a:t>
            </a:r>
          </a:p>
        </p:txBody>
      </p:sp>
      <p:pic>
        <p:nvPicPr>
          <p:cNvPr id="53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0" y="1517650"/>
            <a:ext cx="4965700" cy="276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3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5" name="Drawing Computer Graphic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Computer Graphics</a:t>
              </a:r>
            </a:p>
          </p:txBody>
        </p:sp>
      </p:grpSp>
      <p:sp>
        <p:nvSpPr>
          <p:cNvPr id="537" name="Google Shape;479;p62"/>
          <p:cNvSpPr txBox="1">
            <a:spLocks noGrp="1"/>
          </p:cNvSpPr>
          <p:nvPr>
            <p:ph type="body" idx="1"/>
          </p:nvPr>
        </p:nvSpPr>
        <p:spPr>
          <a:xfrm>
            <a:off x="311699" y="863550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When creating computer graphics we first somehow describe the shape (and the appearance) of objects</a:t>
            </a:r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Place objects on a background called “Canvas”</a:t>
            </a:r>
          </a:p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Similar to “Felt board” metaphor - </a:t>
            </a:r>
          </a:p>
          <a:p>
            <a:pPr marL="952500" lvl="1" indent="-355600">
              <a:buClr>
                <a:srgbClr val="000000"/>
              </a:buClr>
              <a:buSzPts val="2000"/>
              <a:buChar char="●"/>
              <a:defRPr sz="2000">
                <a:solidFill>
                  <a:srgbClr val="000000"/>
                </a:solidFill>
              </a:defRPr>
            </a:pPr>
            <a:r>
              <a:t>The underlying model is similar to that of a collage in which an artist creates a composition by taking various objects and assembling them on a background canvas. </a:t>
            </a:r>
          </a:p>
        </p:txBody>
      </p:sp>
      <p:pic>
        <p:nvPicPr>
          <p:cNvPr id="53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4" y="3486024"/>
            <a:ext cx="6645731" cy="13149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" grpId="1" build="p" bldLvl="5" animBg="1" advAuto="0"/>
      <p:bldP spid="538" grpId="2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479;p6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defRPr sz="2000">
                <a:solidFill>
                  <a:srgbClr val="000000"/>
                </a:solidFill>
              </a:defRPr>
            </a:pPr>
            <a:r>
              <a:t>Everything gets drawn on 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canvas</a:t>
            </a:r>
          </a:p>
          <a:p>
            <a:pPr marL="914400" lvl="1" indent="-355600">
              <a:spcBef>
                <a:spcPts val="1600"/>
              </a:spcBef>
              <a:buClr>
                <a:srgbClr val="000000"/>
              </a:buClr>
              <a:buSzPts val="2000"/>
              <a:buFont typeface="Courier New"/>
              <a:defRPr sz="2000">
                <a:solidFill>
                  <a:srgbClr val="000000"/>
                </a:solidFill>
              </a:defRPr>
            </a:pPr>
            <a:r>
              <a:t>In today’s examples, we’ll provide the code for creating the canvas.</a:t>
            </a:r>
          </a:p>
        </p:txBody>
      </p:sp>
      <p:sp>
        <p:nvSpPr>
          <p:cNvPr id="541" name="Google Shape;480;p62"/>
          <p:cNvSpPr/>
          <p:nvPr/>
        </p:nvSpPr>
        <p:spPr>
          <a:xfrm>
            <a:off x="4907450" y="3038899"/>
            <a:ext cx="3029101" cy="1628401"/>
          </a:xfrm>
          <a:prstGeom prst="rect">
            <a:avLst/>
          </a:prstGeom>
          <a:ln>
            <a:solidFill>
              <a:schemeClr val="accent2">
                <a:lumOff val="21764"/>
              </a:schemeClr>
            </a:solidFill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Google Shape;481;p62"/>
          <p:cNvSpPr/>
          <p:nvPr/>
        </p:nvSpPr>
        <p:spPr>
          <a:xfrm>
            <a:off x="4887800" y="2891375"/>
            <a:ext cx="3019201" cy="99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Google Shape;482;p62"/>
          <p:cNvSpPr/>
          <p:nvPr/>
        </p:nvSpPr>
        <p:spPr>
          <a:xfrm flipH="1">
            <a:off x="4779725" y="2972549"/>
            <a:ext cx="2400" cy="1738200"/>
          </a:xfrm>
          <a:prstGeom prst="line">
            <a:avLst/>
          </a:prstGeom>
          <a:ln>
            <a:solidFill>
              <a:schemeClr val="accent2">
                <a:lumOff val="21764"/>
              </a:schemeClr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4" name="Google Shape;483;p62"/>
          <p:cNvSpPr txBox="1"/>
          <p:nvPr/>
        </p:nvSpPr>
        <p:spPr>
          <a:xfrm>
            <a:off x="6313999" y="2518974"/>
            <a:ext cx="570301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5" name="Google Shape;484;p62"/>
          <p:cNvSpPr txBox="1"/>
          <p:nvPr/>
        </p:nvSpPr>
        <p:spPr>
          <a:xfrm>
            <a:off x="4460025" y="3568775"/>
            <a:ext cx="570301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t>y</a:t>
            </a:r>
          </a:p>
        </p:txBody>
      </p:sp>
      <p:sp>
        <p:nvSpPr>
          <p:cNvPr id="546" name="Google Shape;485;p62"/>
          <p:cNvSpPr txBox="1"/>
          <p:nvPr/>
        </p:nvSpPr>
        <p:spPr>
          <a:xfrm>
            <a:off x="4381100" y="2628325"/>
            <a:ext cx="963901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(0,0)</a:t>
            </a:r>
          </a:p>
        </p:txBody>
      </p:sp>
      <p:grpSp>
        <p:nvGrpSpPr>
          <p:cNvPr id="549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Canva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Canvas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1" build="p" bldLvl="5" animBg="1" advAuto="0"/>
      <p:bldP spid="541" grpId="2" animBg="1" advAuto="0"/>
      <p:bldP spid="542" grpId="5" animBg="1" advAuto="0"/>
      <p:bldP spid="543" grpId="7" animBg="1" advAuto="0"/>
      <p:bldP spid="544" grpId="4" animBg="1" advAuto="0"/>
      <p:bldP spid="545" grpId="6" animBg="1" advAuto="0"/>
      <p:bldP spid="546" grpId="3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Rectangle 2"/>
          <p:cNvSpPr/>
          <p:nvPr/>
        </p:nvSpPr>
        <p:spPr>
          <a:xfrm>
            <a:off x="2229060" y="1023802"/>
            <a:ext cx="4718145" cy="3561056"/>
          </a:xfrm>
          <a:prstGeom prst="rect">
            <a:avLst/>
          </a:prstGeom>
          <a:ln w="25400">
            <a:solidFill>
              <a:srgbClr val="000000"/>
            </a:solidFill>
          </a:ln>
          <a:effectLst>
            <a:outerShdw blurRad="25400" dist="12700" dir="5400000" rotWithShape="0">
              <a:srgbClr val="000000">
                <a:alpha val="35000"/>
              </a:srgbClr>
            </a:outerShdw>
          </a:effectLst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52" name="TextBox 16"/>
          <p:cNvSpPr txBox="1"/>
          <p:nvPr/>
        </p:nvSpPr>
        <p:spPr>
          <a:xfrm>
            <a:off x="1942872" y="568383"/>
            <a:ext cx="572376" cy="41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0,0</a:t>
            </a:r>
          </a:p>
        </p:txBody>
      </p:sp>
      <p:sp>
        <p:nvSpPr>
          <p:cNvPr id="553" name="TextBox 17"/>
          <p:cNvSpPr txBox="1"/>
          <p:nvPr/>
        </p:nvSpPr>
        <p:spPr>
          <a:xfrm rot="5400000">
            <a:off x="5866678" y="2627763"/>
            <a:ext cx="2781770" cy="46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CANVAS_HEIGHT</a:t>
            </a:r>
          </a:p>
        </p:txBody>
      </p:sp>
      <p:sp>
        <p:nvSpPr>
          <p:cNvPr id="554" name="TextBox 18"/>
          <p:cNvSpPr txBox="1"/>
          <p:nvPr/>
        </p:nvSpPr>
        <p:spPr>
          <a:xfrm>
            <a:off x="3061799" y="4100109"/>
            <a:ext cx="2859899" cy="46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algn="ctr" defTabSz="342900">
              <a:defRPr sz="2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CANVAS_WIDTH</a:t>
            </a:r>
          </a:p>
        </p:txBody>
      </p:sp>
      <p:grpSp>
        <p:nvGrpSpPr>
          <p:cNvPr id="558" name="Group 5"/>
          <p:cNvGrpSpPr/>
          <p:nvPr/>
        </p:nvGrpSpPr>
        <p:grpSpPr>
          <a:xfrm>
            <a:off x="3037687" y="1193000"/>
            <a:ext cx="1209828" cy="414805"/>
            <a:chOff x="0" y="0"/>
            <a:chExt cx="1209827" cy="414803"/>
          </a:xfrm>
        </p:grpSpPr>
        <p:sp>
          <p:nvSpPr>
            <p:cNvPr id="555" name="Straight Connector 3"/>
            <p:cNvSpPr/>
            <p:nvPr/>
          </p:nvSpPr>
          <p:spPr>
            <a:xfrm>
              <a:off x="-1" y="240728"/>
              <a:ext cx="102410" cy="10240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6" name="Straight Connector 8"/>
            <p:cNvSpPr/>
            <p:nvPr/>
          </p:nvSpPr>
          <p:spPr>
            <a:xfrm flipH="1">
              <a:off x="20482" y="242374"/>
              <a:ext cx="52854" cy="1024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57" name="TextBox 10"/>
            <p:cNvSpPr txBox="1"/>
            <p:nvPr/>
          </p:nvSpPr>
          <p:spPr>
            <a:xfrm>
              <a:off x="161187" y="0"/>
              <a:ext cx="1048641" cy="414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26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40,20</a:t>
              </a:r>
            </a:p>
          </p:txBody>
        </p:sp>
      </p:grpSp>
      <p:grpSp>
        <p:nvGrpSpPr>
          <p:cNvPr id="562" name="Group 15"/>
          <p:cNvGrpSpPr/>
          <p:nvPr/>
        </p:nvGrpSpPr>
        <p:grpSpPr>
          <a:xfrm>
            <a:off x="3027439" y="3067091"/>
            <a:ext cx="1332727" cy="414805"/>
            <a:chOff x="0" y="0"/>
            <a:chExt cx="1332726" cy="414803"/>
          </a:xfrm>
        </p:grpSpPr>
        <p:sp>
          <p:nvSpPr>
            <p:cNvPr id="559" name="Straight Connector 19"/>
            <p:cNvSpPr/>
            <p:nvPr/>
          </p:nvSpPr>
          <p:spPr>
            <a:xfrm>
              <a:off x="-1" y="242374"/>
              <a:ext cx="102410" cy="1024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0" name="Straight Connector 20"/>
            <p:cNvSpPr/>
            <p:nvPr/>
          </p:nvSpPr>
          <p:spPr>
            <a:xfrm flipH="1">
              <a:off x="20482" y="244020"/>
              <a:ext cx="52854" cy="1024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1" name="TextBox 21"/>
            <p:cNvSpPr txBox="1"/>
            <p:nvPr/>
          </p:nvSpPr>
          <p:spPr>
            <a:xfrm>
              <a:off x="284086" y="0"/>
              <a:ext cx="1048641" cy="414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26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40,120</a:t>
              </a:r>
            </a:p>
          </p:txBody>
        </p:sp>
      </p:grpSp>
      <p:grpSp>
        <p:nvGrpSpPr>
          <p:cNvPr id="566" name="Group 22"/>
          <p:cNvGrpSpPr/>
          <p:nvPr/>
        </p:nvGrpSpPr>
        <p:grpSpPr>
          <a:xfrm>
            <a:off x="4944749" y="1646917"/>
            <a:ext cx="1332727" cy="414805"/>
            <a:chOff x="0" y="0"/>
            <a:chExt cx="1332726" cy="414803"/>
          </a:xfrm>
        </p:grpSpPr>
        <p:sp>
          <p:nvSpPr>
            <p:cNvPr id="563" name="Straight Connector 23"/>
            <p:cNvSpPr/>
            <p:nvPr/>
          </p:nvSpPr>
          <p:spPr>
            <a:xfrm>
              <a:off x="-1" y="242374"/>
              <a:ext cx="102410" cy="1024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4" name="Straight Connector 24"/>
            <p:cNvSpPr/>
            <p:nvPr/>
          </p:nvSpPr>
          <p:spPr>
            <a:xfrm flipH="1">
              <a:off x="20482" y="244020"/>
              <a:ext cx="52854" cy="1024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65" name="TextBox 25"/>
            <p:cNvSpPr txBox="1"/>
            <p:nvPr/>
          </p:nvSpPr>
          <p:spPr>
            <a:xfrm>
              <a:off x="284086" y="0"/>
              <a:ext cx="1048641" cy="4148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26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120,40</a:t>
              </a:r>
            </a:p>
          </p:txBody>
        </p:sp>
      </p:grpSp>
      <p:grpSp>
        <p:nvGrpSpPr>
          <p:cNvPr id="569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67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8" name="Canva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Canvas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1" animBg="1" advAuto="0"/>
      <p:bldP spid="562" grpId="2" animBg="1" advAuto="0"/>
      <p:bldP spid="566" grpId="3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7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Canva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Canvas</a:t>
              </a:r>
            </a:p>
          </p:txBody>
        </p:sp>
      </p:grpSp>
      <p:grpSp>
        <p:nvGrpSpPr>
          <p:cNvPr id="576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574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75" name="def main():…"/>
            <p:cNvSpPr txBox="1"/>
            <p:nvPr/>
          </p:nvSpPr>
          <p:spPr>
            <a:xfrm>
              <a:off x="37861" y="191134"/>
              <a:ext cx="2098275" cy="779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canvas = Canvas()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577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the following </a:t>
            </a:r>
            <a:r>
              <a:rPr sz="1400" b="1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/>
              <a:t>creates a canvas with </a:t>
            </a:r>
            <a:r>
              <a:rPr lang="en-US" dirty="0"/>
              <a:t>t</a:t>
            </a:r>
            <a:r>
              <a:rPr dirty="0"/>
              <a:t>itle with default size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7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0" name="Canva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Canvas</a:t>
              </a:r>
            </a:p>
          </p:txBody>
        </p:sp>
      </p:grpSp>
      <p:grpSp>
        <p:nvGrpSpPr>
          <p:cNvPr id="584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582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83" name="def main():…"/>
            <p:cNvSpPr txBox="1"/>
            <p:nvPr/>
          </p:nvSpPr>
          <p:spPr>
            <a:xfrm>
              <a:off x="37861" y="191134"/>
              <a:ext cx="5034356" cy="779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canvas = Canvas()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"Programming is Awesome"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585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the following </a:t>
            </a:r>
            <a:r>
              <a:rPr sz="1400" b="1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/>
              <a:t>creates a canvas with </a:t>
            </a:r>
            <a:r>
              <a:rPr lang="en-US" dirty="0"/>
              <a:t>t</a:t>
            </a:r>
            <a:r>
              <a:rPr dirty="0"/>
              <a:t>itle with default size</a:t>
            </a:r>
          </a:p>
        </p:txBody>
      </p:sp>
      <p:pic>
        <p:nvPicPr>
          <p:cNvPr id="586" name="Image" descr="Image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8997" y="2995354"/>
            <a:ext cx="2725405" cy="1868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8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9" name="Canva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Canvas</a:t>
              </a:r>
            </a:p>
          </p:txBody>
        </p:sp>
      </p:grpSp>
      <p:grpSp>
        <p:nvGrpSpPr>
          <p:cNvPr id="593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591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92" name="def main():…"/>
            <p:cNvSpPr txBox="1"/>
            <p:nvPr/>
          </p:nvSpPr>
          <p:spPr>
            <a:xfrm>
              <a:off x="37861" y="102234"/>
              <a:ext cx="5034356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canvas = Canvas(800, 600</a:t>
              </a:r>
              <a:r>
                <a:rPr b="1" dirty="0">
                  <a:solidFill>
                    <a:srgbClr val="008080"/>
                  </a:solidFill>
                </a:rPr>
                <a:t>)</a:t>
              </a:r>
              <a:r>
                <a:rPr dirty="0"/>
                <a:t> 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"Programming is Awesome"</a:t>
              </a:r>
              <a:r>
                <a:rPr dirty="0"/>
                <a:t>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594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the following </a:t>
            </a:r>
            <a:r>
              <a:rPr sz="1400" b="1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/>
              <a:t>creates a canvas with </a:t>
            </a:r>
            <a:r>
              <a:rPr lang="en-US" dirty="0"/>
              <a:t>t</a:t>
            </a:r>
            <a:r>
              <a:rPr dirty="0"/>
              <a:t>itle with default size</a:t>
            </a:r>
          </a:p>
        </p:txBody>
      </p:sp>
      <p:pic>
        <p:nvPicPr>
          <p:cNvPr id="595" name="Image" descr="Image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8997" y="2995354"/>
            <a:ext cx="2725405" cy="1868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29600" y="49014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7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r>
              <a:rPr dirty="0"/>
              <a:t>or Loops</a:t>
            </a:r>
          </a:p>
        </p:txBody>
      </p:sp>
      <p:sp>
        <p:nvSpPr>
          <p:cNvPr id="37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7300" y="971550"/>
            <a:ext cx="6629400" cy="38862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800"/>
            </a:pPr>
            <a:r>
              <a:rPr lang="en-US" dirty="0"/>
              <a:t>U</a:t>
            </a:r>
            <a:r>
              <a:rPr dirty="0"/>
              <a:t>se a </a:t>
            </a:r>
            <a:r>
              <a:rPr b="1" dirty="0"/>
              <a:t>for</a:t>
            </a:r>
            <a:r>
              <a:rPr dirty="0"/>
              <a:t> loop</a:t>
            </a:r>
            <a:r>
              <a:rPr lang="en-US" dirty="0"/>
              <a:t> when you know how many times</a:t>
            </a:r>
            <a:r>
              <a:rPr dirty="0"/>
              <a:t>:</a:t>
            </a:r>
          </a:p>
          <a:p>
            <a:pPr marL="0" indent="0">
              <a:buSzTx/>
              <a:buNone/>
              <a:defRPr sz="1800"/>
            </a:pPr>
            <a:endParaRPr dirty="0"/>
          </a:p>
          <a:p>
            <a:pPr marL="0" lvl="1" indent="344486">
              <a:spcBef>
                <a:spcPts val="300"/>
              </a:spcBef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for </a:t>
            </a:r>
            <a:r>
              <a:rPr dirty="0" err="1"/>
              <a:t>i</a:t>
            </a:r>
            <a:r>
              <a:rPr dirty="0"/>
              <a:t> in range(</a:t>
            </a:r>
            <a:r>
              <a:rPr b="1" i="1" dirty="0"/>
              <a:t>count</a:t>
            </a:r>
            <a:r>
              <a:rPr dirty="0"/>
              <a:t>):</a:t>
            </a:r>
          </a:p>
          <a:p>
            <a:pPr marL="0" lvl="1" indent="344486">
              <a:spcBef>
                <a:spcPts val="300"/>
              </a:spcBef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b="1" i="1" dirty="0"/>
              <a:t>statement</a:t>
            </a:r>
          </a:p>
          <a:p>
            <a:pPr marL="0" lvl="1" indent="344486">
              <a:spcBef>
                <a:spcPts val="300"/>
              </a:spcBef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b="1" i="1" dirty="0"/>
              <a:t>statement</a:t>
            </a:r>
          </a:p>
          <a:p>
            <a:pPr marL="0" lvl="1" indent="344486">
              <a:spcBef>
                <a:spcPts val="300"/>
              </a:spcBef>
              <a:buSzTx/>
              <a:buNone/>
              <a:defRPr sz="1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...</a:t>
            </a:r>
          </a:p>
          <a:p>
            <a:pPr marL="0" indent="3175">
              <a:buSzTx/>
              <a:buNone/>
            </a:pPr>
            <a:endParaRPr sz="1800" dirty="0"/>
          </a:p>
          <a:p>
            <a:pPr marL="0" indent="3175">
              <a:buSzTx/>
              <a:buNone/>
            </a:pPr>
            <a:r>
              <a:rPr dirty="0"/>
              <a:t>Repeats the statements in the body </a:t>
            </a:r>
            <a:r>
              <a:rPr b="1" i="1" dirty="0"/>
              <a:t>count</a:t>
            </a:r>
            <a:r>
              <a:rPr dirty="0"/>
              <a:t> times.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467;p60"/>
          <p:cNvSpPr txBox="1">
            <a:spLocks noGrp="1"/>
          </p:cNvSpPr>
          <p:nvPr>
            <p:ph type="title"/>
          </p:nvPr>
        </p:nvSpPr>
        <p:spPr>
          <a:xfrm>
            <a:off x="490249" y="450150"/>
            <a:ext cx="8428476" cy="40908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How do we draw simple shapes?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59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00" name="Drawing Simple Shapes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Simple Shapes</a:t>
              </a:r>
            </a:p>
          </p:txBody>
        </p:sp>
      </p:grpSp>
      <p:sp>
        <p:nvSpPr>
          <p:cNvPr id="602" name="Google Shape;510;p6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 lIns="91424" tIns="91424" rIns="91424" bIns="91424"/>
          <a:lstStyle/>
          <a:p>
            <a:pPr marL="457200" indent="-355600" defTabSz="9144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000"/>
              <a:buFont typeface="Courier New"/>
              <a:defRPr sz="2000" b="1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canvas.create_text()</a:t>
            </a:r>
          </a:p>
          <a:p>
            <a:pPr marL="457200" indent="-355600" defTabSz="9144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000"/>
              <a:buFont typeface="Helvetica"/>
              <a:defRPr sz="2000" b="1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canvas.create_line()</a:t>
            </a:r>
          </a:p>
          <a:p>
            <a:pPr marL="457200" indent="-355600" defTabSz="9144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000"/>
              <a:buFont typeface="Courier New"/>
              <a:defRPr sz="2000" b="1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canvas.create_rectangle()</a:t>
            </a:r>
          </a:p>
          <a:p>
            <a:pPr marL="457200" indent="-355600" defTabSz="914400">
              <a:lnSpc>
                <a:spcPct val="115000"/>
              </a:lnSpc>
              <a:buClr>
                <a:schemeClr val="accent2">
                  <a:lumOff val="21764"/>
                </a:schemeClr>
              </a:buClr>
              <a:buSzPts val="2000"/>
              <a:buFont typeface="Courier New"/>
              <a:defRPr sz="2000" b="1">
                <a:solidFill>
                  <a:schemeClr val="accent2">
                    <a:lumOff val="21764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canvas.create_oval()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07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605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06" name="def main():…"/>
            <p:cNvSpPr txBox="1"/>
            <p:nvPr/>
          </p:nvSpPr>
          <p:spPr>
            <a:xfrm>
              <a:off x="37861" y="13334"/>
              <a:ext cx="375138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grpSp>
        <p:nvGrpSpPr>
          <p:cNvPr id="612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08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9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10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11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615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1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4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the following </a:t>
            </a:r>
            <a:r>
              <a:rPr sz="1400" b="1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/>
              <a:t>method displays a square</a:t>
            </a:r>
          </a:p>
        </p:txBody>
      </p:sp>
      <p:grpSp>
        <p:nvGrpSpPr>
          <p:cNvPr id="622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18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20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1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23" name="Straight Arrow Connector 3"/>
          <p:cNvSpPr/>
          <p:nvPr/>
        </p:nvSpPr>
        <p:spPr>
          <a:xfrm>
            <a:off x="2791225" y="3901568"/>
            <a:ext cx="3319503" cy="1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24" name="TextBox 4"/>
          <p:cNvSpPr txBox="1"/>
          <p:nvPr/>
        </p:nvSpPr>
        <p:spPr>
          <a:xfrm>
            <a:off x="3862859" y="3601890"/>
            <a:ext cx="1029167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800 pixels wide</a:t>
            </a:r>
          </a:p>
        </p:txBody>
      </p:sp>
      <p:grpSp>
        <p:nvGrpSpPr>
          <p:cNvPr id="627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2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26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630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628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29" name="def main():…"/>
            <p:cNvSpPr txBox="1"/>
            <p:nvPr/>
          </p:nvSpPr>
          <p:spPr>
            <a:xfrm>
              <a:off x="37861" y="13334"/>
              <a:ext cx="375138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</a:t>
              </a:r>
              <a:r>
                <a:rPr dirty="0">
                  <a:solidFill>
                    <a:srgbClr val="FF2600"/>
                  </a:solidFill>
                </a:rPr>
                <a:t>800</a:t>
              </a:r>
              <a:r>
                <a:rPr dirty="0"/>
                <a:t>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37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33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4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35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36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38" name="Straight Arrow Connector 3"/>
          <p:cNvSpPr/>
          <p:nvPr/>
        </p:nvSpPr>
        <p:spPr>
          <a:xfrm>
            <a:off x="4453004" y="3169196"/>
            <a:ext cx="1" cy="1293020"/>
          </a:xfrm>
          <a:prstGeom prst="line">
            <a:avLst/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39" name="TextBox 4"/>
          <p:cNvSpPr txBox="1"/>
          <p:nvPr/>
        </p:nvSpPr>
        <p:spPr>
          <a:xfrm>
            <a:off x="4537133" y="3590364"/>
            <a:ext cx="921490" cy="225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200 pixels tall</a:t>
            </a:r>
          </a:p>
        </p:txBody>
      </p:sp>
      <p:grpSp>
        <p:nvGrpSpPr>
          <p:cNvPr id="642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4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41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645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643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44" name="def main():…"/>
            <p:cNvSpPr txBox="1"/>
            <p:nvPr/>
          </p:nvSpPr>
          <p:spPr>
            <a:xfrm>
              <a:off x="37861" y="13334"/>
              <a:ext cx="375138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</a:t>
              </a:r>
              <a:r>
                <a:rPr dirty="0">
                  <a:solidFill>
                    <a:srgbClr val="FF2600"/>
                  </a:solidFill>
                </a:rPr>
                <a:t>200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52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48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49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50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1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53" name="Oval 2"/>
          <p:cNvSpPr/>
          <p:nvPr/>
        </p:nvSpPr>
        <p:spPr>
          <a:xfrm>
            <a:off x="4203166" y="2921853"/>
            <a:ext cx="582067" cy="328494"/>
          </a:xfrm>
          <a:prstGeom prst="ellipse">
            <a:avLst/>
          </a:pr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656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54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5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659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657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58" name="def main():…"/>
            <p:cNvSpPr txBox="1"/>
            <p:nvPr/>
          </p:nvSpPr>
          <p:spPr>
            <a:xfrm>
              <a:off x="37861" y="13334"/>
              <a:ext cx="375138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66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62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3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64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65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67" name="Rectangle 16"/>
          <p:cNvSpPr/>
          <p:nvPr/>
        </p:nvSpPr>
        <p:spPr>
          <a:xfrm>
            <a:off x="3086075" y="3387466"/>
            <a:ext cx="756684" cy="7566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miter lim="400000"/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8" name="Oval 2"/>
          <p:cNvSpPr/>
          <p:nvPr/>
        </p:nvSpPr>
        <p:spPr>
          <a:xfrm>
            <a:off x="3033271" y="3331028"/>
            <a:ext cx="132552" cy="132552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69" name="TextBox 3"/>
          <p:cNvSpPr txBox="1"/>
          <p:nvPr/>
        </p:nvSpPr>
        <p:spPr>
          <a:xfrm>
            <a:off x="2911960" y="3146610"/>
            <a:ext cx="367366" cy="183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20, 20</a:t>
            </a:r>
          </a:p>
        </p:txBody>
      </p:sp>
      <p:grpSp>
        <p:nvGrpSpPr>
          <p:cNvPr id="672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70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1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675" name="Rectangle 6"/>
          <p:cNvGrpSpPr/>
          <p:nvPr/>
        </p:nvGrpSpPr>
        <p:grpSpPr>
          <a:xfrm>
            <a:off x="1716420" y="1639747"/>
            <a:ext cx="5708277" cy="1851026"/>
            <a:chOff x="0" y="75564"/>
            <a:chExt cx="5708275" cy="1851025"/>
          </a:xfrm>
        </p:grpSpPr>
        <p:sp>
          <p:nvSpPr>
            <p:cNvPr id="673" name="Rectangle"/>
            <p:cNvSpPr/>
            <p:nvPr/>
          </p:nvSpPr>
          <p:spPr>
            <a:xfrm>
              <a:off x="0" y="75564"/>
              <a:ext cx="5708276" cy="1162051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74" name="def main():…"/>
            <p:cNvSpPr/>
            <p:nvPr/>
          </p:nvSpPr>
          <p:spPr>
            <a:xfrm>
              <a:off x="37861" y="6565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canvas.create_rectangle</a:t>
              </a:r>
              <a:r>
                <a:rPr dirty="0"/>
                <a:t>(</a:t>
              </a:r>
              <a:r>
                <a:rPr dirty="0">
                  <a:solidFill>
                    <a:srgbClr val="FF2600"/>
                  </a:solidFill>
                </a:rPr>
                <a:t>20, 20</a:t>
              </a:r>
              <a:r>
                <a:rPr dirty="0"/>
                <a:t>, </a:t>
              </a:r>
              <a:r>
                <a:rPr dirty="0">
                  <a:solidFill>
                    <a:schemeClr val="accent2">
                      <a:lumOff val="-2588"/>
                    </a:schemeClr>
                  </a:solidFill>
                </a:rPr>
                <a:t>100, 100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82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78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9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80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1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83" name="Oval 2"/>
          <p:cNvSpPr/>
          <p:nvPr/>
        </p:nvSpPr>
        <p:spPr>
          <a:xfrm>
            <a:off x="3776702" y="4068696"/>
            <a:ext cx="132551" cy="132551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84" name="TextBox 3"/>
          <p:cNvSpPr txBox="1"/>
          <p:nvPr/>
        </p:nvSpPr>
        <p:spPr>
          <a:xfrm>
            <a:off x="3943542" y="4057169"/>
            <a:ext cx="483228" cy="183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100, 100</a:t>
            </a:r>
          </a:p>
        </p:txBody>
      </p:sp>
      <p:grpSp>
        <p:nvGrpSpPr>
          <p:cNvPr id="687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68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6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690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688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89" name="def main():…"/>
            <p:cNvSpPr txBox="1"/>
            <p:nvPr/>
          </p:nvSpPr>
          <p:spPr>
            <a:xfrm>
              <a:off x="37861" y="13334"/>
              <a:ext cx="411839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canvas.create_rectangle</a:t>
              </a:r>
              <a:r>
                <a:rPr dirty="0"/>
                <a:t>(</a:t>
              </a:r>
              <a:r>
                <a:rPr dirty="0">
                  <a:solidFill>
                    <a:schemeClr val="accent2">
                      <a:lumOff val="-2588"/>
                    </a:schemeClr>
                  </a:solidFill>
                </a:rPr>
                <a:t>20, 20, </a:t>
              </a:r>
              <a:r>
                <a:rPr dirty="0">
                  <a:solidFill>
                    <a:srgbClr val="FF2600"/>
                  </a:solidFill>
                </a:rPr>
                <a:t>100, 100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</a:t>
              </a: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  <p:sp>
        <p:nvSpPr>
          <p:cNvPr id="691" name="Rectangle 16"/>
          <p:cNvSpPr/>
          <p:nvPr/>
        </p:nvSpPr>
        <p:spPr>
          <a:xfrm>
            <a:off x="3086075" y="3387466"/>
            <a:ext cx="756684" cy="7566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miter lim="400000"/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the following </a:t>
            </a:r>
            <a:r>
              <a:rPr sz="1400" b="1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>
                <a:solidFill>
                  <a:srgbClr val="7030A0"/>
                </a:solidFill>
              </a:rPr>
              <a:t> </a:t>
            </a:r>
            <a:r>
              <a:t>method displays a blue square</a:t>
            </a:r>
          </a:p>
        </p:txBody>
      </p:sp>
      <p:grpSp>
        <p:nvGrpSpPr>
          <p:cNvPr id="698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694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95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696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697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699" name="Rectangle 16"/>
          <p:cNvSpPr/>
          <p:nvPr/>
        </p:nvSpPr>
        <p:spPr>
          <a:xfrm>
            <a:off x="3086075" y="3387466"/>
            <a:ext cx="756684" cy="756684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0" name="TextBox 3"/>
          <p:cNvSpPr txBox="1"/>
          <p:nvPr/>
        </p:nvSpPr>
        <p:spPr>
          <a:xfrm rot="20184633">
            <a:off x="4012190" y="3790432"/>
            <a:ext cx="729444" cy="219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900">
                <a:solidFill>
                  <a:srgbClr val="FF0000"/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r>
              <a:t>This is white</a:t>
            </a:r>
          </a:p>
        </p:txBody>
      </p:sp>
      <p:sp>
        <p:nvSpPr>
          <p:cNvPr id="701" name="Freeform 4"/>
          <p:cNvSpPr/>
          <p:nvPr/>
        </p:nvSpPr>
        <p:spPr>
          <a:xfrm>
            <a:off x="3908805" y="3619179"/>
            <a:ext cx="334703" cy="207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5" h="21600" extrusionOk="0">
                <a:moveTo>
                  <a:pt x="21455" y="21600"/>
                </a:moveTo>
                <a:cubicBezTo>
                  <a:pt x="20839" y="20400"/>
                  <a:pt x="20258" y="19152"/>
                  <a:pt x="19608" y="18000"/>
                </a:cubicBezTo>
                <a:cubicBezTo>
                  <a:pt x="18902" y="16749"/>
                  <a:pt x="17859" y="15918"/>
                  <a:pt x="17391" y="14400"/>
                </a:cubicBezTo>
                <a:cubicBezTo>
                  <a:pt x="16238" y="10654"/>
                  <a:pt x="17285" y="13061"/>
                  <a:pt x="15544" y="10800"/>
                </a:cubicBezTo>
                <a:cubicBezTo>
                  <a:pt x="15272" y="10447"/>
                  <a:pt x="15117" y="9853"/>
                  <a:pt x="14806" y="9600"/>
                </a:cubicBezTo>
                <a:cubicBezTo>
                  <a:pt x="14109" y="9034"/>
                  <a:pt x="13345" y="8707"/>
                  <a:pt x="12589" y="8400"/>
                </a:cubicBezTo>
                <a:lnTo>
                  <a:pt x="9634" y="7200"/>
                </a:lnTo>
                <a:cubicBezTo>
                  <a:pt x="9141" y="6800"/>
                  <a:pt x="8667" y="6332"/>
                  <a:pt x="8156" y="6000"/>
                </a:cubicBezTo>
                <a:cubicBezTo>
                  <a:pt x="5519" y="4287"/>
                  <a:pt x="5517" y="4731"/>
                  <a:pt x="2246" y="4200"/>
                </a:cubicBezTo>
                <a:cubicBezTo>
                  <a:pt x="2984" y="3400"/>
                  <a:pt x="3970" y="3000"/>
                  <a:pt x="4462" y="1800"/>
                </a:cubicBezTo>
                <a:cubicBezTo>
                  <a:pt x="4708" y="1200"/>
                  <a:pt x="5645" y="0"/>
                  <a:pt x="5201" y="0"/>
                </a:cubicBezTo>
                <a:cubicBezTo>
                  <a:pt x="4033" y="0"/>
                  <a:pt x="2984" y="1200"/>
                  <a:pt x="1876" y="1800"/>
                </a:cubicBezTo>
                <a:lnTo>
                  <a:pt x="768" y="2400"/>
                </a:lnTo>
                <a:cubicBezTo>
                  <a:pt x="522" y="3200"/>
                  <a:pt x="-145" y="3951"/>
                  <a:pt x="29" y="4800"/>
                </a:cubicBezTo>
                <a:cubicBezTo>
                  <a:pt x="222" y="5738"/>
                  <a:pt x="2155" y="8327"/>
                  <a:pt x="2984" y="9000"/>
                </a:cubicBezTo>
                <a:cubicBezTo>
                  <a:pt x="3333" y="9283"/>
                  <a:pt x="3723" y="9400"/>
                  <a:pt x="4093" y="9600"/>
                </a:cubicBezTo>
                <a:cubicBezTo>
                  <a:pt x="4887" y="12179"/>
                  <a:pt x="4281" y="12000"/>
                  <a:pt x="5201" y="12000"/>
                </a:cubicBezTo>
              </a:path>
            </a:pathLst>
          </a:custGeom>
          <a:ln w="254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2" name="TextBox 6"/>
          <p:cNvSpPr txBox="1"/>
          <p:nvPr/>
        </p:nvSpPr>
        <p:spPr>
          <a:xfrm>
            <a:off x="6271803" y="2991009"/>
            <a:ext cx="1694908" cy="1368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defTabSz="342900">
              <a:defRPr sz="12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Aside: Named Arguments</a:t>
            </a:r>
          </a:p>
          <a:p>
            <a:pPr defTabSz="342900">
              <a:defRPr sz="1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This argument is named as filled. It allows functions to have arguments which you can ignore if you want a default value.</a:t>
            </a:r>
          </a:p>
        </p:txBody>
      </p:sp>
      <p:grpSp>
        <p:nvGrpSpPr>
          <p:cNvPr id="705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03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4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grpSp>
        <p:nvGrpSpPr>
          <p:cNvPr id="708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706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07" name="def main():…"/>
            <p:cNvSpPr txBox="1"/>
            <p:nvPr/>
          </p:nvSpPr>
          <p:spPr>
            <a:xfrm>
              <a:off x="37861" y="13334"/>
              <a:ext cx="4118393" cy="1135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canvas.create_rectangle</a:t>
              </a:r>
              <a:r>
                <a:rPr dirty="0"/>
                <a:t>(20, 20, </a:t>
              </a:r>
              <a:r>
                <a:rPr dirty="0">
                  <a:solidFill>
                    <a:schemeClr val="accent2">
                      <a:lumOff val="-2588"/>
                    </a:schemeClr>
                  </a:solidFill>
                </a:rPr>
                <a:t>100, 100)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br>
                <a:rPr dirty="0"/>
              </a:br>
              <a:r>
                <a:rPr dirty="0"/>
                <a:t>  </a:t>
              </a:r>
              <a:r>
                <a:rPr dirty="0">
                  <a:solidFill>
                    <a:srgbClr val="FFFFFF"/>
                  </a:solidFill>
                </a:rPr>
                <a:t>)</a:t>
              </a:r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Rectangle 5"/>
          <p:cNvSpPr txBox="1"/>
          <p:nvPr/>
        </p:nvSpPr>
        <p:spPr>
          <a:xfrm>
            <a:off x="1939289" y="907362"/>
            <a:ext cx="6027421" cy="31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just" defTabSz="342900">
              <a:lnSpc>
                <a:spcPct val="85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the following </a:t>
            </a:r>
            <a:r>
              <a:rPr sz="1400" b="1" dirty="0">
                <a:solidFill>
                  <a:srgbClr val="7030A0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/>
              <a:t>method displays a square</a:t>
            </a:r>
          </a:p>
        </p:txBody>
      </p:sp>
      <p:grpSp>
        <p:nvGrpSpPr>
          <p:cNvPr id="713" name="Rectangle 6"/>
          <p:cNvGrpSpPr/>
          <p:nvPr/>
        </p:nvGrpSpPr>
        <p:grpSpPr>
          <a:xfrm>
            <a:off x="1716420" y="1639747"/>
            <a:ext cx="5708277" cy="1162051"/>
            <a:chOff x="0" y="0"/>
            <a:chExt cx="5708275" cy="1162050"/>
          </a:xfrm>
        </p:grpSpPr>
        <p:sp>
          <p:nvSpPr>
            <p:cNvPr id="711" name="Rectangle"/>
            <p:cNvSpPr/>
            <p:nvPr/>
          </p:nvSpPr>
          <p:spPr>
            <a:xfrm>
              <a:off x="0" y="0"/>
              <a:ext cx="5708276" cy="1162050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2" name="def main():…"/>
            <p:cNvSpPr txBox="1"/>
            <p:nvPr/>
          </p:nvSpPr>
          <p:spPr>
            <a:xfrm>
              <a:off x="37861" y="102234"/>
              <a:ext cx="4301898" cy="9575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canvas = Canvas(800, 200)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canvas.set_canvas_title</a:t>
              </a:r>
              <a:r>
                <a:rPr dirty="0"/>
                <a:t>(</a:t>
              </a:r>
              <a:r>
                <a:rPr b="1" dirty="0">
                  <a:solidFill>
                    <a:srgbClr val="008080"/>
                  </a:solidFill>
                </a:rPr>
                <a:t>“Hello </a:t>
              </a:r>
              <a:r>
                <a:rPr b="1" dirty="0" err="1">
                  <a:solidFill>
                    <a:srgbClr val="008080"/>
                  </a:solidFill>
                </a:rPr>
                <a:t>Rect</a:t>
              </a:r>
              <a:r>
                <a:rPr b="1" dirty="0">
                  <a:solidFill>
                    <a:srgbClr val="008080"/>
                  </a:solidFill>
                </a:rPr>
                <a:t>”</a:t>
              </a:r>
              <a:r>
                <a:rPr dirty="0"/>
                <a:t>)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/>
                <a:t>canvas.create_rectangle</a:t>
              </a:r>
              <a:r>
                <a:rPr dirty="0"/>
                <a:t>(</a:t>
              </a:r>
              <a:r>
                <a:rPr dirty="0">
                  <a:solidFill>
                    <a:schemeClr val="accent2">
                      <a:lumOff val="-2588"/>
                    </a:schemeClr>
                  </a:solidFill>
                </a:rPr>
                <a:t>20, 20,</a:t>
              </a:r>
              <a:r>
                <a:rPr dirty="0"/>
                <a:t> </a:t>
              </a:r>
              <a:r>
                <a:rPr dirty="0">
                  <a:solidFill>
                    <a:schemeClr val="accent2">
                      <a:lumOff val="-2588"/>
                    </a:schemeClr>
                  </a:solidFill>
                </a:rPr>
                <a:t>100, 100</a:t>
              </a:r>
              <a:r>
                <a:rPr dirty="0"/>
                <a:t>)  </a:t>
              </a:r>
            </a:p>
            <a:p>
              <a:pPr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   </a:t>
              </a:r>
              <a:r>
                <a:rPr dirty="0" err="1">
                  <a:solidFill>
                    <a:srgbClr val="FF0000"/>
                  </a:solidFill>
                </a:rPr>
                <a:t>canvas.mainloop</a:t>
              </a:r>
              <a:r>
                <a:rPr dirty="0">
                  <a:solidFill>
                    <a:srgbClr val="FF0000"/>
                  </a:solidFill>
                </a:rPr>
                <a:t>()</a:t>
              </a:r>
            </a:p>
          </p:txBody>
        </p:sp>
      </p:grpSp>
      <p:grpSp>
        <p:nvGrpSpPr>
          <p:cNvPr id="718" name="Group 5"/>
          <p:cNvGrpSpPr/>
          <p:nvPr/>
        </p:nvGrpSpPr>
        <p:grpSpPr>
          <a:xfrm>
            <a:off x="2757500" y="2992983"/>
            <a:ext cx="3387329" cy="1478758"/>
            <a:chOff x="0" y="0"/>
            <a:chExt cx="3387328" cy="1478756"/>
          </a:xfrm>
        </p:grpSpPr>
        <p:pic>
          <p:nvPicPr>
            <p:cNvPr id="714" name="Picture 7" descr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050"/>
              <a:ext cx="3387329" cy="14597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5" name="Text Box 8"/>
            <p:cNvSpPr txBox="1"/>
            <p:nvPr/>
          </p:nvSpPr>
          <p:spPr>
            <a:xfrm>
              <a:off x="89058" y="0"/>
              <a:ext cx="3266362" cy="170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spAutoFit/>
            </a:bodyPr>
            <a:lstStyle>
              <a:lvl1pPr algn="ctr" defTabSz="342900">
                <a:defRPr sz="700">
                  <a:solidFill>
                    <a:srgbClr val="333333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r>
                <a:t>Hello Rect</a:t>
              </a:r>
            </a:p>
          </p:txBody>
        </p:sp>
        <p:sp>
          <p:nvSpPr>
            <p:cNvPr id="716" name="Oval 9"/>
            <p:cNvSpPr/>
            <p:nvPr/>
          </p:nvSpPr>
          <p:spPr>
            <a:xfrm>
              <a:off x="25002" y="176212"/>
              <a:ext cx="3346849" cy="1293020"/>
            </a:xfrm>
            <a:prstGeom prst="ellipse">
              <a:avLst/>
            </a:prstGeom>
            <a:solidFill>
              <a:srgbClr val="00FF00"/>
            </a:solidFill>
            <a:ln w="3175" cap="flat">
              <a:solidFill>
                <a:srgbClr val="00FF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17" name="Rectangle 1"/>
            <p:cNvSpPr/>
            <p:nvPr/>
          </p:nvSpPr>
          <p:spPr>
            <a:xfrm>
              <a:off x="19157" y="176212"/>
              <a:ext cx="3352693" cy="12930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1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721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1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0" name="Draw a Rectangl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 a Rectangle</a:t>
              </a:r>
            </a:p>
          </p:txBody>
        </p:sp>
      </p:grpSp>
      <p:sp>
        <p:nvSpPr>
          <p:cNvPr id="722" name="TextBox 6"/>
          <p:cNvSpPr txBox="1"/>
          <p:nvPr/>
        </p:nvSpPr>
        <p:spPr>
          <a:xfrm>
            <a:off x="6271803" y="2991009"/>
            <a:ext cx="1694908" cy="987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>
            <a:lvl1pPr defTabSz="342900">
              <a:defRPr sz="12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err="1"/>
              <a:t>m</a:t>
            </a:r>
            <a:r>
              <a:rPr dirty="0" err="1"/>
              <a:t>ainloop</a:t>
            </a:r>
            <a:r>
              <a:rPr dirty="0"/>
              <a:t> is a </a:t>
            </a:r>
            <a:r>
              <a:rPr lang="en-US" dirty="0"/>
              <a:t>function</a:t>
            </a:r>
            <a:r>
              <a:rPr dirty="0"/>
              <a:t> will loop forever, waiting for events from the user, until the user exits the program</a:t>
            </a:r>
          </a:p>
        </p:txBody>
      </p:sp>
      <p:sp>
        <p:nvSpPr>
          <p:cNvPr id="723" name="Rectangle 16"/>
          <p:cNvSpPr/>
          <p:nvPr/>
        </p:nvSpPr>
        <p:spPr>
          <a:xfrm>
            <a:off x="3086075" y="3387466"/>
            <a:ext cx="756684" cy="7566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2">
                <a:lumOff val="-2588"/>
              </a:schemeClr>
            </a:solidFill>
            <a:miter lim="400000"/>
          </a:ln>
        </p:spPr>
        <p:txBody>
          <a:bodyPr lIns="34289" tIns="34289" rIns="34289" bIns="34289" anchor="ctr"/>
          <a:lstStyle/>
          <a:p>
            <a:pPr algn="ctr" defTabSz="342900">
              <a:defRPr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64600" y="49014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Control Flow: </a:t>
            </a:r>
            <a:r>
              <a:rPr lang="en-US" dirty="0"/>
              <a:t>w</a:t>
            </a:r>
            <a:r>
              <a:rPr dirty="0"/>
              <a:t>hile Loops</a:t>
            </a:r>
          </a:p>
        </p:txBody>
      </p:sp>
      <p:sp>
        <p:nvSpPr>
          <p:cNvPr id="38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14300" y="971550"/>
            <a:ext cx="8915400" cy="3886200"/>
          </a:xfrm>
          <a:prstGeom prst="rect">
            <a:avLst/>
          </a:prstGeom>
        </p:spPr>
        <p:txBody>
          <a:bodyPr/>
          <a:lstStyle/>
          <a:p>
            <a:pPr marL="0" lvl="1" indent="344486">
              <a:spcBef>
                <a:spcPts val="30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while </a:t>
            </a:r>
            <a:r>
              <a:rPr b="1" i="1" dirty="0"/>
              <a:t>condition</a:t>
            </a:r>
            <a:r>
              <a:rPr dirty="0"/>
              <a:t>:</a:t>
            </a:r>
            <a:endParaRPr sz="1800" dirty="0"/>
          </a:p>
          <a:p>
            <a:pPr marL="0" lvl="1" indent="344486">
              <a:spcBef>
                <a:spcPts val="30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b="1" i="1" dirty="0"/>
              <a:t>statement</a:t>
            </a:r>
          </a:p>
          <a:p>
            <a:pPr marL="0" lvl="1" indent="344486">
              <a:spcBef>
                <a:spcPts val="30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</a:t>
            </a:r>
            <a:r>
              <a:rPr b="1" i="1" dirty="0"/>
              <a:t>statement</a:t>
            </a:r>
          </a:p>
          <a:p>
            <a:pPr marL="0" lvl="1" indent="344486">
              <a:spcBef>
                <a:spcPts val="300"/>
              </a:spcBef>
              <a:buSzTx/>
              <a:buNone/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	...</a:t>
            </a:r>
            <a:endParaRPr sz="1800" dirty="0"/>
          </a:p>
          <a:p>
            <a:pPr marL="0" indent="3175">
              <a:buSzTx/>
              <a:buNone/>
              <a:defRPr sz="2400"/>
            </a:pPr>
            <a:endParaRPr sz="1800" dirty="0"/>
          </a:p>
          <a:p>
            <a:pPr marL="0" indent="3175">
              <a:buSzTx/>
              <a:buNone/>
              <a:defRPr sz="2400"/>
            </a:pPr>
            <a:r>
              <a:rPr dirty="0"/>
              <a:t>Repeats the statements in the body until </a:t>
            </a:r>
            <a:r>
              <a:rPr b="1" i="1" dirty="0"/>
              <a:t>condition</a:t>
            </a:r>
            <a:r>
              <a:rPr dirty="0"/>
              <a:t> is no longer true.</a:t>
            </a:r>
          </a:p>
          <a:p>
            <a:pPr marL="0" indent="3175">
              <a:buSzTx/>
              <a:buNone/>
              <a:defRPr sz="2400"/>
            </a:pPr>
            <a:r>
              <a:rPr dirty="0"/>
              <a:t>Each time, execute </a:t>
            </a:r>
            <a:r>
              <a:rPr i="1" dirty="0"/>
              <a:t>all statements</a:t>
            </a:r>
            <a:r>
              <a:rPr dirty="0"/>
              <a:t>, and </a:t>
            </a:r>
            <a:r>
              <a:rPr b="1" dirty="0"/>
              <a:t>then</a:t>
            </a:r>
            <a:r>
              <a:rPr dirty="0"/>
              <a:t> check the condition.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01" y="518672"/>
            <a:ext cx="5735786" cy="462482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8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2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27" name="Rectangle, Oval and Text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Rectangle, Oval and Text</a:t>
              </a: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516;p67"/>
          <p:cNvSpPr txBox="1">
            <a:spLocks noGrp="1"/>
          </p:cNvSpPr>
          <p:nvPr>
            <p:ph type="body" sz="half" idx="1"/>
          </p:nvPr>
        </p:nvSpPr>
        <p:spPr>
          <a:xfrm>
            <a:off x="1376774" y="1507293"/>
            <a:ext cx="6390452" cy="2562301"/>
          </a:xfrm>
          <a:prstGeom prst="rect">
            <a:avLst/>
          </a:prstGeom>
        </p:spPr>
        <p:txBody>
          <a:bodyPr/>
          <a:lstStyle/>
          <a:p>
            <a:pPr marL="350520" indent="-248920">
              <a:lnSpc>
                <a:spcPct val="115000"/>
              </a:lnSpc>
              <a:buClr>
                <a:srgbClr val="4BACC6"/>
              </a:buClr>
              <a:buSzPts val="1400"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canvas.create_line(x1, y1, x2, y2)</a:t>
            </a:r>
            <a:br/>
            <a:endParaRPr/>
          </a:p>
        </p:txBody>
      </p:sp>
      <p:grpSp>
        <p:nvGrpSpPr>
          <p:cNvPr id="733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31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32" name="Drawing Lin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Line</a:t>
              </a:r>
            </a:p>
          </p:txBody>
        </p:sp>
      </p:grp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538;p70"/>
          <p:cNvSpPr txBox="1">
            <a:spLocks noGrp="1"/>
          </p:cNvSpPr>
          <p:nvPr>
            <p:ph type="body" sz="half" idx="1"/>
          </p:nvPr>
        </p:nvSpPr>
        <p:spPr>
          <a:xfrm>
            <a:off x="1376774" y="1507293"/>
            <a:ext cx="6390452" cy="2562301"/>
          </a:xfrm>
          <a:prstGeom prst="rect">
            <a:avLst/>
          </a:prstGeom>
        </p:spPr>
        <p:txBody>
          <a:bodyPr/>
          <a:lstStyle/>
          <a:p>
            <a:pPr marL="350520" indent="-248920">
              <a:lnSpc>
                <a:spcPct val="115000"/>
              </a:lnSpc>
              <a:buClr>
                <a:srgbClr val="4BACC6"/>
              </a:buClr>
              <a:buSzPts val="1400"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canvas.create_line</a:t>
            </a:r>
            <a:r>
              <a:rPr dirty="0"/>
              <a:t>(x1, y1, x2, y2)</a:t>
            </a:r>
            <a:br>
              <a:rPr dirty="0"/>
            </a:br>
            <a:endParaRPr dirty="0"/>
          </a:p>
        </p:txBody>
      </p:sp>
      <p:sp>
        <p:nvSpPr>
          <p:cNvPr id="736" name="Google Shape;539;p70"/>
          <p:cNvSpPr/>
          <p:nvPr/>
        </p:nvSpPr>
        <p:spPr>
          <a:xfrm>
            <a:off x="4904534" y="2249625"/>
            <a:ext cx="2311410" cy="1"/>
          </a:xfrm>
          <a:prstGeom prst="line">
            <a:avLst/>
          </a:prstGeom>
          <a:ln w="12700">
            <a:solidFill>
              <a:srgbClr val="1F497D"/>
            </a:solidFill>
            <a:headEnd type="oval"/>
            <a:tailEnd type="oval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37" name="Google Shape;540;p70"/>
          <p:cNvSpPr txBox="1"/>
          <p:nvPr/>
        </p:nvSpPr>
        <p:spPr>
          <a:xfrm>
            <a:off x="4004287" y="2249625"/>
            <a:ext cx="1800226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(x1, y1)</a:t>
            </a:r>
          </a:p>
        </p:txBody>
      </p:sp>
      <p:sp>
        <p:nvSpPr>
          <p:cNvPr id="738" name="Google Shape;541;p70"/>
          <p:cNvSpPr txBox="1"/>
          <p:nvPr/>
        </p:nvSpPr>
        <p:spPr>
          <a:xfrm>
            <a:off x="6315213" y="2251181"/>
            <a:ext cx="1800226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(x2, y2)</a:t>
            </a:r>
          </a:p>
        </p:txBody>
      </p:sp>
      <p:grpSp>
        <p:nvGrpSpPr>
          <p:cNvPr id="741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39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0" name="Drawing Lin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Line</a:t>
              </a:r>
            </a:p>
          </p:txBody>
        </p:sp>
      </p:grp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552;p72"/>
          <p:cNvSpPr txBox="1">
            <a:spLocks noGrp="1"/>
          </p:cNvSpPr>
          <p:nvPr>
            <p:ph type="body" sz="half" idx="1"/>
          </p:nvPr>
        </p:nvSpPr>
        <p:spPr>
          <a:xfrm>
            <a:off x="1376774" y="1507293"/>
            <a:ext cx="6390452" cy="2562301"/>
          </a:xfrm>
          <a:prstGeom prst="rect">
            <a:avLst/>
          </a:prstGeom>
        </p:spPr>
        <p:txBody>
          <a:bodyPr/>
          <a:lstStyle/>
          <a:p>
            <a:pPr marL="350520" indent="-248920">
              <a:lnSpc>
                <a:spcPct val="115000"/>
              </a:lnSpc>
              <a:buClr>
                <a:srgbClr val="EEECE1"/>
              </a:buClr>
              <a:buSzPts val="1400"/>
              <a:defRPr sz="1400" b="1">
                <a:solidFill>
                  <a:srgbClr val="EEECE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350520" indent="-248920">
              <a:buClr>
                <a:srgbClr val="4BACC6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canvas.create_oval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x1, y1</a:t>
            </a:r>
            <a:r>
              <a:rPr dirty="0"/>
              <a:t>, </a:t>
            </a:r>
            <a:r>
              <a:rPr dirty="0">
                <a:solidFill>
                  <a:srgbClr val="0027FF"/>
                </a:solidFill>
              </a:rPr>
              <a:t>x2, y2</a:t>
            </a:r>
            <a:r>
              <a:rPr dirty="0"/>
              <a:t>)</a:t>
            </a:r>
            <a:endParaRPr lang="en-US" dirty="0"/>
          </a:p>
          <a:p>
            <a:pPr marL="350520" indent="-248920">
              <a:buClr>
                <a:srgbClr val="4BACC6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if x difference same as y difference, then circle</a:t>
            </a:r>
            <a:br>
              <a:rPr dirty="0"/>
            </a:br>
            <a:endParaRPr dirty="0"/>
          </a:p>
        </p:txBody>
      </p:sp>
      <p:sp>
        <p:nvSpPr>
          <p:cNvPr id="760" name="Google Shape;554;p72"/>
          <p:cNvSpPr/>
          <p:nvPr/>
        </p:nvSpPr>
        <p:spPr>
          <a:xfrm>
            <a:off x="5340843" y="2480268"/>
            <a:ext cx="1932301" cy="1532250"/>
          </a:xfrm>
          <a:prstGeom prst="rect">
            <a:avLst/>
          </a:prstGeom>
          <a:ln w="12700">
            <a:solidFill>
              <a:srgbClr val="1F497D"/>
            </a:solidFill>
            <a:prstDash val="dot"/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1" name="Google Shape;555;p72"/>
          <p:cNvSpPr/>
          <p:nvPr/>
        </p:nvSpPr>
        <p:spPr>
          <a:xfrm>
            <a:off x="5340843" y="2480268"/>
            <a:ext cx="1932301" cy="1532251"/>
          </a:xfrm>
          <a:prstGeom prst="ellipse">
            <a:avLst/>
          </a:prstGeom>
          <a:ln w="12700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2" name="Google Shape;556;p72"/>
          <p:cNvSpPr txBox="1"/>
          <p:nvPr/>
        </p:nvSpPr>
        <p:spPr>
          <a:xfrm>
            <a:off x="6165694" y="3955575"/>
            <a:ext cx="2250001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0027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(x2, y2)</a:t>
            </a:r>
          </a:p>
        </p:txBody>
      </p:sp>
      <p:sp>
        <p:nvSpPr>
          <p:cNvPr id="763" name="Google Shape;557;p72"/>
          <p:cNvSpPr/>
          <p:nvPr/>
        </p:nvSpPr>
        <p:spPr>
          <a:xfrm>
            <a:off x="5312418" y="2451693"/>
            <a:ext cx="56926" cy="56926"/>
          </a:xfrm>
          <a:prstGeom prst="ellipse">
            <a:avLst/>
          </a:prstGeom>
          <a:solidFill>
            <a:srgbClr val="000000"/>
          </a:solidFill>
          <a:ln w="3175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764" name="Google Shape;558;p72" descr="Google Shape;558;p7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368270">
            <a:off x="5030679" y="2338516"/>
            <a:ext cx="330219" cy="325538"/>
          </a:xfrm>
          <a:prstGeom prst="rect">
            <a:avLst/>
          </a:prstGeom>
          <a:ln w="12700">
            <a:miter lim="400000"/>
          </a:ln>
        </p:spPr>
      </p:pic>
      <p:sp>
        <p:nvSpPr>
          <p:cNvPr id="765" name="Google Shape;559;p72"/>
          <p:cNvSpPr/>
          <p:nvPr/>
        </p:nvSpPr>
        <p:spPr>
          <a:xfrm>
            <a:off x="7250156" y="3983193"/>
            <a:ext cx="56926" cy="56926"/>
          </a:xfrm>
          <a:prstGeom prst="ellipse">
            <a:avLst/>
          </a:prstGeom>
          <a:solidFill>
            <a:srgbClr val="000000"/>
          </a:solidFill>
          <a:ln w="3175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66" name="Google Shape;560;p72"/>
          <p:cNvSpPr txBox="1"/>
          <p:nvPr/>
        </p:nvSpPr>
        <p:spPr>
          <a:xfrm>
            <a:off x="3751425" y="2550206"/>
            <a:ext cx="2250001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(x1, y1)</a:t>
            </a:r>
          </a:p>
        </p:txBody>
      </p:sp>
      <p:pic>
        <p:nvPicPr>
          <p:cNvPr id="767" name="Google Shape;561;p72" descr="Google Shape;561;p7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445229" flipH="1">
            <a:off x="7228893" y="3733365"/>
            <a:ext cx="330218" cy="3255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0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68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69" name="Drawing Oval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dirty="0"/>
                <a:t>Drawing Oval</a:t>
              </a:r>
              <a:r>
                <a:rPr lang="en-US" dirty="0"/>
                <a:t> / Circle</a:t>
              </a: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1" animBg="1" advAuto="0"/>
      <p:bldP spid="762" grpId="6" animBg="1" advAuto="0"/>
      <p:bldP spid="763" grpId="4" animBg="1" advAuto="0"/>
      <p:bldP spid="764" grpId="3" animBg="1" advAuto="0"/>
      <p:bldP spid="765" grpId="7" animBg="1" advAuto="0"/>
      <p:bldP spid="766" grpId="2" animBg="1" advAuto="0"/>
      <p:bldP spid="767" grpId="5" animBg="1" advAuto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567;p73"/>
          <p:cNvSpPr txBox="1">
            <a:spLocks noGrp="1"/>
          </p:cNvSpPr>
          <p:nvPr>
            <p:ph type="body" sz="half" idx="1"/>
          </p:nvPr>
        </p:nvSpPr>
        <p:spPr>
          <a:xfrm>
            <a:off x="1376775" y="1507293"/>
            <a:ext cx="6747300" cy="2562301"/>
          </a:xfrm>
          <a:prstGeom prst="rect">
            <a:avLst/>
          </a:prstGeom>
        </p:spPr>
        <p:txBody>
          <a:bodyPr/>
          <a:lstStyle>
            <a:lvl1pPr marL="350520" indent="-248920">
              <a:buClr>
                <a:srgbClr val="EEECE1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canvas.create_text</a:t>
            </a:r>
            <a:r>
              <a:rPr dirty="0"/>
              <a:t>(x, y, ’hi’)</a:t>
            </a:r>
          </a:p>
        </p:txBody>
      </p:sp>
      <p:grpSp>
        <p:nvGrpSpPr>
          <p:cNvPr id="775" name="Google Shape;568;p73"/>
          <p:cNvGrpSpPr/>
          <p:nvPr/>
        </p:nvGrpSpPr>
        <p:grpSpPr>
          <a:xfrm>
            <a:off x="4442625" y="3209943"/>
            <a:ext cx="615601" cy="634726"/>
            <a:chOff x="0" y="0"/>
            <a:chExt cx="615600" cy="634725"/>
          </a:xfrm>
        </p:grpSpPr>
        <p:sp>
          <p:nvSpPr>
            <p:cNvPr id="773" name="Rectangle"/>
            <p:cNvSpPr/>
            <p:nvPr/>
          </p:nvSpPr>
          <p:spPr>
            <a:xfrm>
              <a:off x="0" y="0"/>
              <a:ext cx="615600" cy="634725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dot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3429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774" name="hi"/>
            <p:cNvSpPr txBox="1"/>
            <p:nvPr/>
          </p:nvSpPr>
          <p:spPr>
            <a:xfrm>
              <a:off x="7143" y="19846"/>
              <a:ext cx="601314" cy="595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68568" tIns="68568" rIns="68568" bIns="68568" numCol="1" anchor="ctr">
              <a:spAutoFit/>
            </a:bodyPr>
            <a:lstStyle>
              <a:lvl1pPr algn="ctr" defTabSz="342900">
                <a:defRPr sz="3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hi</a:t>
              </a:r>
            </a:p>
          </p:txBody>
        </p:sp>
      </p:grpSp>
      <p:grpSp>
        <p:nvGrpSpPr>
          <p:cNvPr id="778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7" name="Drawing Text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Text</a:t>
              </a:r>
            </a:p>
          </p:txBody>
        </p:sp>
      </p:grpSp>
      <p:sp>
        <p:nvSpPr>
          <p:cNvPr id="779" name="Google Shape;590;p75"/>
          <p:cNvSpPr/>
          <p:nvPr/>
        </p:nvSpPr>
        <p:spPr>
          <a:xfrm>
            <a:off x="4707562" y="3486131"/>
            <a:ext cx="85726" cy="82351"/>
          </a:xfrm>
          <a:prstGeom prst="ellipse">
            <a:avLst/>
          </a:prstGeom>
          <a:solidFill>
            <a:srgbClr val="4F81BD"/>
          </a:solidFill>
          <a:ln w="3175">
            <a:solidFill>
              <a:srgbClr val="4F81B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0" name="Google Shape;591;p75"/>
          <p:cNvSpPr txBox="1"/>
          <p:nvPr/>
        </p:nvSpPr>
        <p:spPr>
          <a:xfrm>
            <a:off x="2484420" y="3491941"/>
            <a:ext cx="1800226" cy="340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</a:t>
            </a:r>
            <a:r>
              <a:rPr>
                <a:solidFill>
                  <a:srgbClr val="4F81BD"/>
                </a:solidFill>
              </a:rPr>
              <a:t>x</a:t>
            </a:r>
            <a:r>
              <a:t>, </a:t>
            </a:r>
            <a:r>
              <a:rPr>
                <a:solidFill>
                  <a:srgbClr val="4F81BD"/>
                </a:solidFill>
              </a:rPr>
              <a:t>y</a:t>
            </a:r>
            <a:r>
              <a:t>)</a:t>
            </a:r>
          </a:p>
        </p:txBody>
      </p:sp>
      <p:pic>
        <p:nvPicPr>
          <p:cNvPr id="781" name="Google Shape;592;p75" descr="Google Shape;592;p7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985286">
            <a:off x="3546920" y="3138244"/>
            <a:ext cx="867997" cy="577195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Google Shape;588;p75"/>
          <p:cNvSpPr/>
          <p:nvPr/>
        </p:nvSpPr>
        <p:spPr>
          <a:xfrm>
            <a:off x="4750424" y="3209943"/>
            <a:ext cx="1" cy="634726"/>
          </a:xfrm>
          <a:prstGeom prst="line">
            <a:avLst/>
          </a:prstGeom>
          <a:ln w="3175">
            <a:solidFill>
              <a:srgbClr val="1F497D"/>
            </a:solidFill>
            <a:prstDash val="dash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83" name="Google Shape;589;p75"/>
          <p:cNvSpPr/>
          <p:nvPr/>
        </p:nvSpPr>
        <p:spPr>
          <a:xfrm>
            <a:off x="4442624" y="3527306"/>
            <a:ext cx="615601" cy="1"/>
          </a:xfrm>
          <a:prstGeom prst="line">
            <a:avLst/>
          </a:prstGeom>
          <a:ln w="3175">
            <a:solidFill>
              <a:srgbClr val="1F497D"/>
            </a:solidFill>
            <a:prstDash val="dash"/>
          </a:ln>
        </p:spPr>
        <p:txBody>
          <a:bodyPr lIns="34289" tIns="34289" rIns="34289" bIns="34289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" grpId="1" animBg="1" advAuto="0"/>
      <p:bldP spid="779" grpId="6" animBg="1" advAuto="0"/>
      <p:bldP spid="780" grpId="5" animBg="1" advAuto="0"/>
      <p:bldP spid="781" grpId="4" animBg="1" advAuto="0"/>
      <p:bldP spid="782" grpId="2" animBg="1" advAuto="0"/>
      <p:bldP spid="783" grpId="3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567;p73"/>
          <p:cNvSpPr txBox="1">
            <a:spLocks noGrp="1"/>
          </p:cNvSpPr>
          <p:nvPr>
            <p:ph type="body" sz="half" idx="1"/>
          </p:nvPr>
        </p:nvSpPr>
        <p:spPr>
          <a:xfrm>
            <a:off x="1376775" y="561089"/>
            <a:ext cx="6747300" cy="29308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0520" indent="-248920">
              <a:buClr>
                <a:srgbClr val="EEECE1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from graphics import Canvas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def main():</a:t>
            </a:r>
            <a:br>
              <a:rPr lang="en-US" dirty="0"/>
            </a:br>
            <a:r>
              <a:rPr lang="en-US" dirty="0"/>
              <a:t>    canvas = Canvas(500, 400)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canvas.set_canvas_title</a:t>
            </a:r>
            <a:r>
              <a:rPr lang="en-US" dirty="0"/>
              <a:t>("My Cool Program")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canvas.create_rectangle</a:t>
            </a:r>
            <a:r>
              <a:rPr lang="en-US" dirty="0"/>
              <a:t>(5, 10, 50, 100)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canvas.set_outline_color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"red")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canvas.set_fill_color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"yellow")</a:t>
            </a:r>
            <a:br>
              <a:rPr lang="en-US" dirty="0"/>
            </a:br>
            <a:r>
              <a:rPr lang="en-US" dirty="0"/>
              <a:t>    oval = </a:t>
            </a:r>
            <a:r>
              <a:rPr lang="en-US" dirty="0" err="1"/>
              <a:t>canvas.create_oval</a:t>
            </a:r>
            <a:r>
              <a:rPr lang="en-US" dirty="0"/>
              <a:t>(150, 150, 300, 250)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canvas.set_fill_color</a:t>
            </a:r>
            <a:r>
              <a:rPr lang="en-US" dirty="0"/>
              <a:t>(oval, "purple")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canvas.create_text</a:t>
            </a:r>
            <a:r>
              <a:rPr lang="en-US" dirty="0"/>
              <a:t>(350, 300, "Buffalo")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canvas.mainloop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__name__ == '__main__':</a:t>
            </a:r>
            <a:br>
              <a:rPr lang="en-US" dirty="0"/>
            </a:br>
            <a:r>
              <a:rPr lang="en-US" dirty="0"/>
              <a:t>    main()</a:t>
            </a:r>
            <a:endParaRPr dirty="0"/>
          </a:p>
        </p:txBody>
      </p:sp>
      <p:grpSp>
        <p:nvGrpSpPr>
          <p:cNvPr id="778" name="Group"/>
          <p:cNvGrpSpPr/>
          <p:nvPr/>
        </p:nvGrpSpPr>
        <p:grpSpPr>
          <a:xfrm>
            <a:off x="1282699" y="-74586"/>
            <a:ext cx="6858001" cy="635673"/>
            <a:chOff x="0" y="0"/>
            <a:chExt cx="6858000" cy="559791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7" name="Drawing Text"/>
            <p:cNvSpPr txBox="1"/>
            <p:nvPr/>
          </p:nvSpPr>
          <p:spPr>
            <a:xfrm>
              <a:off x="34290" y="0"/>
              <a:ext cx="6789420" cy="408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normAutofit fontScale="92500" lnSpcReduction="10000"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n-US" dirty="0"/>
                <a:t>Canvas programming</a:t>
              </a:r>
              <a:endParaRPr dirty="0"/>
            </a:p>
          </p:txBody>
        </p:sp>
      </p:grpSp>
      <p:sp>
        <p:nvSpPr>
          <p:cNvPr id="780" name="Google Shape;591;p75"/>
          <p:cNvSpPr txBox="1"/>
          <p:nvPr/>
        </p:nvSpPr>
        <p:spPr>
          <a:xfrm>
            <a:off x="2484420" y="3491941"/>
            <a:ext cx="1800226" cy="35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7B58F858-014E-F04B-9CD4-7C78F0CD8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47" y="2663689"/>
            <a:ext cx="2836656" cy="24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0608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0" animBg="1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586;p75"/>
          <p:cNvSpPr txBox="1">
            <a:spLocks noGrp="1"/>
          </p:cNvSpPr>
          <p:nvPr>
            <p:ph type="body" sz="half" idx="1"/>
          </p:nvPr>
        </p:nvSpPr>
        <p:spPr>
          <a:xfrm>
            <a:off x="1376775" y="1507293"/>
            <a:ext cx="6747300" cy="2562301"/>
          </a:xfrm>
          <a:prstGeom prst="rect">
            <a:avLst/>
          </a:prstGeom>
        </p:spPr>
        <p:txBody>
          <a:bodyPr/>
          <a:lstStyle/>
          <a:p>
            <a:pPr marL="350520" indent="-248920">
              <a:buClr>
                <a:srgbClr val="4BACC6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canvas.create_image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x, y</a:t>
            </a:r>
            <a:r>
              <a:rPr dirty="0"/>
              <a:t>, </a:t>
            </a:r>
            <a:r>
              <a:rPr dirty="0">
                <a:solidFill>
                  <a:srgbClr val="FF0000"/>
                </a:solidFill>
              </a:rPr>
              <a:t>“name of the file”</a:t>
            </a:r>
            <a:r>
              <a:rPr dirty="0">
                <a:solidFill>
                  <a:srgbClr val="4BACC6"/>
                </a:solidFill>
              </a:rPr>
              <a:t>)</a:t>
            </a:r>
          </a:p>
        </p:txBody>
      </p:sp>
      <p:grpSp>
        <p:nvGrpSpPr>
          <p:cNvPr id="794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79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3" name="Drawing Image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Drawing Image</a:t>
              </a:r>
            </a:p>
          </p:txBody>
        </p:sp>
      </p:grpSp>
      <p:sp>
        <p:nvSpPr>
          <p:cNvPr id="795" name="Google Shape;554;p72"/>
          <p:cNvSpPr/>
          <p:nvPr/>
        </p:nvSpPr>
        <p:spPr>
          <a:xfrm>
            <a:off x="5340843" y="2480268"/>
            <a:ext cx="1932301" cy="1532250"/>
          </a:xfrm>
          <a:prstGeom prst="rect">
            <a:avLst/>
          </a:prstGeom>
          <a:ln w="12700">
            <a:solidFill>
              <a:srgbClr val="1F497D"/>
            </a:solidFill>
            <a:prstDash val="dot"/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96" name="Google Shape;557;p72"/>
          <p:cNvSpPr/>
          <p:nvPr/>
        </p:nvSpPr>
        <p:spPr>
          <a:xfrm>
            <a:off x="5312418" y="2451693"/>
            <a:ext cx="56926" cy="56926"/>
          </a:xfrm>
          <a:prstGeom prst="ellipse">
            <a:avLst/>
          </a:prstGeom>
          <a:solidFill>
            <a:srgbClr val="000000"/>
          </a:solidFill>
          <a:ln w="3175">
            <a:solidFill>
              <a:srgbClr val="1F497D"/>
            </a:solidFill>
          </a:ln>
        </p:spPr>
        <p:txBody>
          <a:bodyPr lIns="34289" tIns="34289" rIns="34289" bIns="34289" anchor="ctr"/>
          <a:lstStyle/>
          <a:p>
            <a:pPr defTabSz="342900"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797" name="Google Shape;558;p72" descr="Google Shape;558;p7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2368270">
            <a:off x="5030679" y="2338516"/>
            <a:ext cx="330219" cy="325538"/>
          </a:xfrm>
          <a:prstGeom prst="rect">
            <a:avLst/>
          </a:prstGeom>
          <a:ln w="12700">
            <a:miter lim="400000"/>
          </a:ln>
        </p:spPr>
      </p:pic>
      <p:sp>
        <p:nvSpPr>
          <p:cNvPr id="798" name="Google Shape;560;p72"/>
          <p:cNvSpPr txBox="1"/>
          <p:nvPr/>
        </p:nvSpPr>
        <p:spPr>
          <a:xfrm>
            <a:off x="3751425" y="2550206"/>
            <a:ext cx="2250001" cy="340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>
            <a:lvl1pPr algn="ctr" defTabSz="342900">
              <a:def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(x, y)</a:t>
            </a:r>
          </a:p>
        </p:txBody>
      </p:sp>
      <p:pic>
        <p:nvPicPr>
          <p:cNvPr id="3" name="Picture 2" descr="A picture containing mammal, lagomorph&#10;&#10;Description automatically generated">
            <a:extLst>
              <a:ext uri="{FF2B5EF4-FFF2-40B4-BE49-F238E27FC236}">
                <a16:creationId xmlns:a16="http://schemas.microsoft.com/office/drawing/2014/main" id="{88C34490-C14B-6C4E-8D1E-E11EEF51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556" y="2480268"/>
            <a:ext cx="1932301" cy="152156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" grpId="1" animBg="1" advAuto="0"/>
      <p:bldP spid="796" grpId="3" animBg="1" advAuto="0"/>
      <p:bldP spid="797" grpId="2" animBg="1" advAuto="0"/>
      <p:bldP spid="798" grpId="4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567;p73"/>
          <p:cNvSpPr txBox="1">
            <a:spLocks noGrp="1"/>
          </p:cNvSpPr>
          <p:nvPr>
            <p:ph type="body" sz="half" idx="1"/>
          </p:nvPr>
        </p:nvSpPr>
        <p:spPr>
          <a:xfrm>
            <a:off x="1376775" y="561089"/>
            <a:ext cx="6747300" cy="293085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50520" indent="-248920">
              <a:buClr>
                <a:srgbClr val="EEECE1"/>
              </a:buClr>
              <a:buSzPts val="1400"/>
              <a:buFont typeface="Courier New"/>
              <a:defRPr sz="1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lang="en-US" dirty="0"/>
              <a:t>from graphics import Canvas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def main():</a:t>
            </a:r>
            <a:br>
              <a:rPr lang="en-US" dirty="0"/>
            </a:br>
            <a:r>
              <a:rPr lang="en-US" dirty="0"/>
              <a:t>    canvas = Canvas(500, 400)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canvas.set_canvas_title</a:t>
            </a:r>
            <a:r>
              <a:rPr lang="en-US" dirty="0"/>
              <a:t>("My Cool Program")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canvas.create_rectangle</a:t>
            </a:r>
            <a:r>
              <a:rPr lang="en-US" dirty="0"/>
              <a:t>(5, 10, 50, 100)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canvas.set_outline_color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"red")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canvas.set_fill_color</a:t>
            </a:r>
            <a:r>
              <a:rPr lang="en-US" dirty="0"/>
              <a:t>(</a:t>
            </a:r>
            <a:r>
              <a:rPr lang="en-US" dirty="0" err="1"/>
              <a:t>rect</a:t>
            </a:r>
            <a:r>
              <a:rPr lang="en-US" dirty="0"/>
              <a:t>, "yellow")</a:t>
            </a:r>
            <a:br>
              <a:rPr lang="en-US" dirty="0"/>
            </a:br>
            <a:r>
              <a:rPr lang="en-US" dirty="0"/>
              <a:t>    oval = </a:t>
            </a:r>
            <a:r>
              <a:rPr lang="en-US" dirty="0" err="1"/>
              <a:t>canvas.create_oval</a:t>
            </a:r>
            <a:r>
              <a:rPr lang="en-US" dirty="0"/>
              <a:t>(250, 250, 300, 250)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canvas.set_fill_color</a:t>
            </a:r>
            <a:r>
              <a:rPr lang="en-US" dirty="0"/>
              <a:t>(oval, "purple")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canvas.create_text</a:t>
            </a:r>
            <a:r>
              <a:rPr lang="en-US" dirty="0"/>
              <a:t>(350, 300, "Buffalo")</a:t>
            </a:r>
          </a:p>
          <a:p>
            <a:r>
              <a:rPr lang="en-US" i="1" dirty="0"/>
              <a:t>    # NOTE: need directory images with file </a:t>
            </a:r>
            <a:r>
              <a:rPr lang="en-US" i="1" dirty="0" err="1"/>
              <a:t>frontyardrabbit.png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 err="1"/>
              <a:t>canvas.create_image</a:t>
            </a:r>
            <a:r>
              <a:rPr lang="en-US" dirty="0"/>
              <a:t>(200, 10, "images/</a:t>
            </a:r>
            <a:r>
              <a:rPr lang="en-US" dirty="0" err="1"/>
              <a:t>frontyardrabbit.png</a:t>
            </a:r>
            <a:r>
              <a:rPr lang="en-US" dirty="0"/>
              <a:t>")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#</a:t>
            </a:r>
            <a:r>
              <a:rPr lang="en-US" i="1" dirty="0" err="1"/>
              <a:t>canvas.create_image</a:t>
            </a:r>
            <a:r>
              <a:rPr lang="en-US" i="1" dirty="0"/>
              <a:t>(200, 10, "images/</a:t>
            </a:r>
            <a:r>
              <a:rPr lang="en-US" i="1" dirty="0" err="1"/>
              <a:t>burrito.jpg</a:t>
            </a:r>
            <a:r>
              <a:rPr lang="en-US" i="1" dirty="0"/>
              <a:t>")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canvas.mainloop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__name__ == '__main__':</a:t>
            </a:r>
            <a:br>
              <a:rPr lang="en-US" dirty="0"/>
            </a:br>
            <a:r>
              <a:rPr lang="en-US" dirty="0"/>
              <a:t>    main()</a:t>
            </a:r>
            <a:endParaRPr dirty="0"/>
          </a:p>
        </p:txBody>
      </p:sp>
      <p:grpSp>
        <p:nvGrpSpPr>
          <p:cNvPr id="778" name="Group"/>
          <p:cNvGrpSpPr/>
          <p:nvPr/>
        </p:nvGrpSpPr>
        <p:grpSpPr>
          <a:xfrm>
            <a:off x="1282699" y="-74586"/>
            <a:ext cx="6858001" cy="635673"/>
            <a:chOff x="0" y="0"/>
            <a:chExt cx="6858000" cy="559791"/>
          </a:xfrm>
        </p:grpSpPr>
        <p:sp>
          <p:nvSpPr>
            <p:cNvPr id="776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77" name="Drawing Text"/>
            <p:cNvSpPr txBox="1"/>
            <p:nvPr/>
          </p:nvSpPr>
          <p:spPr>
            <a:xfrm>
              <a:off x="34290" y="0"/>
              <a:ext cx="6789420" cy="408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 fontScale="92500" lnSpcReduction="10000"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en-US" dirty="0"/>
                <a:t>Canvas programming – add image</a:t>
              </a:r>
              <a:endParaRPr dirty="0"/>
            </a:p>
          </p:txBody>
        </p:sp>
      </p:grpSp>
      <p:sp>
        <p:nvSpPr>
          <p:cNvPr id="780" name="Google Shape;591;p75"/>
          <p:cNvSpPr txBox="1"/>
          <p:nvPr/>
        </p:nvSpPr>
        <p:spPr>
          <a:xfrm>
            <a:off x="2484420" y="3491941"/>
            <a:ext cx="1800226" cy="353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8568" tIns="68568" rIns="68568" bIns="68568">
            <a:spAutoFit/>
          </a:bodyPr>
          <a:lstStyle/>
          <a:p>
            <a:pPr algn="ctr" defTabSz="342900">
              <a:defRPr b="1">
                <a:solidFill>
                  <a:srgbClr val="4BACC6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  <p:pic>
        <p:nvPicPr>
          <p:cNvPr id="6" name="Picture 5" descr="A picture containing text, mammal&#10;&#10;Description automatically generated">
            <a:extLst>
              <a:ext uri="{FF2B5EF4-FFF2-40B4-BE49-F238E27FC236}">
                <a16:creationId xmlns:a16="http://schemas.microsoft.com/office/drawing/2014/main" id="{6D7FA7D1-ACD2-084B-B6A2-C5335EF3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114" y="2757376"/>
            <a:ext cx="2939939" cy="238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11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" grpId="0" animBg="1" advAuto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815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6" name="Get  Canvas Information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Get  Canvas Information</a:t>
              </a:r>
            </a:p>
          </p:txBody>
        </p:sp>
      </p:grpSp>
      <p:grpSp>
        <p:nvGrpSpPr>
          <p:cNvPr id="820" name="Rectangle 6"/>
          <p:cNvGrpSpPr/>
          <p:nvPr/>
        </p:nvGrpSpPr>
        <p:grpSpPr>
          <a:xfrm>
            <a:off x="1716420" y="1078154"/>
            <a:ext cx="5835037" cy="2285239"/>
            <a:chOff x="0" y="47372"/>
            <a:chExt cx="5835035" cy="2285237"/>
          </a:xfrm>
        </p:grpSpPr>
        <p:sp>
          <p:nvSpPr>
            <p:cNvPr id="818" name="Rectangle"/>
            <p:cNvSpPr/>
            <p:nvPr/>
          </p:nvSpPr>
          <p:spPr>
            <a:xfrm>
              <a:off x="0" y="608965"/>
              <a:ext cx="5708276" cy="1162051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19" name="def main():…"/>
            <p:cNvSpPr/>
            <p:nvPr/>
          </p:nvSpPr>
          <p:spPr>
            <a:xfrm>
              <a:off x="37861" y="47372"/>
              <a:ext cx="5797174" cy="2285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lvl="1" indent="457200"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b="0" dirty="0">
                <a:solidFill>
                  <a:srgbClr val="000000"/>
                </a:solidFill>
              </a:endParaRP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canvas = Canvas(</a:t>
              </a:r>
              <a:r>
                <a:rPr lang="en-US" dirty="0"/>
                <a:t>8</a:t>
              </a:r>
              <a:r>
                <a:rPr dirty="0"/>
                <a:t>00, </a:t>
              </a:r>
              <a:r>
                <a:rPr lang="en-US" dirty="0"/>
                <a:t>2</a:t>
              </a:r>
              <a:r>
                <a:rPr dirty="0"/>
                <a:t>00)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canvas.set_</a:t>
              </a:r>
              <a:r>
                <a:rPr lang="en-US" dirty="0" err="1"/>
                <a:t>canvas_</a:t>
              </a:r>
              <a:r>
                <a:rPr dirty="0" err="1"/>
                <a:t>title</a:t>
              </a:r>
              <a:r>
                <a:rPr dirty="0"/>
                <a:t>(‘</a:t>
              </a:r>
              <a:r>
                <a:rPr b="1" dirty="0"/>
                <a:t>My</a:t>
              </a:r>
              <a:r>
                <a:rPr lang="en-US" b="1" dirty="0"/>
                <a:t> Wide</a:t>
              </a:r>
              <a:r>
                <a:rPr b="1" dirty="0"/>
                <a:t> Program</a:t>
              </a:r>
              <a:r>
                <a:rPr dirty="0"/>
                <a:t>’)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canvas_width</a:t>
              </a:r>
              <a:r>
                <a:rPr dirty="0"/>
                <a:t> = </a:t>
              </a:r>
              <a:r>
                <a:rPr dirty="0" err="1"/>
                <a:t>canvas.get_canvas_width</a:t>
              </a:r>
              <a:r>
                <a:rPr dirty="0"/>
                <a:t>()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canvas_height</a:t>
              </a:r>
              <a:r>
                <a:rPr dirty="0"/>
                <a:t> = </a:t>
              </a:r>
              <a:r>
                <a:rPr dirty="0" err="1"/>
                <a:t>canvas.get_canvas_height</a:t>
              </a:r>
              <a:r>
                <a:rPr dirty="0"/>
                <a:t>()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#create centered text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 err="1"/>
                <a:t>canvas.create_text</a:t>
              </a:r>
              <a:r>
                <a:rPr dirty="0"/>
                <a:t>(</a:t>
              </a:r>
              <a:r>
                <a:rPr dirty="0" err="1"/>
                <a:t>canvas_width</a:t>
              </a:r>
              <a:r>
                <a:rPr dirty="0"/>
                <a:t> /2, </a:t>
              </a:r>
              <a:r>
                <a:rPr dirty="0" err="1"/>
                <a:t>canvas_height</a:t>
              </a:r>
              <a:r>
                <a:rPr dirty="0"/>
                <a:t>/2, ‘</a:t>
              </a:r>
              <a:r>
                <a:rPr lang="en-US" dirty="0"/>
                <a:t>Buffalo </a:t>
              </a:r>
              <a:r>
                <a:rPr dirty="0"/>
                <a:t>centered’)</a:t>
              </a: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" name="Group"/>
          <p:cNvGrpSpPr/>
          <p:nvPr/>
        </p:nvGrpSpPr>
        <p:grpSpPr>
          <a:xfrm>
            <a:off x="1282699" y="-74585"/>
            <a:ext cx="6858001" cy="559791"/>
            <a:chOff x="0" y="0"/>
            <a:chExt cx="6858000" cy="559790"/>
          </a:xfrm>
        </p:grpSpPr>
        <p:sp>
          <p:nvSpPr>
            <p:cNvPr id="822" name="Rectangle"/>
            <p:cNvSpPr/>
            <p:nvPr/>
          </p:nvSpPr>
          <p:spPr>
            <a:xfrm>
              <a:off x="0" y="0"/>
              <a:ext cx="6858000" cy="559791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94EBFE"/>
                </a:gs>
              </a:gsLst>
              <a:lin ang="16200000" scaled="0"/>
            </a:gradFill>
            <a:ln w="9525" cap="flat">
              <a:solidFill>
                <a:srgbClr val="0094A3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3" name="Get Object Information"/>
            <p:cNvSpPr txBox="1"/>
            <p:nvPr/>
          </p:nvSpPr>
          <p:spPr>
            <a:xfrm>
              <a:off x="34290" y="0"/>
              <a:ext cx="6789420" cy="5597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Get Object Information</a:t>
              </a:r>
            </a:p>
          </p:txBody>
        </p:sp>
      </p:grpSp>
      <p:grpSp>
        <p:nvGrpSpPr>
          <p:cNvPr id="827" name="Rectangle 6"/>
          <p:cNvGrpSpPr/>
          <p:nvPr/>
        </p:nvGrpSpPr>
        <p:grpSpPr>
          <a:xfrm>
            <a:off x="1716420" y="1639747"/>
            <a:ext cx="5708277" cy="1851026"/>
            <a:chOff x="0" y="342264"/>
            <a:chExt cx="5708275" cy="1851025"/>
          </a:xfrm>
        </p:grpSpPr>
        <p:sp>
          <p:nvSpPr>
            <p:cNvPr id="825" name="Rectangle"/>
            <p:cNvSpPr/>
            <p:nvPr/>
          </p:nvSpPr>
          <p:spPr>
            <a:xfrm>
              <a:off x="0" y="342264"/>
              <a:ext cx="5708276" cy="1162051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defTabSz="342900">
                <a:defRPr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826" name="def main():…"/>
            <p:cNvSpPr/>
            <p:nvPr/>
          </p:nvSpPr>
          <p:spPr>
            <a:xfrm>
              <a:off x="37861" y="92328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4289" tIns="34289" rIns="34289" bIns="34289" numCol="1" anchor="ctr">
              <a:spAutoFit/>
            </a:bodyPr>
            <a:lstStyle/>
            <a:p>
              <a:pPr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def </a:t>
              </a:r>
              <a:r>
                <a:rPr b="0" dirty="0">
                  <a:solidFill>
                    <a:srgbClr val="000000"/>
                  </a:solidFill>
                </a:rPr>
                <a:t>main():</a:t>
              </a:r>
            </a:p>
            <a:p>
              <a:pPr lvl="1" indent="457200" defTabSz="342900">
                <a:defRPr sz="1200" b="1">
                  <a:solidFill>
                    <a:srgbClr val="7030A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b="0" dirty="0">
                <a:solidFill>
                  <a:srgbClr val="000000"/>
                </a:solidFill>
              </a:endParaRP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canvas = Canvas(800, 200)</a:t>
              </a:r>
              <a:br>
                <a:rPr dirty="0"/>
              </a:br>
              <a:r>
                <a:rPr dirty="0" err="1"/>
                <a:t>rect</a:t>
              </a:r>
              <a:r>
                <a:rPr dirty="0"/>
                <a:t> = </a:t>
              </a:r>
              <a:r>
                <a:rPr dirty="0" err="1"/>
                <a:t>canvas.create_rectangle</a:t>
              </a:r>
              <a:r>
                <a:rPr dirty="0"/>
                <a:t>(5, 10, 50, 100)</a:t>
              </a:r>
              <a:br>
                <a:rPr dirty="0"/>
              </a:br>
              <a:r>
                <a:rPr dirty="0"/>
                <a:t>print(</a:t>
              </a:r>
              <a:r>
                <a:rPr dirty="0" err="1"/>
                <a:t>canvas.get_width</a:t>
              </a:r>
              <a:r>
                <a:rPr dirty="0"/>
                <a:t>(</a:t>
              </a:r>
              <a:r>
                <a:rPr dirty="0" err="1"/>
                <a:t>rect</a:t>
              </a:r>
              <a:r>
                <a:rPr dirty="0"/>
                <a:t>) #print </a:t>
              </a:r>
              <a:r>
                <a:rPr lang="en-US" dirty="0"/>
                <a:t>45</a:t>
              </a:r>
              <a:endParaRPr dirty="0"/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print(</a:t>
              </a:r>
              <a:r>
                <a:rPr dirty="0" err="1"/>
                <a:t>canvas.get_height</a:t>
              </a:r>
              <a:r>
                <a:rPr dirty="0"/>
                <a:t>(</a:t>
              </a:r>
              <a:r>
                <a:rPr dirty="0" err="1"/>
                <a:t>rect</a:t>
              </a:r>
              <a:r>
                <a:rPr dirty="0"/>
                <a:t>) #</a:t>
              </a:r>
              <a:r>
                <a:t>print </a:t>
              </a:r>
              <a:r>
                <a:rPr lang="en-US"/>
                <a:t>9</a:t>
              </a:r>
              <a:r>
                <a:t>0</a:t>
              </a:r>
              <a:endParaRPr dirty="0"/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print(</a:t>
              </a:r>
              <a:r>
                <a:rPr dirty="0" err="1"/>
                <a:t>canvas.get_left_x</a:t>
              </a:r>
              <a:r>
                <a:rPr dirty="0"/>
                <a:t>(</a:t>
              </a:r>
              <a:r>
                <a:rPr dirty="0" err="1"/>
                <a:t>rect</a:t>
              </a:r>
              <a:r>
                <a:rPr dirty="0"/>
                <a:t>) #print 5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print(</a:t>
              </a:r>
              <a:r>
                <a:rPr dirty="0" err="1"/>
                <a:t>canvas.get_top_y</a:t>
              </a:r>
              <a:r>
                <a:rPr dirty="0"/>
                <a:t>(</a:t>
              </a:r>
              <a:r>
                <a:rPr dirty="0" err="1"/>
                <a:t>rect</a:t>
              </a:r>
              <a:r>
                <a:rPr dirty="0"/>
                <a:t>) #print 10</a:t>
              </a:r>
            </a:p>
            <a:p>
              <a:pPr lvl="1" indent="457200" defTabSz="342900">
                <a:defRPr sz="12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229600" y="49014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36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Karel Knows 4 Commands</a:t>
            </a:r>
          </a:p>
        </p:txBody>
      </p:sp>
      <p:pic>
        <p:nvPicPr>
          <p:cNvPr id="36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79" y="1759803"/>
            <a:ext cx="1790701" cy="1800226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TextBox 3"/>
          <p:cNvSpPr txBox="1"/>
          <p:nvPr/>
        </p:nvSpPr>
        <p:spPr>
          <a:xfrm>
            <a:off x="3753633" y="1359464"/>
            <a:ext cx="1454242" cy="53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en-US" dirty="0"/>
              <a:t>m</a:t>
            </a:r>
            <a:r>
              <a:rPr dirty="0"/>
              <a:t>ove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69" name="TextBox 4"/>
          <p:cNvSpPr txBox="1"/>
          <p:nvPr/>
        </p:nvSpPr>
        <p:spPr>
          <a:xfrm>
            <a:off x="3732019" y="2017970"/>
            <a:ext cx="2608404" cy="53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turn_left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70" name="TextBox 5"/>
          <p:cNvSpPr txBox="1"/>
          <p:nvPr/>
        </p:nvSpPr>
        <p:spPr>
          <a:xfrm>
            <a:off x="3740530" y="2721826"/>
            <a:ext cx="2839237" cy="53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put_beeper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71" name="TextBox 6"/>
          <p:cNvSpPr txBox="1"/>
          <p:nvPr/>
        </p:nvSpPr>
        <p:spPr>
          <a:xfrm>
            <a:off x="3749040" y="3486150"/>
            <a:ext cx="3070069" cy="530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342900">
              <a:defRPr sz="30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 err="1"/>
              <a:t>pick_beeper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72" name="Right Brace 7"/>
          <p:cNvSpPr/>
          <p:nvPr/>
        </p:nvSpPr>
        <p:spPr>
          <a:xfrm>
            <a:off x="6473252" y="1393026"/>
            <a:ext cx="582127" cy="26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177"/>
                  <a:pt x="10800" y="394"/>
                </a:cubicBezTo>
                <a:lnTo>
                  <a:pt x="10800" y="10406"/>
                </a:lnTo>
                <a:cubicBezTo>
                  <a:pt x="10800" y="10623"/>
                  <a:pt x="15635" y="10800"/>
                  <a:pt x="21600" y="10800"/>
                </a:cubicBezTo>
                <a:cubicBezTo>
                  <a:pt x="15635" y="10800"/>
                  <a:pt x="10800" y="10977"/>
                  <a:pt x="10800" y="11194"/>
                </a:cubicBezTo>
                <a:lnTo>
                  <a:pt x="10800" y="21206"/>
                </a:lnTo>
                <a:cubicBezTo>
                  <a:pt x="10800" y="21423"/>
                  <a:pt x="5965" y="21600"/>
                  <a:pt x="0" y="21600"/>
                </a:cubicBezTo>
              </a:path>
            </a:pathLst>
          </a:custGeom>
          <a:ln w="25400">
            <a:solidFill>
              <a:srgbClr val="FF0000"/>
            </a:solidFill>
          </a:ln>
        </p:spPr>
        <p:txBody>
          <a:bodyPr lIns="34289" tIns="34289" rIns="34289" bIns="34289"/>
          <a:lstStyle/>
          <a:p>
            <a:pPr algn="r" defTabSz="685800"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3" name="TextBox 8"/>
          <p:cNvSpPr txBox="1"/>
          <p:nvPr/>
        </p:nvSpPr>
        <p:spPr>
          <a:xfrm>
            <a:off x="7116416" y="2533298"/>
            <a:ext cx="1240184" cy="346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tIns="34289" rIns="34289" bIns="34289">
            <a:spAutoFit/>
          </a:bodyPr>
          <a:lstStyle>
            <a:lvl1pPr defTabSz="342900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“functions”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64600" y="4901409"/>
            <a:ext cx="127000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Possible Questions</a:t>
            </a:r>
          </a:p>
        </p:txBody>
      </p:sp>
      <p:sp>
        <p:nvSpPr>
          <p:cNvPr id="389" name="TextBox 4"/>
          <p:cNvSpPr txBox="1"/>
          <p:nvPr/>
        </p:nvSpPr>
        <p:spPr>
          <a:xfrm>
            <a:off x="1479708" y="4572000"/>
            <a:ext cx="6217921" cy="22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spAutoFit/>
          </a:bodyPr>
          <a:lstStyle/>
          <a:p>
            <a:pPr algn="ctr" defTabSz="342900">
              <a:defRPr sz="1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This is taken from the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Karel Reference</a:t>
            </a:r>
            <a:r>
              <a:t>.</a:t>
            </a:r>
          </a:p>
        </p:txBody>
      </p:sp>
      <p:pic>
        <p:nvPicPr>
          <p:cNvPr id="39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1050933"/>
            <a:ext cx="6267450" cy="3327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3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</a:t>
            </a:r>
            <a:r>
              <a:rPr dirty="0"/>
              <a:t>f/</a:t>
            </a:r>
            <a:r>
              <a:rPr lang="en-US" dirty="0"/>
              <a:t>e</a:t>
            </a:r>
            <a:r>
              <a:rPr dirty="0"/>
              <a:t>lse Statements</a:t>
            </a:r>
          </a:p>
        </p:txBody>
      </p:sp>
      <p:sp>
        <p:nvSpPr>
          <p:cNvPr id="39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8640">
              <a:spcBef>
                <a:spcPts val="600"/>
              </a:spcBef>
              <a:buSzTx/>
              <a:buNone/>
              <a:defRPr sz="1920"/>
            </a:pPr>
            <a:r>
              <a:rPr dirty="0"/>
              <a:t>What if we want to do one thing if some condition is true, and another otherwise?  We can add an </a:t>
            </a:r>
            <a:r>
              <a:rPr b="1" dirty="0"/>
              <a:t>else</a:t>
            </a:r>
            <a:r>
              <a:rPr dirty="0"/>
              <a:t> statement:</a:t>
            </a:r>
          </a:p>
          <a:p>
            <a:pPr marL="0" indent="0" defTabSz="548640">
              <a:spcBef>
                <a:spcPts val="600"/>
              </a:spcBef>
              <a:buSzTx/>
              <a:buNone/>
              <a:defRPr sz="1920"/>
            </a:pPr>
            <a:endParaRPr dirty="0"/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 </a:t>
            </a:r>
            <a:r>
              <a:rPr b="1" i="1" dirty="0"/>
              <a:t>condition</a:t>
            </a:r>
            <a:r>
              <a:rPr dirty="0"/>
              <a:t>: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statement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statement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...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elif</a:t>
            </a:r>
            <a:r>
              <a:rPr dirty="0"/>
              <a:t> </a:t>
            </a:r>
            <a:r>
              <a:rPr b="1" i="1" dirty="0"/>
              <a:t>condition</a:t>
            </a:r>
            <a:r>
              <a:rPr dirty="0"/>
              <a:t>:</a:t>
            </a:r>
          </a:p>
          <a:p>
            <a:pPr marL="0" lvl="1" indent="54864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statement</a:t>
            </a:r>
          </a:p>
          <a:p>
            <a:pPr marL="0" lvl="1" indent="54864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statement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else: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statement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statement</a:t>
            </a:r>
          </a:p>
          <a:p>
            <a:pPr marL="0" indent="0" defTabSz="548640">
              <a:spcBef>
                <a:spcPts val="0"/>
              </a:spcBef>
              <a:buSzTx/>
              <a:buNone/>
              <a:defRPr sz="1920"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	...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833569" y="4901409"/>
            <a:ext cx="158032" cy="1397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Top-Down Design - Decomposition</a:t>
            </a:r>
          </a:p>
        </p:txBody>
      </p:sp>
      <p:sp>
        <p:nvSpPr>
          <p:cNvPr id="39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1450" indent="-171450">
              <a:defRPr sz="2400"/>
            </a:pPr>
            <a:r>
              <a:rPr dirty="0"/>
              <a:t>Start from a large task and break it up into smaller pieces</a:t>
            </a:r>
          </a:p>
          <a:p>
            <a:pPr marL="171450" indent="-171450">
              <a:defRPr sz="2400"/>
            </a:pPr>
            <a:r>
              <a:rPr dirty="0"/>
              <a:t>Ok to write your program in terms of commands that don’t exist yet</a:t>
            </a:r>
          </a:p>
          <a:p>
            <a:pPr marL="171450" indent="-171450">
              <a:defRPr sz="2400" b="1"/>
            </a:pPr>
            <a:r>
              <a:rPr dirty="0"/>
              <a:t>Goal</a:t>
            </a:r>
            <a:r>
              <a:rPr b="0" dirty="0"/>
              <a:t>: make our programs easily readable by humans</a:t>
            </a:r>
          </a:p>
          <a:p>
            <a:pPr marL="620485" lvl="1" indent="-163285">
              <a:spcBef>
                <a:spcPts val="300"/>
              </a:spcBef>
            </a:pPr>
            <a:r>
              <a:rPr dirty="0"/>
              <a:t>Commenting</a:t>
            </a:r>
            <a:endParaRPr sz="1800" dirty="0"/>
          </a:p>
          <a:p>
            <a:pPr marL="620485" lvl="1" indent="-163285">
              <a:spcBef>
                <a:spcPts val="300"/>
              </a:spcBef>
            </a:pPr>
            <a:r>
              <a:rPr dirty="0"/>
              <a:t>Decomposition</a:t>
            </a:r>
            <a:endParaRPr sz="1800" dirty="0"/>
          </a:p>
          <a:p>
            <a:pPr marL="171450" indent="-171450">
              <a:defRPr sz="2400"/>
            </a:pPr>
            <a:r>
              <a:rPr dirty="0"/>
              <a:t>E.g. Going to the moon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ython must be installed and configured prior to use…"/>
          <p:cNvSpPr txBox="1">
            <a:spLocks noGrp="1"/>
          </p:cNvSpPr>
          <p:nvPr>
            <p:ph type="body" idx="4294967295"/>
          </p:nvPr>
        </p:nvSpPr>
        <p:spPr>
          <a:xfrm>
            <a:off x="1019869" y="1200150"/>
            <a:ext cx="6985366" cy="3394472"/>
          </a:xfrm>
          <a:prstGeom prst="rect">
            <a:avLst/>
          </a:prstGeom>
        </p:spPr>
        <p:txBody>
          <a:bodyPr lIns="34289" tIns="34289" rIns="34289" bIns="34289"/>
          <a:lstStyle/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 b="1">
                <a:solidFill>
                  <a:srgbClr val="000000"/>
                </a:solidFill>
              </a:defRPr>
            </a:pPr>
            <a:r>
              <a:rPr dirty="0"/>
              <a:t>Python must be installed and configured prior to use</a:t>
            </a:r>
          </a:p>
          <a:p>
            <a:pPr marL="661307" lvl="1" indent="-204107" defTabSz="685800">
              <a:lnSpc>
                <a:spcPct val="100000"/>
              </a:lnSpc>
              <a:buClrTx/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One of the items installed is the Python interpreter</a:t>
            </a:r>
          </a:p>
          <a:p>
            <a:pPr marL="257175" indent="-257175" defTabSz="685800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 b="1">
                <a:solidFill>
                  <a:srgbClr val="000000"/>
                </a:solidFill>
              </a:defRPr>
            </a:pPr>
            <a:r>
              <a:rPr dirty="0"/>
              <a:t>Python interpreter can be used in two modes:</a:t>
            </a:r>
          </a:p>
          <a:p>
            <a:pPr marL="661307" lvl="1" indent="-204107" defTabSz="685800">
              <a:lnSpc>
                <a:spcPct val="100000"/>
              </a:lnSpc>
              <a:buClrTx/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Interactive mode: enter statements on keyboard</a:t>
            </a:r>
          </a:p>
          <a:p>
            <a:pPr marL="661307" lvl="1" indent="-204107" defTabSz="685800">
              <a:lnSpc>
                <a:spcPct val="100000"/>
              </a:lnSpc>
              <a:buClrTx/>
              <a:buSzPct val="100000"/>
              <a:buChar char="•"/>
              <a:defRPr sz="2000">
                <a:solidFill>
                  <a:srgbClr val="000000"/>
                </a:solidFill>
              </a:defRPr>
            </a:pPr>
            <a:r>
              <a:rPr dirty="0"/>
              <a:t>Script mode: save statements in Python script</a:t>
            </a:r>
            <a:r>
              <a:rPr lang="en-US" dirty="0"/>
              <a:t>/program</a:t>
            </a:r>
            <a:endParaRPr dirty="0"/>
          </a:p>
        </p:txBody>
      </p:sp>
      <p:grpSp>
        <p:nvGrpSpPr>
          <p:cNvPr id="403" name="Rectangle 2"/>
          <p:cNvGrpSpPr/>
          <p:nvPr/>
        </p:nvGrpSpPr>
        <p:grpSpPr>
          <a:xfrm>
            <a:off x="1143000" y="-18115"/>
            <a:ext cx="6858000" cy="559793"/>
            <a:chOff x="0" y="0"/>
            <a:chExt cx="6858000" cy="559791"/>
          </a:xfrm>
        </p:grpSpPr>
        <p:sp>
          <p:nvSpPr>
            <p:cNvPr id="401" name="Rectangle"/>
            <p:cNvSpPr/>
            <p:nvPr/>
          </p:nvSpPr>
          <p:spPr>
            <a:xfrm>
              <a:off x="0" y="-1"/>
              <a:ext cx="6858000" cy="559793"/>
            </a:xfrm>
            <a:prstGeom prst="rect">
              <a:avLst/>
            </a:prstGeom>
            <a:solidFill>
              <a:srgbClr val="C3D69B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342900">
                <a:defRPr sz="3000" b="1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endParaRPr/>
            </a:p>
          </p:txBody>
        </p:sp>
        <p:sp>
          <p:nvSpPr>
            <p:cNvPr id="402" name="Using Python"/>
            <p:cNvSpPr txBox="1"/>
            <p:nvPr/>
          </p:nvSpPr>
          <p:spPr>
            <a:xfrm>
              <a:off x="34288" y="-1"/>
              <a:ext cx="6789422" cy="559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normAutofit/>
            </a:bodyPr>
            <a:lstStyle>
              <a:lvl1pPr algn="ctr" defTabSz="342900">
                <a:defRPr sz="3000" b="1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Using Python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1" build="p" bldLvl="5" animBg="1" advAuto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5E696C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5E696C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2131</Words>
  <Application>Microsoft Macintosh PowerPoint</Application>
  <PresentationFormat>On-screen Show (16:9)</PresentationFormat>
  <Paragraphs>332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5" baseType="lpstr">
      <vt:lpstr>Arial</vt:lpstr>
      <vt:lpstr>Calibri</vt:lpstr>
      <vt:lpstr>Caveat</vt:lpstr>
      <vt:lpstr>Century Gothic</vt:lpstr>
      <vt:lpstr>Chalkboard</vt:lpstr>
      <vt:lpstr>Consolas</vt:lpstr>
      <vt:lpstr>Courier</vt:lpstr>
      <vt:lpstr>Courier New</vt:lpstr>
      <vt:lpstr>Helvetica</vt:lpstr>
      <vt:lpstr>Menlo Regular</vt:lpstr>
      <vt:lpstr>Monaco</vt:lpstr>
      <vt:lpstr>Proxima Nova</vt:lpstr>
      <vt:lpstr>Tahoma</vt:lpstr>
      <vt:lpstr>Tahoma Bold</vt:lpstr>
      <vt:lpstr>Verdana</vt:lpstr>
      <vt:lpstr>Simple Light</vt:lpstr>
      <vt:lpstr>Graphical User Interface July 2, 2021</vt:lpstr>
      <vt:lpstr>Today’s  topics</vt:lpstr>
      <vt:lpstr>for Loops</vt:lpstr>
      <vt:lpstr>Control Flow: while Loops</vt:lpstr>
      <vt:lpstr>Karel Knows 4 Commands</vt:lpstr>
      <vt:lpstr>Possible Questions</vt:lpstr>
      <vt:lpstr>if/else Statements</vt:lpstr>
      <vt:lpstr>Top-Down Design - Decomposition</vt:lpstr>
      <vt:lpstr>PowerPoint Presentation</vt:lpstr>
      <vt:lpstr>PowerPoint Presentation</vt:lpstr>
      <vt:lpstr>PowerPoint Presentation</vt:lpstr>
      <vt:lpstr>PowerPoint Presentation</vt:lpstr>
      <vt:lpstr>All Python objects have a type!</vt:lpstr>
      <vt:lpstr>PowerPoint Presentation</vt:lpstr>
      <vt:lpstr>PowerPoint Presentation</vt:lpstr>
      <vt:lpstr>PowerPoint Presentation</vt:lpstr>
      <vt:lpstr>How can we generate graphical programs?</vt:lpstr>
      <vt:lpstr>PowerPoint Presentation</vt:lpstr>
      <vt:lpstr>PowerPoint Presentation</vt:lpstr>
      <vt:lpstr>PowerPoint Presentation</vt:lpstr>
      <vt:lpstr>How do computer graphics get created?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draw simple shapes?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</dc:title>
  <cp:lastModifiedBy>Case, Doug</cp:lastModifiedBy>
  <cp:revision>28</cp:revision>
  <dcterms:modified xsi:type="dcterms:W3CDTF">2021-07-02T16:42:40Z</dcterms:modified>
</cp:coreProperties>
</file>