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7"/>
  </p:notesMasterIdLst>
  <p:handoutMasterIdLst>
    <p:handoutMasterId r:id="rId48"/>
  </p:handoutMasterIdLst>
  <p:sldIdLst>
    <p:sldId id="256" r:id="rId2"/>
    <p:sldId id="386" r:id="rId3"/>
    <p:sldId id="365" r:id="rId4"/>
    <p:sldId id="510" r:id="rId5"/>
    <p:sldId id="392" r:id="rId6"/>
    <p:sldId id="519" r:id="rId7"/>
    <p:sldId id="462" r:id="rId8"/>
    <p:sldId id="555" r:id="rId9"/>
    <p:sldId id="512" r:id="rId10"/>
    <p:sldId id="423" r:id="rId11"/>
    <p:sldId id="430" r:id="rId12"/>
    <p:sldId id="554" r:id="rId13"/>
    <p:sldId id="431" r:id="rId14"/>
    <p:sldId id="437" r:id="rId15"/>
    <p:sldId id="503" r:id="rId16"/>
    <p:sldId id="445" r:id="rId17"/>
    <p:sldId id="446" r:id="rId18"/>
    <p:sldId id="511" r:id="rId19"/>
    <p:sldId id="436" r:id="rId20"/>
    <p:sldId id="440" r:id="rId21"/>
    <p:sldId id="467" r:id="rId22"/>
    <p:sldId id="442" r:id="rId23"/>
    <p:sldId id="468" r:id="rId24"/>
    <p:sldId id="469" r:id="rId25"/>
    <p:sldId id="470" r:id="rId26"/>
    <p:sldId id="471" r:id="rId27"/>
    <p:sldId id="472" r:id="rId28"/>
    <p:sldId id="473" r:id="rId29"/>
    <p:sldId id="514" r:id="rId30"/>
    <p:sldId id="448" r:id="rId31"/>
    <p:sldId id="460" r:id="rId32"/>
    <p:sldId id="520" r:id="rId33"/>
    <p:sldId id="549" r:id="rId34"/>
    <p:sldId id="551" r:id="rId35"/>
    <p:sldId id="552" r:id="rId36"/>
    <p:sldId id="553" r:id="rId37"/>
    <p:sldId id="548" r:id="rId38"/>
    <p:sldId id="476" r:id="rId39"/>
    <p:sldId id="513" r:id="rId40"/>
    <p:sldId id="475" r:id="rId41"/>
    <p:sldId id="447" r:id="rId42"/>
    <p:sldId id="515" r:id="rId43"/>
    <p:sldId id="516" r:id="rId44"/>
    <p:sldId id="517" r:id="rId45"/>
    <p:sldId id="518" r:id="rId46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44F543A-9EC2-9943-AE65-82C1D9FD3B5E}">
          <p14:sldIdLst>
            <p14:sldId id="256"/>
            <p14:sldId id="386"/>
            <p14:sldId id="365"/>
          </p14:sldIdLst>
        </p14:section>
        <p14:section name="Review" id="{0097DB35-C707-464F-93AD-8B09F3BF2277}">
          <p14:sldIdLst>
            <p14:sldId id="510"/>
            <p14:sldId id="392"/>
            <p14:sldId id="519"/>
            <p14:sldId id="462"/>
            <p14:sldId id="555"/>
            <p14:sldId id="512"/>
            <p14:sldId id="423"/>
            <p14:sldId id="430"/>
            <p14:sldId id="554"/>
            <p14:sldId id="431"/>
            <p14:sldId id="437"/>
          </p14:sldIdLst>
        </p14:section>
        <p14:section name="fencepost" id="{ECCB4C05-7C54-0E49-BBD9-0DE9911CF656}">
          <p14:sldIdLst>
            <p14:sldId id="503"/>
            <p14:sldId id="445"/>
            <p14:sldId id="446"/>
          </p14:sldIdLst>
        </p14:section>
        <p14:section name="If/Else" id="{0878E5BF-50FC-6C46-9EA8-5C87D0040D37}">
          <p14:sldIdLst>
            <p14:sldId id="511"/>
            <p14:sldId id="436"/>
            <p14:sldId id="440"/>
            <p14:sldId id="467"/>
            <p14:sldId id="442"/>
            <p14:sldId id="468"/>
            <p14:sldId id="469"/>
            <p14:sldId id="470"/>
            <p14:sldId id="471"/>
            <p14:sldId id="472"/>
            <p14:sldId id="473"/>
          </p14:sldIdLst>
        </p14:section>
        <p14:section name="Decomposition" id="{745F05AF-EB73-9942-9EA2-618C2086C436}">
          <p14:sldIdLst>
            <p14:sldId id="514"/>
            <p14:sldId id="448"/>
            <p14:sldId id="460"/>
            <p14:sldId id="520"/>
            <p14:sldId id="549"/>
            <p14:sldId id="551"/>
            <p14:sldId id="552"/>
            <p14:sldId id="553"/>
            <p14:sldId id="548"/>
            <p14:sldId id="476"/>
          </p14:sldIdLst>
        </p14:section>
        <p14:section name="Hurdle Jumper" id="{EBAEEBF6-8DFE-774E-BFF2-F4EFA0D1D114}">
          <p14:sldIdLst>
            <p14:sldId id="513"/>
            <p14:sldId id="475"/>
            <p14:sldId id="447"/>
          </p14:sldIdLst>
        </p14:section>
        <p14:section name="Recap" id="{0CC194B4-A822-C44B-9A4E-9FB5E9D92ECC}">
          <p14:sldIdLst>
            <p14:sldId id="515"/>
            <p14:sldId id="516"/>
            <p14:sldId id="517"/>
            <p14:sldId id="5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k Troccoli" initials="NT" lastIdx="1" clrIdx="0">
    <p:extLst>
      <p:ext uri="{19B8F6BF-5375-455C-9EA6-DF929625EA0E}">
        <p15:presenceInfo xmlns:p15="http://schemas.microsoft.com/office/powerpoint/2012/main" userId="64397634599ac7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DDDDDD"/>
    <a:srgbClr val="F8F8F8"/>
    <a:srgbClr val="FF9999"/>
    <a:srgbClr val="8C1515"/>
    <a:srgbClr val="FFFFC0"/>
    <a:srgbClr val="FFFF80"/>
    <a:srgbClr val="CCCC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59" autoAdjust="0"/>
    <p:restoredTop sz="92512" autoAdjust="0"/>
  </p:normalViewPr>
  <p:slideViewPr>
    <p:cSldViewPr>
      <p:cViewPr varScale="1">
        <p:scale>
          <a:sx n="98" d="100"/>
          <a:sy n="98" d="100"/>
        </p:scale>
        <p:origin x="208" y="2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9" d="100"/>
          <a:sy n="109" d="100"/>
        </p:scale>
        <p:origin x="-274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C6EEC9E-87D7-B849-9C36-242A317D52C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A742258-FB98-3F4C-92C7-D00F89B753B5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00880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Inverts beepers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38531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1417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97726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1417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02591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841815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772856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092952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09809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29617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Executes statements in order </a:t>
            </a:r>
            <a:r>
              <a:rPr lang="mr-IN" dirty="0"/>
              <a:t>–</a:t>
            </a:r>
            <a:r>
              <a:rPr lang="en-US" dirty="0"/>
              <a:t> NOT repeating each one individually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38151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Karel can ask some questions</a:t>
            </a:r>
            <a:r>
              <a:rPr lang="en-US" baseline="0" dirty="0"/>
              <a:t> about its world / surroundings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1552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Karel can ask some questions</a:t>
            </a:r>
            <a:r>
              <a:rPr lang="en-US" baseline="0" dirty="0"/>
              <a:t> about its world / surroundings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50077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E.g. “pick up all the beepers on this square”</a:t>
            </a:r>
          </a:p>
          <a:p>
            <a:r>
              <a:rPr lang="en-US" dirty="0"/>
              <a:t>E.g. “turn</a:t>
            </a:r>
            <a:r>
              <a:rPr lang="en-US" baseline="0" dirty="0"/>
              <a:t> until you’re facing west”</a:t>
            </a:r>
          </a:p>
          <a:p>
            <a:r>
              <a:rPr lang="en-US" baseline="0" dirty="0"/>
              <a:t>E.g. “put down 5 beepers”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91225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has seen this before?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35153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does it 0 or 1 time.  While does it 0 or more times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71751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Pause for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8227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>
            <a:extLst>
              <a:ext uri="{FF2B5EF4-FFF2-40B4-BE49-F238E27FC236}">
                <a16:creationId xmlns:a16="http://schemas.microsoft.com/office/drawing/2014/main" id="{78340356-4F82-7642-8E61-31438DC7957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175B182-7757-2B4B-B49F-0C8D0928297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1600200"/>
            <a:ext cx="10363200" cy="20574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alibri" charset="0"/>
              </a:defRPr>
            </a:lvl1pPr>
          </a:lstStyle>
          <a:p>
            <a:pPr lvl="0"/>
            <a:endParaRPr lang="x-none" altLang="x-none" noProof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481B511-27D1-E445-A6E2-A51E87B26D6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95600" y="4114800"/>
            <a:ext cx="6400800" cy="15240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altLang="x-none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4969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D22D-62C3-4F29-8493-06C9B0E7A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35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B736492-65D5-7A4F-80A3-31C72A12A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 i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7C47DD1-735B-0D4F-9D32-27E3EDDC7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044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FA560C6-A739-2049-B91E-DFEB262D8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6053172-13CE-2343-B369-1A8A92D7D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5833872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D86B485-66BF-7341-A676-CCAF29FCB1DA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299882"/>
            <a:ext cx="5833872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12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58FD81F-A890-1E4F-B50C-FA58B0FE3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A21BD5-23D0-9A4C-8FB5-C2A851AD2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2316956"/>
            <a:ext cx="5833872" cy="41600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FAFCA5F-2182-4F49-BA8A-15432F96A26B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2316956"/>
            <a:ext cx="5833872" cy="416452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2B291DF-3599-8746-A039-AF3E6FA7DB5C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52400" y="1493044"/>
            <a:ext cx="58338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0D46F08-21FE-D846-93BD-BD73EF536E36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172200" y="1493044"/>
            <a:ext cx="58338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6803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15EFE8-1D4D-3341-ABA9-3C476C845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008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6767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B5AFA63-4AC5-A544-B0C8-BCA9F9986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95D5EC6-7C9A-704C-B040-4E8BFC2DC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0" y="1524000"/>
            <a:ext cx="76009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F2C3107-306B-114F-B302-3E7C93CBD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" y="1523999"/>
            <a:ext cx="4191000" cy="48736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561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E60B452-E427-004F-BA7B-F57002120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CBBB664-6680-4947-9DFB-6AAFC2FF4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8600" y="1523999"/>
            <a:ext cx="4114800" cy="48736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70EBC0EC-CB7F-8E41-B709-6B10FCE8C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43400" y="1523999"/>
            <a:ext cx="76200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1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44EB059-4C62-3143-8431-5E4301860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Vertical Text Placeholder 2">
            <a:extLst>
              <a:ext uri="{FF2B5EF4-FFF2-40B4-BE49-F238E27FC236}">
                <a16:creationId xmlns:a16="http://schemas.microsoft.com/office/drawing/2014/main" id="{59AEACB6-59D2-4E47-BE1E-F7C225C46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2400" y="1295400"/>
            <a:ext cx="11811000" cy="5181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729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1BAC2715-7B69-034F-ADD4-FCB4F1C9EE1C}"/>
              </a:ext>
            </a:extLst>
          </p:cNvPr>
          <p:cNvSpPr txBox="1">
            <a:spLocks noGrp="1"/>
          </p:cNvSpPr>
          <p:nvPr userDrawn="1"/>
        </p:nvSpPr>
        <p:spPr>
          <a:xfrm>
            <a:off x="10972800" y="6356355"/>
            <a:ext cx="1016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spcBef>
                <a:spcPts val="500"/>
              </a:spcBef>
            </a:pPr>
            <a:fld id="{6B0F97DD-C0E0-384C-93CD-7A62F824A3DE}" type="slidenum">
              <a:rPr lang="en-US" altLang="x-none" sz="1200">
                <a:solidFill>
                  <a:srgbClr val="424242"/>
                </a:solidFill>
                <a:latin typeface="Verdana" charset="0"/>
              </a:rPr>
              <a:pPr algn="r">
                <a:spcBef>
                  <a:spcPts val="500"/>
                </a:spcBef>
              </a:pPr>
              <a:t>‹#›</a:t>
            </a:fld>
            <a:endParaRPr lang="en-US" altLang="x-none" dirty="0"/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85DF6712-59E7-BE4D-938E-10F7141D2A4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Tahoma" charset="0"/>
              <a:ea typeface="Arial" charset="0"/>
              <a:cs typeface="Arial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DCD2242-3A48-6A44-9897-F959BCA692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11836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555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ompedu.stanford.edu/karel-reader/docs/python/en/reference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00200"/>
            <a:ext cx="10363200" cy="1197867"/>
          </a:xfrm>
        </p:spPr>
        <p:txBody>
          <a:bodyPr/>
          <a:lstStyle/>
          <a:p>
            <a:r>
              <a:rPr lang="en-US" altLang="x-none" dirty="0"/>
              <a:t>CS Bridge, Lecture 3</a:t>
            </a:r>
            <a:br>
              <a:rPr lang="en-US" altLang="x-none" dirty="0"/>
            </a:br>
            <a:r>
              <a:rPr lang="en-US" altLang="x-none" sz="3400" dirty="0"/>
              <a:t>More Karel Control Flow</a:t>
            </a: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CE179FBE-FFE3-504B-AD81-DF7DAEE4FF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04" t="22459" r="17036" b="28553"/>
          <a:stretch/>
        </p:blipFill>
        <p:spPr>
          <a:xfrm>
            <a:off x="4667250" y="2895600"/>
            <a:ext cx="2857500" cy="2362200"/>
          </a:xfrm>
          <a:prstGeom prst="rect">
            <a:avLst/>
          </a:prstGeom>
        </p:spPr>
      </p:pic>
      <p:pic>
        <p:nvPicPr>
          <p:cNvPr id="6" name="Picture 2" descr="Stanford University - Wikipedia">
            <a:extLst>
              <a:ext uri="{FF2B5EF4-FFF2-40B4-BE49-F238E27FC236}">
                <a16:creationId xmlns:a16="http://schemas.microsoft.com/office/drawing/2014/main" id="{E2399745-43DF-5B49-939B-C2E4E2E5E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133" y="5544311"/>
            <a:ext cx="1197867" cy="119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picture containing accessory, umbrella, colorful, dark&#10;&#10;Description automatically generated">
            <a:extLst>
              <a:ext uri="{FF2B5EF4-FFF2-40B4-BE49-F238E27FC236}">
                <a16:creationId xmlns:a16="http://schemas.microsoft.com/office/drawing/2014/main" id="{809C3B5B-F353-5446-80EB-E1C551279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778" y="5334000"/>
            <a:ext cx="1676400" cy="1676400"/>
          </a:xfrm>
          <a:prstGeom prst="rect">
            <a:avLst/>
          </a:prstGeom>
        </p:spPr>
      </p:pic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9805161A-42D2-3245-8A66-E09D57F74F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199" y="5544311"/>
            <a:ext cx="1371601" cy="125577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Flow: For Loops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11887200" cy="5181600"/>
          </a:xfrm>
        </p:spPr>
        <p:txBody>
          <a:bodyPr/>
          <a:lstStyle/>
          <a:p>
            <a:pPr marL="3175" indent="0">
              <a:buNone/>
            </a:pPr>
            <a:r>
              <a:rPr lang="en-US" sz="3200" dirty="0"/>
              <a:t>Repeats the statements in the body </a:t>
            </a:r>
            <a:r>
              <a:rPr lang="en-US" sz="3200" b="1" i="1" dirty="0"/>
              <a:t>count</a:t>
            </a:r>
            <a:r>
              <a:rPr lang="en-US" sz="3200" dirty="0"/>
              <a:t> times: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sz="3200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32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 in range(</a:t>
            </a:r>
            <a:r>
              <a:rPr lang="en-US" sz="3200" b="1" i="1" dirty="0">
                <a:latin typeface="Courier" charset="0"/>
                <a:ea typeface="Courier" charset="0"/>
                <a:cs typeface="Courier" charset="0"/>
              </a:rPr>
              <a:t>count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pPr marL="344487" lvl="1" indent="0">
              <a:buNone/>
            </a:pP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b="1" i="1" dirty="0">
                <a:latin typeface="Courier" charset="0"/>
                <a:ea typeface="Courier" charset="0"/>
                <a:cs typeface="Courier" charset="0"/>
              </a:rPr>
              <a:t>statement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b="1" i="1" dirty="0">
                <a:latin typeface="Courier" charset="0"/>
                <a:ea typeface="Courier" charset="0"/>
                <a:cs typeface="Courier" charset="0"/>
              </a:rPr>
              <a:t>statement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...</a:t>
            </a:r>
          </a:p>
          <a:p>
            <a:pPr marL="344487" lvl="1" indent="0">
              <a:buNone/>
            </a:pP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610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Flow: While Loops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11887200" cy="5181600"/>
          </a:xfrm>
        </p:spPr>
        <p:txBody>
          <a:bodyPr/>
          <a:lstStyle/>
          <a:p>
            <a:pPr marL="0" indent="-112713">
              <a:buNone/>
            </a:pPr>
            <a:r>
              <a:rPr lang="en-US" sz="3200" dirty="0"/>
              <a:t>Repeats the statements in the body until </a:t>
            </a:r>
            <a:r>
              <a:rPr lang="en-US" sz="3200" b="1" i="1" dirty="0"/>
              <a:t>condition</a:t>
            </a:r>
            <a:r>
              <a:rPr lang="en-US" sz="3200" dirty="0"/>
              <a:t> is no longer true.</a:t>
            </a:r>
          </a:p>
          <a:p>
            <a:pPr marL="344487" lvl="1" indent="0">
              <a:buNone/>
            </a:pPr>
            <a:endParaRPr lang="en-US" sz="3200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while </a:t>
            </a:r>
            <a:r>
              <a:rPr lang="en-US" sz="3200" b="1" i="1" dirty="0">
                <a:latin typeface="Courier" charset="0"/>
                <a:ea typeface="Courier" charset="0"/>
                <a:cs typeface="Courier" charset="0"/>
              </a:rPr>
              <a:t>condition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344487" lvl="1" indent="0">
              <a:buNone/>
            </a:pP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b="1" i="1" dirty="0">
                <a:latin typeface="Courier" charset="0"/>
                <a:ea typeface="Courier" charset="0"/>
                <a:cs typeface="Courier" charset="0"/>
              </a:rPr>
              <a:t>statement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b="1" i="1" dirty="0">
                <a:latin typeface="Courier" charset="0"/>
                <a:ea typeface="Courier" charset="0"/>
                <a:cs typeface="Courier" charset="0"/>
              </a:rPr>
              <a:t>statement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...</a:t>
            </a:r>
          </a:p>
          <a:p>
            <a:pPr marL="3175" indent="0">
              <a:buNone/>
            </a:pPr>
            <a:endParaRPr lang="en-US" sz="3200" dirty="0"/>
          </a:p>
          <a:p>
            <a:pPr marL="3175" indent="0">
              <a:buNone/>
            </a:pPr>
            <a:r>
              <a:rPr lang="en-US" sz="3200" dirty="0"/>
              <a:t>Each time, Karel executes </a:t>
            </a:r>
            <a:r>
              <a:rPr lang="en-US" sz="3200" i="1" dirty="0"/>
              <a:t>all statements</a:t>
            </a:r>
            <a:r>
              <a:rPr lang="en-US" sz="3200" dirty="0"/>
              <a:t>, and </a:t>
            </a:r>
            <a:r>
              <a:rPr lang="en-US" sz="3200" b="1" dirty="0"/>
              <a:t>then</a:t>
            </a:r>
            <a:r>
              <a:rPr lang="en-US" sz="3200" dirty="0"/>
              <a:t> checks the condition.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endParaRPr lang="en-US" sz="3200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734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Flow: While Loops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11887200" cy="5181600"/>
          </a:xfrm>
        </p:spPr>
        <p:txBody>
          <a:bodyPr/>
          <a:lstStyle/>
          <a:p>
            <a:pPr marL="0" indent="-112713">
              <a:buNone/>
            </a:pPr>
            <a:r>
              <a:rPr lang="en-US" sz="3200" dirty="0"/>
              <a:t>Repeats the statements in the body until </a:t>
            </a:r>
            <a:r>
              <a:rPr lang="en-US" sz="3200" b="1" i="1" dirty="0"/>
              <a:t>condition</a:t>
            </a:r>
            <a:r>
              <a:rPr lang="en-US" sz="3200" dirty="0"/>
              <a:t> is no longer true.</a:t>
            </a:r>
          </a:p>
          <a:p>
            <a:pPr marL="344487" lvl="1" indent="0">
              <a:buNone/>
            </a:pPr>
            <a:endParaRPr lang="en-US" sz="3200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while </a:t>
            </a:r>
            <a:r>
              <a:rPr lang="en-US" sz="3200" b="1" i="1" dirty="0" err="1">
                <a:latin typeface="Courier" charset="0"/>
                <a:ea typeface="Courier" charset="0"/>
                <a:cs typeface="Courier" charset="0"/>
              </a:rPr>
              <a:t>front_is_clear</a:t>
            </a:r>
            <a:r>
              <a:rPr lang="en-US" sz="3200" b="1" i="1" dirty="0"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344487" lvl="1" indent="0">
              <a:buNone/>
            </a:pP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b="1" i="1" dirty="0">
                <a:latin typeface="Courier" charset="0"/>
                <a:ea typeface="Courier" charset="0"/>
                <a:cs typeface="Courier" charset="0"/>
              </a:rPr>
              <a:t>move()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b="1" i="1" dirty="0" err="1">
                <a:latin typeface="Courier" charset="0"/>
                <a:ea typeface="Courier" charset="0"/>
                <a:cs typeface="Courier" charset="0"/>
              </a:rPr>
              <a:t>put_beeper</a:t>
            </a:r>
            <a:r>
              <a:rPr lang="en-US" sz="3200" b="1" i="1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344487" lvl="1" indent="0">
              <a:buNone/>
            </a:pPr>
            <a:endParaRPr lang="en-US" sz="32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endParaRPr lang="en-US" sz="3200" dirty="0"/>
          </a:p>
          <a:p>
            <a:pPr marL="3175" indent="0">
              <a:buNone/>
            </a:pPr>
            <a:r>
              <a:rPr lang="en-US" sz="3200" dirty="0"/>
              <a:t>Each time, Karel executes </a:t>
            </a:r>
            <a:r>
              <a:rPr lang="en-US" sz="3200" i="1" dirty="0"/>
              <a:t>all statements</a:t>
            </a:r>
            <a:r>
              <a:rPr lang="en-US" sz="3200" dirty="0"/>
              <a:t>, and </a:t>
            </a:r>
            <a:r>
              <a:rPr lang="en-US" sz="3200" b="1" dirty="0"/>
              <a:t>then</a:t>
            </a:r>
            <a:r>
              <a:rPr lang="en-US" sz="3200" dirty="0"/>
              <a:t> checks the condition.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endParaRPr lang="en-US" sz="3200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926D45AB-03CA-DB4B-9A2F-564121147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9331" y="2895600"/>
            <a:ext cx="3732480" cy="1850754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000000"/>
            </a:solidFill>
            <a:round/>
            <a:headEnd/>
            <a:tailEnd/>
          </a:ln>
          <a:effectLst>
            <a:outerShdw blurRad="63500" dist="152735" dir="2700000" algn="ctr" rotWithShape="0">
              <a:srgbClr val="808080"/>
            </a:outerShdw>
          </a:effectLst>
        </p:spPr>
        <p:txBody>
          <a:bodyPr lIns="97967" tIns="62633" rIns="97967" bIns="57147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sz="2200" dirty="0">
                <a:latin typeface="DejaVu Serif" charset="0"/>
              </a:rPr>
              <a:t>Even if Karel’s front becomes blocked after this </a:t>
            </a:r>
            <a:r>
              <a:rPr lang="en-US" sz="2200" b="1" dirty="0">
                <a:latin typeface="DejaVu Serif" charset="0"/>
              </a:rPr>
              <a:t>move</a:t>
            </a:r>
            <a:r>
              <a:rPr lang="en-US" sz="2200" dirty="0">
                <a:latin typeface="DejaVu Serif" charset="0"/>
              </a:rPr>
              <a:t>, it will still put a beeper, because the condition is not checked until after </a:t>
            </a:r>
            <a:r>
              <a:rPr lang="en-US" sz="2200" b="1" u="sng" dirty="0">
                <a:latin typeface="DejaVu Serif" charset="0"/>
              </a:rPr>
              <a:t>all</a:t>
            </a:r>
            <a:r>
              <a:rPr lang="en-US" sz="2200" dirty="0">
                <a:latin typeface="DejaVu Serif" charset="0"/>
              </a:rPr>
              <a:t> the lines are executed.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55F39F43-E281-0147-B03B-4B8690496DCE}"/>
              </a:ext>
            </a:extLst>
          </p:cNvPr>
          <p:cNvSpPr/>
          <p:nvPr/>
        </p:nvSpPr>
        <p:spPr>
          <a:xfrm>
            <a:off x="4627009" y="3049947"/>
            <a:ext cx="3427562" cy="1088754"/>
          </a:xfrm>
          <a:custGeom>
            <a:avLst/>
            <a:gdLst>
              <a:gd name="connsiteX0" fmla="*/ 3226279 w 3226279"/>
              <a:gd name="connsiteY0" fmla="*/ 949455 h 949455"/>
              <a:gd name="connsiteX1" fmla="*/ 3140015 w 3226279"/>
              <a:gd name="connsiteY1" fmla="*/ 914950 h 949455"/>
              <a:gd name="connsiteX2" fmla="*/ 3071004 w 3226279"/>
              <a:gd name="connsiteY2" fmla="*/ 811433 h 949455"/>
              <a:gd name="connsiteX3" fmla="*/ 3001992 w 3226279"/>
              <a:gd name="connsiteY3" fmla="*/ 707916 h 949455"/>
              <a:gd name="connsiteX4" fmla="*/ 2915728 w 3226279"/>
              <a:gd name="connsiteY4" fmla="*/ 587146 h 949455"/>
              <a:gd name="connsiteX5" fmla="*/ 2812211 w 3226279"/>
              <a:gd name="connsiteY5" fmla="*/ 483629 h 949455"/>
              <a:gd name="connsiteX6" fmla="*/ 2760453 w 3226279"/>
              <a:gd name="connsiteY6" fmla="*/ 449123 h 949455"/>
              <a:gd name="connsiteX7" fmla="*/ 2691442 w 3226279"/>
              <a:gd name="connsiteY7" fmla="*/ 397365 h 949455"/>
              <a:gd name="connsiteX8" fmla="*/ 2518913 w 3226279"/>
              <a:gd name="connsiteY8" fmla="*/ 345606 h 949455"/>
              <a:gd name="connsiteX9" fmla="*/ 2346385 w 3226279"/>
              <a:gd name="connsiteY9" fmla="*/ 293848 h 949455"/>
              <a:gd name="connsiteX10" fmla="*/ 2225615 w 3226279"/>
              <a:gd name="connsiteY10" fmla="*/ 276595 h 949455"/>
              <a:gd name="connsiteX11" fmla="*/ 2035834 w 3226279"/>
              <a:gd name="connsiteY11" fmla="*/ 207583 h 949455"/>
              <a:gd name="connsiteX12" fmla="*/ 1984075 w 3226279"/>
              <a:gd name="connsiteY12" fmla="*/ 190331 h 949455"/>
              <a:gd name="connsiteX13" fmla="*/ 1932317 w 3226279"/>
              <a:gd name="connsiteY13" fmla="*/ 173078 h 949455"/>
              <a:gd name="connsiteX14" fmla="*/ 1725283 w 3226279"/>
              <a:gd name="connsiteY14" fmla="*/ 138572 h 949455"/>
              <a:gd name="connsiteX15" fmla="*/ 1639019 w 3226279"/>
              <a:gd name="connsiteY15" fmla="*/ 121319 h 949455"/>
              <a:gd name="connsiteX16" fmla="*/ 1431985 w 3226279"/>
              <a:gd name="connsiteY16" fmla="*/ 86814 h 949455"/>
              <a:gd name="connsiteX17" fmla="*/ 1362974 w 3226279"/>
              <a:gd name="connsiteY17" fmla="*/ 69561 h 949455"/>
              <a:gd name="connsiteX18" fmla="*/ 138023 w 3226279"/>
              <a:gd name="connsiteY18" fmla="*/ 35055 h 949455"/>
              <a:gd name="connsiteX19" fmla="*/ 207034 w 3226279"/>
              <a:gd name="connsiteY19" fmla="*/ 17802 h 949455"/>
              <a:gd name="connsiteX20" fmla="*/ 155275 w 3226279"/>
              <a:gd name="connsiteY20" fmla="*/ 550 h 949455"/>
              <a:gd name="connsiteX21" fmla="*/ 51759 w 3226279"/>
              <a:gd name="connsiteY21" fmla="*/ 35055 h 949455"/>
              <a:gd name="connsiteX22" fmla="*/ 0 w 3226279"/>
              <a:gd name="connsiteY22" fmla="*/ 52308 h 949455"/>
              <a:gd name="connsiteX23" fmla="*/ 138023 w 3226279"/>
              <a:gd name="connsiteY23" fmla="*/ 155825 h 949455"/>
              <a:gd name="connsiteX24" fmla="*/ 224287 w 3226279"/>
              <a:gd name="connsiteY24" fmla="*/ 190331 h 949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226279" h="949455">
                <a:moveTo>
                  <a:pt x="3226279" y="949455"/>
                </a:moveTo>
                <a:cubicBezTo>
                  <a:pt x="3197524" y="937953"/>
                  <a:pt x="3163162" y="935525"/>
                  <a:pt x="3140015" y="914950"/>
                </a:cubicBezTo>
                <a:cubicBezTo>
                  <a:pt x="3109019" y="887398"/>
                  <a:pt x="3094008" y="845939"/>
                  <a:pt x="3071004" y="811433"/>
                </a:cubicBezTo>
                <a:lnTo>
                  <a:pt x="3001992" y="707916"/>
                </a:lnTo>
                <a:cubicBezTo>
                  <a:pt x="2977984" y="671904"/>
                  <a:pt x="2943252" y="617729"/>
                  <a:pt x="2915728" y="587146"/>
                </a:cubicBezTo>
                <a:cubicBezTo>
                  <a:pt x="2883084" y="550875"/>
                  <a:pt x="2852813" y="510698"/>
                  <a:pt x="2812211" y="483629"/>
                </a:cubicBezTo>
                <a:cubicBezTo>
                  <a:pt x="2794958" y="472127"/>
                  <a:pt x="2777326" y="461175"/>
                  <a:pt x="2760453" y="449123"/>
                </a:cubicBezTo>
                <a:cubicBezTo>
                  <a:pt x="2737055" y="432410"/>
                  <a:pt x="2717161" y="410224"/>
                  <a:pt x="2691442" y="397365"/>
                </a:cubicBezTo>
                <a:cubicBezTo>
                  <a:pt x="2636772" y="370030"/>
                  <a:pt x="2576701" y="362117"/>
                  <a:pt x="2518913" y="345606"/>
                </a:cubicBezTo>
                <a:cubicBezTo>
                  <a:pt x="2426498" y="319201"/>
                  <a:pt x="2486802" y="323937"/>
                  <a:pt x="2346385" y="293848"/>
                </a:cubicBezTo>
                <a:cubicBezTo>
                  <a:pt x="2306622" y="285328"/>
                  <a:pt x="2265872" y="282346"/>
                  <a:pt x="2225615" y="276595"/>
                </a:cubicBezTo>
                <a:cubicBezTo>
                  <a:pt x="2105593" y="228586"/>
                  <a:pt x="2168717" y="251877"/>
                  <a:pt x="2035834" y="207583"/>
                </a:cubicBezTo>
                <a:lnTo>
                  <a:pt x="1984075" y="190331"/>
                </a:lnTo>
                <a:cubicBezTo>
                  <a:pt x="1966822" y="184580"/>
                  <a:pt x="1950255" y="176068"/>
                  <a:pt x="1932317" y="173078"/>
                </a:cubicBezTo>
                <a:cubicBezTo>
                  <a:pt x="1863306" y="161576"/>
                  <a:pt x="1793888" y="152293"/>
                  <a:pt x="1725283" y="138572"/>
                </a:cubicBezTo>
                <a:cubicBezTo>
                  <a:pt x="1696528" y="132821"/>
                  <a:pt x="1667897" y="126415"/>
                  <a:pt x="1639019" y="121319"/>
                </a:cubicBezTo>
                <a:cubicBezTo>
                  <a:pt x="1570120" y="109161"/>
                  <a:pt x="1500750" y="99707"/>
                  <a:pt x="1431985" y="86814"/>
                </a:cubicBezTo>
                <a:cubicBezTo>
                  <a:pt x="1408679" y="82444"/>
                  <a:pt x="1386478" y="72695"/>
                  <a:pt x="1362974" y="69561"/>
                </a:cubicBezTo>
                <a:cubicBezTo>
                  <a:pt x="1023495" y="24297"/>
                  <a:pt x="182783" y="35801"/>
                  <a:pt x="138023" y="35055"/>
                </a:cubicBezTo>
                <a:cubicBezTo>
                  <a:pt x="161027" y="29304"/>
                  <a:pt x="196430" y="39010"/>
                  <a:pt x="207034" y="17802"/>
                </a:cubicBezTo>
                <a:cubicBezTo>
                  <a:pt x="215167" y="1536"/>
                  <a:pt x="173350" y="-1458"/>
                  <a:pt x="155275" y="550"/>
                </a:cubicBezTo>
                <a:cubicBezTo>
                  <a:pt x="119126" y="4567"/>
                  <a:pt x="86264" y="23553"/>
                  <a:pt x="51759" y="35055"/>
                </a:cubicBezTo>
                <a:lnTo>
                  <a:pt x="0" y="52308"/>
                </a:lnTo>
                <a:cubicBezTo>
                  <a:pt x="46008" y="86814"/>
                  <a:pt x="83465" y="137639"/>
                  <a:pt x="138023" y="155825"/>
                </a:cubicBezTo>
                <a:cubicBezTo>
                  <a:pt x="201981" y="177145"/>
                  <a:pt x="173515" y="164945"/>
                  <a:pt x="224287" y="190331"/>
                </a:cubicBezTo>
              </a:path>
            </a:pathLst>
          </a:custGeom>
          <a:noFill/>
          <a:ln w="38100">
            <a:solidFill>
              <a:srgbClr val="033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85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Questions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27225" y="6096000"/>
            <a:ext cx="8382000" cy="36671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x-none" i="1" dirty="0">
                <a:latin typeface="Calibri" charset="0"/>
              </a:rPr>
              <a:t>This is taken from the </a:t>
            </a:r>
            <a:r>
              <a:rPr lang="en-US" altLang="x-none" i="1" dirty="0">
                <a:latin typeface="Calibri" charset="0"/>
                <a:hlinkClick r:id="rId2"/>
              </a:rPr>
              <a:t>Karel Reference</a:t>
            </a:r>
            <a:r>
              <a:rPr lang="en-US" altLang="x-none" i="1" dirty="0">
                <a:latin typeface="Calibri" charset="0"/>
              </a:rPr>
              <a:t>.</a:t>
            </a:r>
          </a:p>
        </p:txBody>
      </p:sp>
      <p:graphicFrame>
        <p:nvGraphicFramePr>
          <p:cNvPr id="6" name="Google Shape;181;p23">
            <a:extLst>
              <a:ext uri="{FF2B5EF4-FFF2-40B4-BE49-F238E27FC236}">
                <a16:creationId xmlns:a16="http://schemas.microsoft.com/office/drawing/2014/main" id="{7E78F618-5635-FE4B-9C36-51B2FF5BEC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2227125"/>
              </p:ext>
            </p:extLst>
          </p:nvPr>
        </p:nvGraphicFramePr>
        <p:xfrm>
          <a:off x="1524000" y="1600200"/>
          <a:ext cx="9525000" cy="45224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96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6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2000" b="1" i="1" u="none" strike="noStrike" cap="non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Test</a:t>
                      </a:r>
                      <a:endParaRPr sz="2000"/>
                    </a:p>
                  </a:txBody>
                  <a:tcPr marL="45725" marR="45725" marT="45725" marB="45725" anchor="b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2000" b="1" i="1" u="none" strike="noStrike" cap="none" dirty="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Opposite</a:t>
                      </a:r>
                      <a:endParaRPr sz="2000" dirty="0"/>
                    </a:p>
                  </a:txBody>
                  <a:tcPr marL="45725" marR="45725" marT="45725" marB="45725" anchor="b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2000" b="1" i="1" u="none" strike="noStrike" cap="non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What it checks</a:t>
                      </a:r>
                      <a:endParaRPr sz="2000"/>
                    </a:p>
                  </a:txBody>
                  <a:tcPr marL="45725" marR="45725" marT="45725" marB="45725" anchor="b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18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front_is_clear()</a:t>
                      </a:r>
                      <a:endParaRPr sz="200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18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front_is_blocked()</a:t>
                      </a:r>
                      <a:endParaRPr sz="200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2000" b="0" i="0" u="none" strike="noStrike" cap="non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Is there a wall in front of Karel?</a:t>
                      </a:r>
                      <a:endParaRPr sz="200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18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left_is_clear()</a:t>
                      </a:r>
                      <a:endParaRPr sz="200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18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left_is_blocked()</a:t>
                      </a:r>
                      <a:endParaRPr sz="200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2000" b="0" i="0" u="none" strike="noStrike" cap="non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Is there a wall to Karel’s left?</a:t>
                      </a:r>
                      <a:endParaRPr sz="200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18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right_is_clear()</a:t>
                      </a:r>
                      <a:endParaRPr sz="200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18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right_is_blocked()</a:t>
                      </a:r>
                      <a:endParaRPr sz="200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2000" b="0" i="0" u="none" strike="noStrike" cap="non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Is there a wall to Karel’s right?</a:t>
                      </a:r>
                      <a:endParaRPr sz="200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1800" b="1" i="0" u="none" strike="noStrike" cap="none" dirty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beepers_present()</a:t>
                      </a:r>
                      <a:endParaRPr sz="2000" dirty="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18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no_beepers_present()</a:t>
                      </a:r>
                      <a:endParaRPr sz="200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2000" b="0" i="0" u="none" strike="noStrike" cap="none" dirty="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Are there beepers on this corner?</a:t>
                      </a:r>
                      <a:endParaRPr sz="2000" dirty="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18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facing_north()</a:t>
                      </a:r>
                      <a:endParaRPr sz="200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18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not_facing_north()</a:t>
                      </a:r>
                      <a:endParaRPr sz="2000"/>
                    </a:p>
                  </a:txBody>
                  <a:tcPr marL="45725" marR="45725" marT="45725" marB="45725" anchor="ctr">
                    <a:lnL w="1270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2000" b="0" i="0" u="none" strike="noStrike" cap="none" dirty="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Is Karel facing north?</a:t>
                      </a:r>
                      <a:endParaRPr sz="2000" dirty="0"/>
                    </a:p>
                  </a:txBody>
                  <a:tcPr marL="45725" marR="45725" marT="45725" marB="45725" anchor="ctr">
                    <a:lnL w="1270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18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facing_east()</a:t>
                      </a:r>
                      <a:endParaRPr sz="200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18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not_facing_east()</a:t>
                      </a:r>
                      <a:endParaRPr sz="200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2000" b="0" i="0" u="none" strike="noStrike" cap="non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Is Karel facing east?</a:t>
                      </a:r>
                      <a:endParaRPr sz="200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1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18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facing_south()</a:t>
                      </a:r>
                      <a:endParaRPr sz="200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18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not_facing_south()</a:t>
                      </a:r>
                      <a:endParaRPr sz="200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2000" b="0" i="0" u="none" strike="noStrike" cap="non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Is Karel facing south?</a:t>
                      </a:r>
                      <a:endParaRPr sz="200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0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18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facing_west()</a:t>
                      </a:r>
                      <a:endParaRPr sz="200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1800" b="1" i="0" u="none" strike="noStrike" cap="none" dirty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not_facing_west()</a:t>
                      </a:r>
                      <a:endParaRPr sz="2000" dirty="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2000" b="0" i="0" u="none" strike="noStrike" cap="none" dirty="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Is Karel facing west?</a:t>
                      </a:r>
                      <a:endParaRPr sz="2000" dirty="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6971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Overview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4381500" y="1676400"/>
            <a:ext cx="3429000" cy="990600"/>
          </a:xfrm>
          <a:prstGeom prst="round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latin typeface="Arial" charset="0"/>
              </a:rPr>
              <a:t>I want Karel to repeat some commands!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1981200" y="4419600"/>
            <a:ext cx="3429000" cy="990600"/>
          </a:xfrm>
          <a:prstGeom prst="round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4200" b="1" dirty="0">
                <a:latin typeface="Arial" charset="0"/>
              </a:rPr>
              <a:t>for</a:t>
            </a:r>
            <a:r>
              <a:rPr lang="en-US" sz="4200" dirty="0">
                <a:latin typeface="Arial" charset="0"/>
              </a:rPr>
              <a:t> loop</a:t>
            </a:r>
            <a:endParaRPr lang="en-US" sz="4200" b="1" dirty="0">
              <a:latin typeface="Arial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6781800" y="4419600"/>
            <a:ext cx="3429000" cy="990600"/>
          </a:xfrm>
          <a:prstGeom prst="round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4200" b="1" dirty="0">
                <a:latin typeface="Arial" charset="0"/>
              </a:rPr>
              <a:t>while </a:t>
            </a:r>
            <a:r>
              <a:rPr lang="en-US" sz="4200" dirty="0">
                <a:latin typeface="Arial" charset="0"/>
              </a:rPr>
              <a:t>loop</a:t>
            </a:r>
            <a:endParaRPr lang="en-US" sz="4200" b="1" dirty="0">
              <a:latin typeface="Arial" charset="0"/>
            </a:endParaRP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 bwMode="auto">
          <a:xfrm flipH="1">
            <a:off x="3695700" y="2667000"/>
            <a:ext cx="2400300" cy="17526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 bwMode="auto">
          <a:xfrm>
            <a:off x="6096000" y="2667000"/>
            <a:ext cx="2400300" cy="17526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2286000" y="2939844"/>
            <a:ext cx="240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Know how many times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05700" y="2939844"/>
            <a:ext cx="240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Don’t </a:t>
            </a:r>
            <a:r>
              <a:rPr lang="en-US" sz="2400"/>
              <a:t>know </a:t>
            </a:r>
            <a:r>
              <a:rPr lang="en-US" sz="2400" dirty="0"/>
              <a:t>how many times</a:t>
            </a:r>
          </a:p>
        </p:txBody>
      </p:sp>
    </p:spTree>
    <p:extLst>
      <p:ext uri="{BB962C8B-B14F-4D97-AF65-F5344CB8AC3E}">
        <p14:creationId xmlns:p14="http://schemas.microsoft.com/office/powerpoint/2010/main" val="2751561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1DAE-52C4-FE42-8CA9-6AA5FBE6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Fencepost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2C2CFA-EB17-7641-8FAE-768F54347D40}"/>
              </a:ext>
            </a:extLst>
          </p:cNvPr>
          <p:cNvSpPr/>
          <p:nvPr/>
        </p:nvSpPr>
        <p:spPr>
          <a:xfrm>
            <a:off x="457199" y="1480595"/>
            <a:ext cx="11277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 want Karel to put down a row of beepers until it reaches a wall.  How do I do this?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41AD85-B017-434B-A7AC-1A9EE95C791B}"/>
              </a:ext>
            </a:extLst>
          </p:cNvPr>
          <p:cNvSpPr txBox="1"/>
          <p:nvPr/>
        </p:nvSpPr>
        <p:spPr>
          <a:xfrm>
            <a:off x="7864522" y="2526422"/>
            <a:ext cx="289694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EEAD7E9-5731-E142-A909-558A279BC5A1}"/>
              </a:ext>
            </a:extLst>
          </p:cNvPr>
          <p:cNvSpPr/>
          <p:nvPr/>
        </p:nvSpPr>
        <p:spPr>
          <a:xfrm>
            <a:off x="476692" y="3810000"/>
            <a:ext cx="3822192" cy="19098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B85231D-DC62-854A-857D-E59901923E72}"/>
              </a:ext>
            </a:extLst>
          </p:cNvPr>
          <p:cNvGrpSpPr/>
          <p:nvPr/>
        </p:nvGrpSpPr>
        <p:grpSpPr>
          <a:xfrm>
            <a:off x="904955" y="4296137"/>
            <a:ext cx="163974" cy="150471"/>
            <a:chOff x="4409955" y="3692324"/>
            <a:chExt cx="163974" cy="150471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38AD652-0205-F548-B834-5296744A13F0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314087D-96E0-AD41-BF34-31BF89CE19E9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A8C912B-0908-7A46-A29B-A5A95E5224E3}"/>
              </a:ext>
            </a:extLst>
          </p:cNvPr>
          <p:cNvGrpSpPr/>
          <p:nvPr/>
        </p:nvGrpSpPr>
        <p:grpSpPr>
          <a:xfrm>
            <a:off x="1763411" y="4309641"/>
            <a:ext cx="163974" cy="150471"/>
            <a:chOff x="4409955" y="3692324"/>
            <a:chExt cx="163974" cy="150471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47F338E-8D38-4E43-9924-7279AC9A01D3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35AF5CF-D520-F741-B665-322C799607C8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A93C2E2-1033-6542-80C8-B56EA9B39FCA}"/>
              </a:ext>
            </a:extLst>
          </p:cNvPr>
          <p:cNvGrpSpPr/>
          <p:nvPr/>
        </p:nvGrpSpPr>
        <p:grpSpPr>
          <a:xfrm>
            <a:off x="906885" y="5119868"/>
            <a:ext cx="163974" cy="150471"/>
            <a:chOff x="4409955" y="3692324"/>
            <a:chExt cx="163974" cy="150471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A3E5E27-02F4-F74A-B5EF-677B114FD45E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1146495-9BB9-154B-BAD0-52BC2B72C5A1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28442F6-0674-D648-B966-ED6B5371F1ED}"/>
              </a:ext>
            </a:extLst>
          </p:cNvPr>
          <p:cNvGrpSpPr/>
          <p:nvPr/>
        </p:nvGrpSpPr>
        <p:grpSpPr>
          <a:xfrm>
            <a:off x="1765341" y="5133372"/>
            <a:ext cx="163974" cy="150471"/>
            <a:chOff x="4409955" y="3692324"/>
            <a:chExt cx="163974" cy="150471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D04C27A-8339-B744-9DF6-5370392BA32A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8760B0D-2FCF-AC44-B344-AFC5DD792F7D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 descr="Screen Shot 2016-06-20 at 10.52.43 AM.png">
            <a:extLst>
              <a:ext uri="{FF2B5EF4-FFF2-40B4-BE49-F238E27FC236}">
                <a16:creationId xmlns:a16="http://schemas.microsoft.com/office/drawing/2014/main" id="{7462E91D-ED86-E74F-A844-047D413077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0312" y="4805423"/>
            <a:ext cx="717630" cy="729205"/>
          </a:xfrm>
          <a:prstGeom prst="rect">
            <a:avLst/>
          </a:prstGeom>
        </p:spPr>
      </p:pic>
      <p:pic>
        <p:nvPicPr>
          <p:cNvPr id="50" name="Picture 49" descr="Screen Shot 2016-06-20 at 10.52.43 AM.png">
            <a:extLst>
              <a:ext uri="{FF2B5EF4-FFF2-40B4-BE49-F238E27FC236}">
                <a16:creationId xmlns:a16="http://schemas.microsoft.com/office/drawing/2014/main" id="{AF8D04F6-67A8-3C46-A6B2-B72F0CAAB4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0" y="4800600"/>
            <a:ext cx="717630" cy="72920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B050D988-1AC0-514F-A781-E5CDB3AE1E22}"/>
              </a:ext>
            </a:extLst>
          </p:cNvPr>
          <p:cNvGrpSpPr/>
          <p:nvPr/>
        </p:nvGrpSpPr>
        <p:grpSpPr>
          <a:xfrm>
            <a:off x="2710038" y="4309641"/>
            <a:ext cx="163974" cy="150471"/>
            <a:chOff x="4409955" y="3692324"/>
            <a:chExt cx="163974" cy="150471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1C6D842-BCF7-2F4D-9EF6-ED0DDF96D886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0C21146-B755-DF47-9DEC-646A9A13AE3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04E17E5-3F36-784D-AF55-1AC259595E39}"/>
              </a:ext>
            </a:extLst>
          </p:cNvPr>
          <p:cNvGrpSpPr/>
          <p:nvPr/>
        </p:nvGrpSpPr>
        <p:grpSpPr>
          <a:xfrm>
            <a:off x="2711968" y="5133372"/>
            <a:ext cx="163974" cy="150471"/>
            <a:chOff x="4409955" y="3692324"/>
            <a:chExt cx="163974" cy="150471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7CF9569-D547-4649-93F0-58C2852097A9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F89DBC9-D900-8F4B-A85B-B19ECD447C4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2994932-6155-A142-AE88-A541C5BBF0BA}"/>
              </a:ext>
            </a:extLst>
          </p:cNvPr>
          <p:cNvGrpSpPr/>
          <p:nvPr/>
        </p:nvGrpSpPr>
        <p:grpSpPr>
          <a:xfrm>
            <a:off x="3652806" y="4315428"/>
            <a:ext cx="163974" cy="150471"/>
            <a:chOff x="4409955" y="3692324"/>
            <a:chExt cx="163974" cy="150471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83B0E06-BAB9-AE42-84B3-DCEF1C3B41EE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4B221A4-8D1E-784D-B770-D7834100A16E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5131A25-0313-CF47-A67E-B843162871E1}"/>
              </a:ext>
            </a:extLst>
          </p:cNvPr>
          <p:cNvGrpSpPr/>
          <p:nvPr/>
        </p:nvGrpSpPr>
        <p:grpSpPr>
          <a:xfrm>
            <a:off x="3654736" y="5139159"/>
            <a:ext cx="163974" cy="150471"/>
            <a:chOff x="4409955" y="3692324"/>
            <a:chExt cx="163974" cy="150471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336D4DC-835E-1B4F-956C-6F70E82204B5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5906DDB-293D-9A4F-A101-DA9C13965E16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4" name="Picture 63" descr="Screen Shot 2016-06-20 at 10.52.43 AM.png">
            <a:extLst>
              <a:ext uri="{FF2B5EF4-FFF2-40B4-BE49-F238E27FC236}">
                <a16:creationId xmlns:a16="http://schemas.microsoft.com/office/drawing/2014/main" id="{30998060-0B4A-C942-91AE-A9394ED8A1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38400" y="4800600"/>
            <a:ext cx="717630" cy="729205"/>
          </a:xfrm>
          <a:prstGeom prst="rect">
            <a:avLst/>
          </a:prstGeom>
        </p:spPr>
      </p:pic>
      <p:pic>
        <p:nvPicPr>
          <p:cNvPr id="35" name="Picture 34" descr="Screen Shot 2016-06-20 at 10.52.43 AM.png">
            <a:extLst>
              <a:ext uri="{FF2B5EF4-FFF2-40B4-BE49-F238E27FC236}">
                <a16:creationId xmlns:a16="http://schemas.microsoft.com/office/drawing/2014/main" id="{8B91996E-3382-024F-967A-11AF330784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97170" y="4800600"/>
            <a:ext cx="717630" cy="72920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2E17F2AD-C6A8-1C41-8D9E-B97EDC5E6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62" b="93651" l="9043" r="88830">
                        <a14:foregroundMark x1="36702" y1="53968" x2="62234" y2="53968"/>
                        <a14:foregroundMark x1="51064" y1="65079" x2="67553" y2="66667"/>
                        <a14:foregroundMark x1="30851" y1="12698" x2="30851" y2="58201"/>
                        <a14:foregroundMark x1="31383" y1="64550" x2="70213" y2="59259"/>
                        <a14:foregroundMark x1="33511" y1="69312" x2="75000" y2="73545"/>
                        <a14:foregroundMark x1="75000" y1="68254" x2="67553" y2="15873"/>
                        <a14:foregroundMark x1="36170" y1="11640" x2="64894" y2="137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4265" y="4863296"/>
            <a:ext cx="816735" cy="8210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6E9979-2622-8E4A-9DCF-E7729A8A01AC}"/>
              </a:ext>
            </a:extLst>
          </p:cNvPr>
          <p:cNvSpPr txBox="1"/>
          <p:nvPr/>
        </p:nvSpPr>
        <p:spPr>
          <a:xfrm>
            <a:off x="4912242" y="29983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08B1002-96E3-6444-9992-B86122E2C71F}"/>
              </a:ext>
            </a:extLst>
          </p:cNvPr>
          <p:cNvSpPr txBox="1"/>
          <p:nvPr/>
        </p:nvSpPr>
        <p:spPr>
          <a:xfrm rot="20654514">
            <a:off x="5087850" y="3315484"/>
            <a:ext cx="2263401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</a:rPr>
              <a:t>We must put N beepers but move N-1 times!</a:t>
            </a:r>
          </a:p>
        </p:txBody>
      </p:sp>
    </p:spTree>
    <p:extLst>
      <p:ext uri="{BB962C8B-B14F-4D97-AF65-F5344CB8AC3E}">
        <p14:creationId xmlns:p14="http://schemas.microsoft.com/office/powerpoint/2010/main" val="613650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Fencepost Problem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6" r="2586"/>
          <a:stretch/>
        </p:blipFill>
        <p:spPr>
          <a:xfrm>
            <a:off x="1905000" y="1676400"/>
            <a:ext cx="8382000" cy="4419600"/>
          </a:xfrm>
        </p:spPr>
      </p:pic>
      <p:sp>
        <p:nvSpPr>
          <p:cNvPr id="5" name="TextBox 4"/>
          <p:cNvSpPr txBox="1"/>
          <p:nvPr/>
        </p:nvSpPr>
        <p:spPr>
          <a:xfrm>
            <a:off x="3564699" y="5603558"/>
            <a:ext cx="435196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i="1"/>
              <a:t>8 fence segments, but 9 posts!</a:t>
            </a:r>
            <a:endParaRPr lang="en-US" sz="2600" b="1" i="1" dirty="0"/>
          </a:p>
        </p:txBody>
      </p:sp>
    </p:spTree>
    <p:extLst>
      <p:ext uri="{BB962C8B-B14F-4D97-AF65-F5344CB8AC3E}">
        <p14:creationId xmlns:p14="http://schemas.microsoft.com/office/powerpoint/2010/main" val="4187343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Fencepost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/>
              <a:t>The fencepost structure is useful when you want to loop a set of statements but do one part of that set 1 </a:t>
            </a:r>
            <a:r>
              <a:rPr lang="en-US" sz="2600" i="1" dirty="0"/>
              <a:t>additional</a:t>
            </a:r>
            <a:r>
              <a:rPr lang="en-US" sz="2600" dirty="0"/>
              <a:t> time.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put_beeper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			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# post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while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front_is_clear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():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move()			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# fence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put_beeper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		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# post</a:t>
            </a:r>
          </a:p>
          <a:p>
            <a:pPr marL="344487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# or...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while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front_is_clear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():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put_beeper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		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# post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move()			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# fence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put_beeper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			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# post</a:t>
            </a:r>
          </a:p>
        </p:txBody>
      </p:sp>
    </p:spTree>
    <p:extLst>
      <p:ext uri="{BB962C8B-B14F-4D97-AF65-F5344CB8AC3E}">
        <p14:creationId xmlns:p14="http://schemas.microsoft.com/office/powerpoint/2010/main" val="4223007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Lecture Plan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sz="3600" b="1" dirty="0">
                <a:solidFill>
                  <a:schemeClr val="bg1">
                    <a:lumMod val="85000"/>
                  </a:schemeClr>
                </a:solidFill>
              </a:rPr>
              <a:t>Review: </a:t>
            </a:r>
            <a:r>
              <a:rPr lang="en-US" altLang="x-none" sz="3600" dirty="0">
                <a:solidFill>
                  <a:schemeClr val="bg1">
                    <a:lumMod val="85000"/>
                  </a:schemeClr>
                </a:solidFill>
              </a:rPr>
              <a:t>Karel and Control Flow</a:t>
            </a:r>
            <a:endParaRPr lang="en-US" altLang="x-none" sz="36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x-none" sz="3600" dirty="0"/>
              <a:t>If/Else Statements</a:t>
            </a:r>
          </a:p>
          <a:p>
            <a:r>
              <a:rPr lang="en-US" altLang="x-none" sz="3600" dirty="0">
                <a:solidFill>
                  <a:schemeClr val="bg1">
                    <a:lumMod val="85000"/>
                  </a:schemeClr>
                </a:solidFill>
              </a:rPr>
              <a:t>Decomposition and Top-Down Design</a:t>
            </a:r>
          </a:p>
          <a:p>
            <a:r>
              <a:rPr lang="en-US" altLang="x-none" sz="3600" b="1" dirty="0">
                <a:solidFill>
                  <a:schemeClr val="bg1">
                    <a:lumMod val="85000"/>
                  </a:schemeClr>
                </a:solidFill>
              </a:rPr>
              <a:t>Practice:</a:t>
            </a:r>
            <a:r>
              <a:rPr lang="en-US" altLang="x-none" sz="3600" dirty="0">
                <a:solidFill>
                  <a:schemeClr val="bg1">
                    <a:lumMod val="85000"/>
                  </a:schemeClr>
                </a:solidFill>
              </a:rPr>
              <a:t> Hurdle Jumper</a:t>
            </a:r>
          </a:p>
        </p:txBody>
      </p:sp>
    </p:spTree>
    <p:extLst>
      <p:ext uri="{BB962C8B-B14F-4D97-AF65-F5344CB8AC3E}">
        <p14:creationId xmlns:p14="http://schemas.microsoft.com/office/powerpoint/2010/main" val="2718368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I want to make Karel clean up all beepers in front of it until it reaches a wall.  How do I do this?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57C245-BF0F-544B-AE3D-8A5F8CE2D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56" y="2496273"/>
            <a:ext cx="10526487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70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143000"/>
            <a:ext cx="12192000" cy="5715001"/>
          </a:xfrm>
          <a:prstGeom prst="rect">
            <a:avLst/>
          </a:prstGeom>
          <a:solidFill>
            <a:srgbClr val="86D0F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1522672"/>
            <a:ext cx="12192000" cy="567804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800883" y="1752600"/>
            <a:ext cx="8285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AutoNum type="arabicPeriod"/>
            </a:pPr>
            <a:r>
              <a:rPr lang="en-US" sz="2400" dirty="0">
                <a:latin typeface="Chalkboard"/>
                <a:cs typeface="Chalkboard"/>
              </a:rPr>
              <a:t>Code using conditions</a:t>
            </a:r>
          </a:p>
          <a:p>
            <a:pPr marL="457200" indent="-457200" algn="ctr">
              <a:buAutoNum type="arabicPeriod"/>
            </a:pPr>
            <a:r>
              <a:rPr lang="en-US" sz="2400" dirty="0">
                <a:latin typeface="Chalkboard"/>
                <a:cs typeface="Chalkboard"/>
              </a:rPr>
              <a:t>Trace programs that use loops and conditions</a:t>
            </a:r>
          </a:p>
          <a:p>
            <a:pPr marL="457200" indent="-457200" algn="ctr">
              <a:buAutoNum type="arabicPeriod"/>
            </a:pPr>
            <a:r>
              <a:rPr lang="en-US" sz="2400" dirty="0">
                <a:latin typeface="Chalkboard"/>
                <a:cs typeface="Chalkboard"/>
              </a:rPr>
              <a:t>Decomposition and top-down design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494" b="98005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29712" y="3292137"/>
            <a:ext cx="1746823" cy="1893180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5B38E829-0E61-B54D-943D-3ECADCE8E85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x-none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 Goals</a:t>
            </a:r>
          </a:p>
        </p:txBody>
      </p:sp>
    </p:spTree>
    <p:extLst>
      <p:ext uri="{BB962C8B-B14F-4D97-AF65-F5344CB8AC3E}">
        <p14:creationId xmlns:p14="http://schemas.microsoft.com/office/powerpoint/2010/main" val="959240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Will this work?</a:t>
            </a: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while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front_is_clear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():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move()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pick_beeper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3175" indent="0">
              <a:buNone/>
            </a:pPr>
            <a:endParaRPr lang="en-US" dirty="0"/>
          </a:p>
          <a:p>
            <a:pPr marL="3175" indent="0">
              <a:buNone/>
            </a:pPr>
            <a:endParaRPr lang="en-US" dirty="0"/>
          </a:p>
          <a:p>
            <a:pPr marL="3175" indent="0">
              <a:buNone/>
            </a:pPr>
            <a:endParaRPr lang="en-US" dirty="0"/>
          </a:p>
          <a:p>
            <a:pPr marL="3175" indent="0">
              <a:buNone/>
            </a:pPr>
            <a:r>
              <a:rPr lang="en-US" sz="3200" b="1" dirty="0"/>
              <a:t>No.  </a:t>
            </a:r>
            <a:r>
              <a:rPr lang="en-US" sz="3200" dirty="0"/>
              <a:t>This may crash, because Karel </a:t>
            </a:r>
            <a:r>
              <a:rPr lang="en-US" sz="3200" i="1" dirty="0"/>
              <a:t>cannot pick up beepers if there aren’t any</a:t>
            </a:r>
            <a:r>
              <a:rPr lang="en-US" sz="3200" dirty="0"/>
              <a:t>.  We don’t </a:t>
            </a:r>
            <a:r>
              <a:rPr lang="en-US" sz="3200" b="1" dirty="0"/>
              <a:t>always</a:t>
            </a:r>
            <a:r>
              <a:rPr lang="en-US" sz="3200" dirty="0"/>
              <a:t> want Karel to pick up beepers; just when there is a beeper to pick up.</a:t>
            </a:r>
            <a:endParaRPr lang="en-US" sz="3200" dirty="0"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E8EC90-F1E0-8A4A-8919-44122E103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217" y="1905000"/>
            <a:ext cx="6631583" cy="249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E0C3B-3280-4C4B-A55C-3B74AED2E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EDA501-79C0-954D-827A-287F7CF29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471" y="1295400"/>
            <a:ext cx="6734814" cy="27025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321020-8896-CC4A-B9DC-DBFA06A39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877" y="3176088"/>
            <a:ext cx="4572001" cy="1643743"/>
          </a:xfrm>
          <a:prstGeom prst="rect">
            <a:avLst/>
          </a:prstGeom>
          <a:effectLst>
            <a:outerShdw blurRad="508000" dist="2667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0C08B2-8EDE-2D44-9340-DBD2C9234D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377" y="5046544"/>
            <a:ext cx="105410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30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118872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Instead, use an </a:t>
            </a:r>
            <a:r>
              <a:rPr lang="en-US" sz="3200" b="1" dirty="0"/>
              <a:t>if </a:t>
            </a:r>
            <a:r>
              <a:rPr lang="en-US" sz="3200" dirty="0"/>
              <a:t>statement:</a:t>
            </a:r>
          </a:p>
          <a:p>
            <a:pPr marL="0" indent="0">
              <a:buNone/>
            </a:pPr>
            <a:endParaRPr lang="en-US" sz="2600" dirty="0"/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condition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statement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statement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...</a:t>
            </a:r>
          </a:p>
          <a:p>
            <a:pPr marL="3175" indent="0">
              <a:buNone/>
            </a:pPr>
            <a:endParaRPr lang="en-US" dirty="0"/>
          </a:p>
          <a:p>
            <a:pPr marL="3175" indent="0">
              <a:buNone/>
            </a:pPr>
            <a:r>
              <a:rPr lang="en-US" sz="3200" dirty="0"/>
              <a:t>Runs the statements in the body </a:t>
            </a:r>
            <a:r>
              <a:rPr lang="en-US" sz="3200" i="1" dirty="0"/>
              <a:t>once</a:t>
            </a:r>
            <a:r>
              <a:rPr lang="en-US" sz="3200" dirty="0"/>
              <a:t> if </a:t>
            </a:r>
            <a:r>
              <a:rPr lang="en-US" sz="3200" b="1" i="1" dirty="0"/>
              <a:t>condition</a:t>
            </a:r>
            <a:r>
              <a:rPr lang="en-US" sz="3200" dirty="0"/>
              <a:t> is true.  These are the same conditions you can use for </a:t>
            </a:r>
            <a:r>
              <a:rPr lang="en-US" sz="3200" b="1" dirty="0"/>
              <a:t>while </a:t>
            </a:r>
            <a:r>
              <a:rPr lang="en-US" sz="3200" dirty="0"/>
              <a:t>loops!</a:t>
            </a:r>
            <a:endParaRPr lang="en-US" sz="3200" dirty="0"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390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Now we can say:</a:t>
            </a: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while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front_is_clear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():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move()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if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beepers_present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():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pick_beeper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3175" indent="0">
              <a:buNone/>
            </a:pPr>
            <a:endParaRPr lang="en-US" dirty="0"/>
          </a:p>
          <a:p>
            <a:pPr marL="3175" indent="0">
              <a:buNone/>
            </a:pPr>
            <a:endParaRPr lang="en-US" dirty="0"/>
          </a:p>
          <a:p>
            <a:pPr marL="3175" indent="0">
              <a:buNone/>
            </a:pPr>
            <a:endParaRPr lang="en-US" dirty="0"/>
          </a:p>
          <a:p>
            <a:pPr marL="3175" indent="0">
              <a:buNone/>
            </a:pPr>
            <a:r>
              <a:rPr lang="en-US" sz="3200" dirty="0"/>
              <a:t>Karel won’t crash because it will only pick up a beeper if there is one.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E8EC90-F1E0-8A4A-8919-44122E103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217" y="1905000"/>
            <a:ext cx="6631583" cy="249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008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A3375-A0D3-AC4C-86E5-47B30CC02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 and Indentation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44E024-F19E-2F48-956D-D756C2CE9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75" y="1223963"/>
            <a:ext cx="8670925" cy="504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</a:t>
            </a:r>
          </a:p>
          <a:p>
            <a:pPr>
              <a:spcBef>
                <a:spcPct val="0"/>
              </a:spcBef>
              <a:buClr>
                <a:schemeClr val="bg2"/>
              </a:buClr>
              <a:buFont typeface="Arial" panose="020B0604020202020204" pitchFamily="34" charset="0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if </a:t>
            </a:r>
            <a:r>
              <a:rPr lang="en-US" altLang="en-US" b="1" i="1" u="sng" dirty="0">
                <a:latin typeface="Times New Roman" panose="02020603050405020304" pitchFamily="18" charset="0"/>
              </a:rPr>
              <a:t>condition</a:t>
            </a:r>
            <a:r>
              <a:rPr lang="en-US" altLang="en-US" b="1" dirty="0">
                <a:latin typeface="Courier New" panose="02070309020205020404" pitchFamily="49" charset="0"/>
              </a:rPr>
              <a:t>: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b="1" i="1" dirty="0">
                <a:latin typeface="Times New Roman" panose="02020603050405020304" pitchFamily="18" charset="0"/>
              </a:rPr>
              <a:t>	</a:t>
            </a:r>
            <a:r>
              <a:rPr lang="en-US" altLang="en-US" b="1" dirty="0">
                <a:latin typeface="Courier New" panose="02070309020205020404" pitchFamily="49" charset="0"/>
              </a:rPr>
              <a:t>    </a:t>
            </a:r>
            <a:r>
              <a:rPr lang="en-US" altLang="en-US" b="1" i="1" dirty="0">
                <a:latin typeface="Times New Roman" panose="02020603050405020304" pitchFamily="18" charset="0"/>
              </a:rPr>
              <a:t>statements</a:t>
            </a:r>
            <a:r>
              <a:rPr lang="en-US" altLang="en-US" b="1" dirty="0">
                <a:latin typeface="Courier New" panose="02070309020205020404" pitchFamily="49" charset="0"/>
              </a:rPr>
              <a:t> 		  # note indenting</a:t>
            </a:r>
            <a:endParaRPr lang="en-US" altLang="en-US" b="1" i="1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def </a:t>
            </a:r>
            <a:r>
              <a:rPr lang="en-US" altLang="en-US" b="1" dirty="0" err="1">
                <a:latin typeface="Courier New" panose="02070309020205020404" pitchFamily="49" charset="0"/>
              </a:rPr>
              <a:t>safe_pick_up</a:t>
            </a:r>
            <a:r>
              <a:rPr lang="en-US" altLang="en-US" b="1" dirty="0">
                <a:latin typeface="Courier New" panose="02070309020205020404" pitchFamily="49" charset="0"/>
              </a:rPr>
              <a:t>():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    if </a:t>
            </a:r>
            <a:r>
              <a:rPr lang="en-US" altLang="en-US" b="1" dirty="0" err="1">
                <a:latin typeface="Courier New" panose="02070309020205020404" pitchFamily="49" charset="0"/>
              </a:rPr>
              <a:t>beepers_present</a:t>
            </a:r>
            <a:r>
              <a:rPr lang="en-US" altLang="en-US" b="1" dirty="0">
                <a:latin typeface="Courier New" panose="02070309020205020404" pitchFamily="49" charset="0"/>
              </a:rPr>
              <a:t>():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        </a:t>
            </a:r>
            <a:r>
              <a:rPr lang="en-US" altLang="en-US" b="1" dirty="0" err="1">
                <a:latin typeface="Courier New" panose="02070309020205020404" pitchFamily="49" charset="0"/>
              </a:rPr>
              <a:t>pick_beeper</a:t>
            </a:r>
            <a:r>
              <a:rPr lang="en-US" altLang="en-US" b="1" dirty="0">
                <a:latin typeface="Courier New" panose="02070309020205020404" pitchFamily="49" charset="0"/>
              </a:rPr>
              <a:t>() # note indenting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CC0B12-F4ED-6243-A4C4-7892E1E2C3A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7200" y="3429000"/>
            <a:ext cx="83058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ounded Rectangle 11">
            <a:extLst>
              <a:ext uri="{FF2B5EF4-FFF2-40B4-BE49-F238E27FC236}">
                <a16:creationId xmlns:a16="http://schemas.microsoft.com/office/drawing/2014/main" id="{EFE668CE-2990-6347-942E-C2313B379E66}"/>
              </a:ext>
            </a:extLst>
          </p:cNvPr>
          <p:cNvSpPr/>
          <p:nvPr/>
        </p:nvSpPr>
        <p:spPr>
          <a:xfrm>
            <a:off x="597196" y="3929538"/>
            <a:ext cx="857098" cy="914908"/>
          </a:xfrm>
          <a:prstGeom prst="roundRect">
            <a:avLst/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9741E473-DDEC-0541-9EF8-8AABDC813BA6}"/>
              </a:ext>
            </a:extLst>
          </p:cNvPr>
          <p:cNvSpPr/>
          <p:nvPr/>
        </p:nvSpPr>
        <p:spPr>
          <a:xfrm>
            <a:off x="1475630" y="4332131"/>
            <a:ext cx="738438" cy="512315"/>
          </a:xfrm>
          <a:prstGeom prst="roundRect">
            <a:avLst/>
          </a:prstGeom>
          <a:solidFill>
            <a:srgbClr val="9BBB59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ounded Rectangle 11">
            <a:extLst>
              <a:ext uri="{FF2B5EF4-FFF2-40B4-BE49-F238E27FC236}">
                <a16:creationId xmlns:a16="http://schemas.microsoft.com/office/drawing/2014/main" id="{28CE6C53-73F8-6940-90D8-8D50B09EEAD5}"/>
              </a:ext>
            </a:extLst>
          </p:cNvPr>
          <p:cNvSpPr/>
          <p:nvPr/>
        </p:nvSpPr>
        <p:spPr>
          <a:xfrm>
            <a:off x="609600" y="2049685"/>
            <a:ext cx="793999" cy="914908"/>
          </a:xfrm>
          <a:prstGeom prst="roundRect">
            <a:avLst/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045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3AEFC-F682-F347-A27C-C3793B530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390E0-7A84-274C-82E5-995BA6439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What if we want to do one thing if some condition is true, and another otherwise?  We can add an </a:t>
            </a:r>
            <a:r>
              <a:rPr lang="en-US" sz="3200" b="1" dirty="0"/>
              <a:t>else</a:t>
            </a:r>
            <a:r>
              <a:rPr lang="en-US" sz="3200" dirty="0"/>
              <a:t> statement: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3200" b="1" i="1" dirty="0"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statement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statement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statement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statement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67D1F5-200A-D94E-BA51-57165D387C4E}"/>
              </a:ext>
            </a:extLst>
          </p:cNvPr>
          <p:cNvSpPr/>
          <p:nvPr/>
        </p:nvSpPr>
        <p:spPr bwMode="auto">
          <a:xfrm>
            <a:off x="5562600" y="3429000"/>
            <a:ext cx="4648200" cy="182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2800" dirty="0">
                <a:latin typeface="+mn-lt"/>
                <a:cs typeface="Courier New" panose="02070309020205020404" pitchFamily="49" charset="0"/>
              </a:rPr>
              <a:t>This will run the first group of statements if </a:t>
            </a:r>
            <a:r>
              <a:rPr lang="en-US" sz="2800" b="1" i="1" dirty="0">
                <a:latin typeface="+mn-lt"/>
                <a:cs typeface="Courier New" panose="02070309020205020404" pitchFamily="49" charset="0"/>
              </a:rPr>
              <a:t>condition</a:t>
            </a:r>
            <a:r>
              <a:rPr lang="en-US" sz="2800" dirty="0">
                <a:latin typeface="+mn-lt"/>
                <a:cs typeface="Courier New" panose="02070309020205020404" pitchFamily="49" charset="0"/>
              </a:rPr>
              <a:t> i</a:t>
            </a:r>
            <a:r>
              <a:rPr lang="en-US" sz="2800" dirty="0">
                <a:cs typeface="Courier New" panose="02070309020205020404" pitchFamily="49" charset="0"/>
              </a:rPr>
              <a:t>s true; otherwise, it runs the second group of statements.</a:t>
            </a:r>
            <a:endParaRPr kumimoji="0" 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980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B9AAB-8772-9A43-9B2C-DC3CFC6B6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00B4E-34DC-4C4A-AF44-F3885E295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What does this code do?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def main():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if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beepers_present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pick_beeper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else: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94301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92134-3AD6-BB46-BE38-59454E950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Statements and Indentation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D5E845-2B28-684E-9C4F-D0521A323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47800"/>
            <a:ext cx="8670925" cy="504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if </a:t>
            </a:r>
            <a:r>
              <a:rPr lang="en-US" altLang="en-US" b="1" i="1" u="sng" dirty="0">
                <a:latin typeface="Times New Roman" panose="02020603050405020304" pitchFamily="18" charset="0"/>
              </a:rPr>
              <a:t>condition</a:t>
            </a:r>
            <a:r>
              <a:rPr lang="en-US" altLang="en-US" b="1" dirty="0">
                <a:latin typeface="Courier New" panose="02070309020205020404" pitchFamily="49" charset="0"/>
              </a:rPr>
              <a:t>:</a:t>
            </a:r>
          </a:p>
          <a:p>
            <a:pPr>
              <a:spcBef>
                <a:spcPct val="0"/>
              </a:spcBef>
              <a:buClr>
                <a:schemeClr val="bg2"/>
              </a:buClr>
              <a:buFont typeface="Arial" panose="020B0604020202020204" pitchFamily="34" charset="0"/>
              <a:buNone/>
            </a:pPr>
            <a:r>
              <a:rPr lang="en-US" altLang="en-US" b="1" i="1" dirty="0">
                <a:latin typeface="Courier New" panose="02070309020205020404" pitchFamily="49" charset="0"/>
              </a:rPr>
              <a:t>	    </a:t>
            </a:r>
            <a:r>
              <a:rPr lang="en-US" altLang="en-US" b="1" i="1" dirty="0">
                <a:latin typeface="Times New Roman" panose="02020603050405020304" pitchFamily="18" charset="0"/>
              </a:rPr>
              <a:t>statements</a:t>
            </a:r>
            <a:r>
              <a:rPr lang="en-US" altLang="en-US" b="1" dirty="0">
                <a:latin typeface="Courier New" panose="02070309020205020404" pitchFamily="49" charset="0"/>
              </a:rPr>
              <a:t>		  # note indenting</a:t>
            </a:r>
            <a:endParaRPr lang="en-US" altLang="en-US" b="1" i="1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else:</a:t>
            </a:r>
          </a:p>
          <a:p>
            <a:pPr>
              <a:spcBef>
                <a:spcPct val="0"/>
              </a:spcBef>
              <a:buClr>
                <a:schemeClr val="bg2"/>
              </a:buClr>
              <a:buFont typeface="Arial" panose="020B0604020202020204" pitchFamily="34" charset="0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    </a:t>
            </a:r>
            <a:r>
              <a:rPr lang="en-US" altLang="en-US" b="1" i="1" dirty="0">
                <a:latin typeface="Times New Roman" panose="02020603050405020304" pitchFamily="18" charset="0"/>
              </a:rPr>
              <a:t>statements</a:t>
            </a:r>
            <a:r>
              <a:rPr lang="en-US" altLang="en-US" b="1" dirty="0">
                <a:latin typeface="Courier New" panose="02070309020205020404" pitchFamily="49" charset="0"/>
              </a:rPr>
              <a:t>		  # note indenting</a:t>
            </a:r>
            <a:endParaRPr lang="en-US" altLang="en-US" b="1" i="1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def </a:t>
            </a:r>
            <a:r>
              <a:rPr lang="en-US" altLang="en-US" b="1" dirty="0" err="1">
                <a:latin typeface="Courier New" panose="02070309020205020404" pitchFamily="49" charset="0"/>
              </a:rPr>
              <a:t>invert_beepers</a:t>
            </a:r>
            <a:r>
              <a:rPr lang="en-US" altLang="en-US" b="1" dirty="0">
                <a:latin typeface="Courier New" panose="02070309020205020404" pitchFamily="49" charset="0"/>
              </a:rPr>
              <a:t>():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    if </a:t>
            </a:r>
            <a:r>
              <a:rPr lang="en-US" altLang="en-US" b="1" dirty="0" err="1">
                <a:latin typeface="Courier New" panose="02070309020205020404" pitchFamily="49" charset="0"/>
              </a:rPr>
              <a:t>beepers_present</a:t>
            </a:r>
            <a:r>
              <a:rPr lang="en-US" altLang="en-US" b="1" dirty="0">
                <a:latin typeface="Courier New" panose="02070309020205020404" pitchFamily="49" charset="0"/>
              </a:rPr>
              <a:t>():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        </a:t>
            </a:r>
            <a:r>
              <a:rPr lang="en-US" altLang="en-US" b="1" dirty="0" err="1">
                <a:latin typeface="Courier New" panose="02070309020205020404" pitchFamily="49" charset="0"/>
              </a:rPr>
              <a:t>pick_beeper</a:t>
            </a:r>
            <a:r>
              <a:rPr lang="en-US" altLang="en-US" b="1" dirty="0">
                <a:latin typeface="Courier New" panose="02070309020205020404" pitchFamily="49" charset="0"/>
              </a:rPr>
              <a:t>() # note indenting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    else:</a:t>
            </a:r>
          </a:p>
          <a:p>
            <a:pPr>
              <a:spcBef>
                <a:spcPct val="0"/>
              </a:spcBef>
              <a:buClr>
                <a:schemeClr val="bg2"/>
              </a:buClr>
              <a:buFont typeface="Arial" panose="020B0604020202020204" pitchFamily="34" charset="0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        </a:t>
            </a:r>
            <a:r>
              <a:rPr lang="en-US" altLang="en-US" b="1" dirty="0" err="1">
                <a:latin typeface="Courier New" panose="02070309020205020404" pitchFamily="49" charset="0"/>
              </a:rPr>
              <a:t>put_beeper</a:t>
            </a:r>
            <a:r>
              <a:rPr lang="en-US" altLang="en-US" b="1" dirty="0">
                <a:latin typeface="Courier New" panose="02070309020205020404" pitchFamily="49" charset="0"/>
              </a:rPr>
              <a:t>()  # note indenting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A49CF30-6EF9-6448-8B10-9C480DE2AE2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3725" y="3652837"/>
            <a:ext cx="83058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ounded Rectangle 11">
            <a:extLst>
              <a:ext uri="{FF2B5EF4-FFF2-40B4-BE49-F238E27FC236}">
                <a16:creationId xmlns:a16="http://schemas.microsoft.com/office/drawing/2014/main" id="{1BEED91E-2791-014A-B8DA-72AF7995F840}"/>
              </a:ext>
            </a:extLst>
          </p:cNvPr>
          <p:cNvSpPr/>
          <p:nvPr/>
        </p:nvSpPr>
        <p:spPr>
          <a:xfrm>
            <a:off x="743102" y="4130591"/>
            <a:ext cx="857098" cy="1750844"/>
          </a:xfrm>
          <a:prstGeom prst="roundRect">
            <a:avLst/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1D52B979-61B8-584F-A7D5-84B1088EBBBA}"/>
              </a:ext>
            </a:extLst>
          </p:cNvPr>
          <p:cNvSpPr/>
          <p:nvPr/>
        </p:nvSpPr>
        <p:spPr>
          <a:xfrm>
            <a:off x="1676400" y="4493698"/>
            <a:ext cx="738438" cy="512315"/>
          </a:xfrm>
          <a:prstGeom prst="roundRect">
            <a:avLst/>
          </a:prstGeom>
          <a:solidFill>
            <a:srgbClr val="9BBB59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ounded Rectangle 11">
            <a:extLst>
              <a:ext uri="{FF2B5EF4-FFF2-40B4-BE49-F238E27FC236}">
                <a16:creationId xmlns:a16="http://schemas.microsoft.com/office/drawing/2014/main" id="{198019F2-5695-6244-B0CD-94FABFDB2BF4}"/>
              </a:ext>
            </a:extLst>
          </p:cNvPr>
          <p:cNvSpPr/>
          <p:nvPr/>
        </p:nvSpPr>
        <p:spPr>
          <a:xfrm>
            <a:off x="806201" y="1867031"/>
            <a:ext cx="793999" cy="481629"/>
          </a:xfrm>
          <a:prstGeom prst="roundRect">
            <a:avLst/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A0BD622-99DC-584E-8DAC-ADC1E1F01D79}"/>
              </a:ext>
            </a:extLst>
          </p:cNvPr>
          <p:cNvSpPr/>
          <p:nvPr/>
        </p:nvSpPr>
        <p:spPr>
          <a:xfrm>
            <a:off x="806201" y="2667000"/>
            <a:ext cx="793999" cy="481629"/>
          </a:xfrm>
          <a:prstGeom prst="roundRect">
            <a:avLst/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7">
            <a:extLst>
              <a:ext uri="{FF2B5EF4-FFF2-40B4-BE49-F238E27FC236}">
                <a16:creationId xmlns:a16="http://schemas.microsoft.com/office/drawing/2014/main" id="{DF049780-DA8C-B74D-988B-87A28D52341F}"/>
              </a:ext>
            </a:extLst>
          </p:cNvPr>
          <p:cNvSpPr/>
          <p:nvPr/>
        </p:nvSpPr>
        <p:spPr>
          <a:xfrm>
            <a:off x="1676400" y="5334000"/>
            <a:ext cx="738438" cy="512315"/>
          </a:xfrm>
          <a:prstGeom prst="roundRect">
            <a:avLst/>
          </a:prstGeom>
          <a:solidFill>
            <a:srgbClr val="9BBB59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956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8A3FC-2A4F-4746-B9DC-11A635184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Karel and 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FF269-D0A9-F94F-B44A-D9F6A1D76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Congratulations!</a:t>
            </a:r>
            <a:r>
              <a:rPr lang="en-US" sz="3200" dirty="0"/>
              <a:t>  You’ve learned all of control flow in Karel.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i="1" dirty="0"/>
              <a:t>Control Flow </a:t>
            </a:r>
            <a:r>
              <a:rPr lang="en-US" sz="3200" dirty="0"/>
              <a:t>lets us control the “flow” of our Karel program.  For example, repeat something more than once, or only do something in certain cases.</a:t>
            </a:r>
          </a:p>
          <a:p>
            <a:pPr marL="0" indent="0">
              <a:buNone/>
            </a:pPr>
            <a:endParaRPr lang="en-US" sz="3200" i="1" dirty="0"/>
          </a:p>
          <a:p>
            <a:pPr marL="0" indent="0">
              <a:buNone/>
            </a:pPr>
            <a:r>
              <a:rPr lang="en-US" sz="3200" dirty="0"/>
              <a:t>Want to repeat something?  Use a </a:t>
            </a:r>
            <a:r>
              <a:rPr lang="en-US" sz="3200" b="1" dirty="0"/>
              <a:t>for</a:t>
            </a:r>
            <a:r>
              <a:rPr lang="en-US" sz="3200" dirty="0"/>
              <a:t> or </a:t>
            </a:r>
            <a:r>
              <a:rPr lang="en-US" sz="3200" b="1" dirty="0"/>
              <a:t>while</a:t>
            </a:r>
            <a:r>
              <a:rPr lang="en-US" sz="3200" dirty="0"/>
              <a:t> loop.</a:t>
            </a:r>
          </a:p>
          <a:p>
            <a:pPr marL="0" indent="0">
              <a:buNone/>
            </a:pPr>
            <a:r>
              <a:rPr lang="en-US" sz="3200" dirty="0"/>
              <a:t>	- </a:t>
            </a:r>
            <a:r>
              <a:rPr lang="en-US" sz="3200" b="1" dirty="0"/>
              <a:t>for</a:t>
            </a:r>
            <a:r>
              <a:rPr lang="en-US" sz="3200" dirty="0"/>
              <a:t> if we know how many times</a:t>
            </a:r>
          </a:p>
          <a:p>
            <a:pPr marL="0" indent="0">
              <a:buNone/>
            </a:pPr>
            <a:r>
              <a:rPr lang="en-US" sz="3200" dirty="0"/>
              <a:t>	- </a:t>
            </a:r>
            <a:r>
              <a:rPr lang="en-US" sz="3200" b="1" dirty="0"/>
              <a:t>while </a:t>
            </a:r>
            <a:r>
              <a:rPr lang="en-US" sz="3200" dirty="0"/>
              <a:t>if we don’t know how many times</a:t>
            </a:r>
          </a:p>
          <a:p>
            <a:pPr marL="0" indent="0">
              <a:buNone/>
            </a:pPr>
            <a:r>
              <a:rPr lang="en-US" sz="3200" dirty="0"/>
              <a:t>Want to conditionally do something?  Use </a:t>
            </a:r>
            <a:r>
              <a:rPr lang="en-US" sz="3200" b="1" dirty="0"/>
              <a:t>if</a:t>
            </a:r>
            <a:r>
              <a:rPr lang="en-US" sz="3200" dirty="0"/>
              <a:t> (with an optional </a:t>
            </a:r>
            <a:r>
              <a:rPr lang="en-US" sz="3200" b="1" dirty="0"/>
              <a:t>else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407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Lecture Plan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sz="3600" b="1" dirty="0">
                <a:solidFill>
                  <a:schemeClr val="bg1">
                    <a:lumMod val="85000"/>
                  </a:schemeClr>
                </a:solidFill>
              </a:rPr>
              <a:t>Review: </a:t>
            </a:r>
            <a:r>
              <a:rPr lang="en-US" altLang="x-none" sz="3600" dirty="0">
                <a:solidFill>
                  <a:schemeClr val="bg1">
                    <a:lumMod val="85000"/>
                  </a:schemeClr>
                </a:solidFill>
              </a:rPr>
              <a:t>Karel and Control Flow</a:t>
            </a:r>
            <a:endParaRPr lang="en-US" altLang="x-none" sz="36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x-none" sz="3600" dirty="0">
                <a:solidFill>
                  <a:schemeClr val="bg1">
                    <a:lumMod val="85000"/>
                  </a:schemeClr>
                </a:solidFill>
              </a:rPr>
              <a:t>If/Else Statements</a:t>
            </a:r>
          </a:p>
          <a:p>
            <a:r>
              <a:rPr lang="en-US" altLang="x-none" sz="3600" dirty="0"/>
              <a:t>Decomposition and Top-Down Design</a:t>
            </a:r>
          </a:p>
          <a:p>
            <a:r>
              <a:rPr lang="en-US" altLang="x-none" sz="3600" b="1" dirty="0">
                <a:solidFill>
                  <a:schemeClr val="bg1">
                    <a:lumMod val="85000"/>
                  </a:schemeClr>
                </a:solidFill>
              </a:rPr>
              <a:t>Practice:</a:t>
            </a:r>
            <a:r>
              <a:rPr lang="en-US" altLang="x-none" sz="3600" dirty="0">
                <a:solidFill>
                  <a:schemeClr val="bg1">
                    <a:lumMod val="85000"/>
                  </a:schemeClr>
                </a:solidFill>
              </a:rPr>
              <a:t> Hurdle Jumper</a:t>
            </a:r>
          </a:p>
        </p:txBody>
      </p:sp>
    </p:spTree>
    <p:extLst>
      <p:ext uri="{BB962C8B-B14F-4D97-AF65-F5344CB8AC3E}">
        <p14:creationId xmlns:p14="http://schemas.microsoft.com/office/powerpoint/2010/main" val="1927285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Lecture Plan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sz="3600" b="1" dirty="0"/>
              <a:t>Review: </a:t>
            </a:r>
            <a:r>
              <a:rPr lang="en-US" altLang="x-none" sz="3600" dirty="0"/>
              <a:t>Karel and Control Flow</a:t>
            </a:r>
            <a:endParaRPr lang="en-US" altLang="x-none" sz="3600" b="1" dirty="0"/>
          </a:p>
          <a:p>
            <a:r>
              <a:rPr lang="en-US" altLang="x-none" sz="3600" dirty="0"/>
              <a:t>If/Else Statements</a:t>
            </a:r>
          </a:p>
          <a:p>
            <a:r>
              <a:rPr lang="en-US" altLang="x-none" sz="3600" dirty="0"/>
              <a:t>Decomposition and Top-Down Design</a:t>
            </a:r>
          </a:p>
          <a:p>
            <a:r>
              <a:rPr lang="en-US" altLang="x-none" sz="3600" b="1" dirty="0"/>
              <a:t>Practice:</a:t>
            </a:r>
            <a:r>
              <a:rPr lang="en-US" altLang="x-none" sz="3600" dirty="0"/>
              <a:t> Hurdle Jumper</a:t>
            </a:r>
          </a:p>
        </p:txBody>
      </p:sp>
    </p:spTree>
    <p:extLst>
      <p:ext uri="{BB962C8B-B14F-4D97-AF65-F5344CB8AC3E}">
        <p14:creationId xmlns:p14="http://schemas.microsoft.com/office/powerpoint/2010/main" val="519923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Breaking down problems into smaller, more approachable sub-problems (e.g. our own Karel commands)</a:t>
            </a:r>
          </a:p>
        </p:txBody>
      </p:sp>
    </p:spTree>
    <p:extLst>
      <p:ext uri="{BB962C8B-B14F-4D97-AF65-F5344CB8AC3E}">
        <p14:creationId xmlns:p14="http://schemas.microsoft.com/office/powerpoint/2010/main" val="14103259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Start from a large task and break it up into smaller pieces</a:t>
            </a:r>
          </a:p>
          <a:p>
            <a:r>
              <a:rPr lang="en-US" sz="3200" dirty="0"/>
              <a:t>Ok to write your program in terms of commands that don’t exist yet</a:t>
            </a:r>
          </a:p>
          <a:p>
            <a:r>
              <a:rPr lang="en-US" sz="3200" b="1" dirty="0"/>
              <a:t>Goal</a:t>
            </a:r>
            <a:r>
              <a:rPr lang="en-US" sz="3200" dirty="0"/>
              <a:t>: make our programs easily readable by humans</a:t>
            </a:r>
          </a:p>
          <a:p>
            <a:pPr lvl="1"/>
            <a:r>
              <a:rPr lang="en-US" sz="2800" dirty="0"/>
              <a:t>Commenting</a:t>
            </a:r>
          </a:p>
          <a:p>
            <a:pPr lvl="1"/>
            <a:r>
              <a:rPr lang="en-US" sz="2800" dirty="0"/>
              <a:t>Decomposition</a:t>
            </a:r>
          </a:p>
        </p:txBody>
      </p:sp>
    </p:spTree>
    <p:extLst>
      <p:ext uri="{BB962C8B-B14F-4D97-AF65-F5344CB8AC3E}">
        <p14:creationId xmlns:p14="http://schemas.microsoft.com/office/powerpoint/2010/main" val="27007001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 and Top-Down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1600200"/>
          </a:xfrm>
        </p:spPr>
        <p:txBody>
          <a:bodyPr/>
          <a:lstStyle/>
          <a:p>
            <a:r>
              <a:rPr lang="en-US" dirty="0"/>
              <a:t>E.g. You wake up and and trying to plan your day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4C9B42-EB91-E949-AFAA-3F7A42F4E3AC}"/>
              </a:ext>
            </a:extLst>
          </p:cNvPr>
          <p:cNvSpPr/>
          <p:nvPr/>
        </p:nvSpPr>
        <p:spPr>
          <a:xfrm>
            <a:off x="1447800" y="2095500"/>
            <a:ext cx="4114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b="1" dirty="0"/>
              <a:t>Approach 1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Get left foot out of bed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Get right foot out of bed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Stand up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Move to washroom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Grab brush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Apply toothpaste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Brush teeth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Get face wash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Scrub on face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Exit washroom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Go to kitchen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Crack eggs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391062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 and Top-Down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1600200"/>
          </a:xfrm>
        </p:spPr>
        <p:txBody>
          <a:bodyPr/>
          <a:lstStyle/>
          <a:p>
            <a:r>
              <a:rPr lang="en-US" dirty="0"/>
              <a:t>E.g. You wake up and and trying to plan your day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6F99CF-8688-224B-B56F-4EB239285776}"/>
              </a:ext>
            </a:extLst>
          </p:cNvPr>
          <p:cNvSpPr/>
          <p:nvPr/>
        </p:nvSpPr>
        <p:spPr>
          <a:xfrm>
            <a:off x="6477000" y="2095500"/>
            <a:ext cx="4114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b="1" dirty="0"/>
              <a:t>Approach 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Get out of bed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Wash up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Eat breakfast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C9AB33-9D0D-4143-A033-3E31C79A05BD}"/>
              </a:ext>
            </a:extLst>
          </p:cNvPr>
          <p:cNvSpPr/>
          <p:nvPr/>
        </p:nvSpPr>
        <p:spPr>
          <a:xfrm>
            <a:off x="1447800" y="2095500"/>
            <a:ext cx="4114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b="1" dirty="0"/>
              <a:t>Approach 1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Get left foot out of bed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Get right foot out of bed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Stand up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Move to washroom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Grab brush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Apply toothpaste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Brush teeth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Get face wash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Scrub on face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Exit washroom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Go to kitchen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Crack eggs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581326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 and Top-Down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1600200"/>
          </a:xfrm>
        </p:spPr>
        <p:txBody>
          <a:bodyPr/>
          <a:lstStyle/>
          <a:p>
            <a:r>
              <a:rPr lang="en-US" dirty="0"/>
              <a:t>E.g. You wake up and and trying to plan your day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6F99CF-8688-224B-B56F-4EB239285776}"/>
              </a:ext>
            </a:extLst>
          </p:cNvPr>
          <p:cNvSpPr/>
          <p:nvPr/>
        </p:nvSpPr>
        <p:spPr>
          <a:xfrm>
            <a:off x="6477000" y="2095500"/>
            <a:ext cx="4114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b="1" dirty="0"/>
              <a:t>Approach 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Get out of bed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/>
              <a:t>Exit bed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/>
              <a:t>Stand up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Wash up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Eat breakfast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0C03BE-8DAC-7F41-9647-D1B1AB64078E}"/>
              </a:ext>
            </a:extLst>
          </p:cNvPr>
          <p:cNvSpPr/>
          <p:nvPr/>
        </p:nvSpPr>
        <p:spPr>
          <a:xfrm>
            <a:off x="1447800" y="2095500"/>
            <a:ext cx="4114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b="1" dirty="0"/>
              <a:t>Approach 1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Get left foot out of bed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Get right foot out of bed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Stand up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Move to washroom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Grab brush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Apply toothpaste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Brush teeth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Get face wash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Scrub on face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Exit washroom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Go to kitchen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Crack eggs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35346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 and Top-Down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1600200"/>
          </a:xfrm>
        </p:spPr>
        <p:txBody>
          <a:bodyPr/>
          <a:lstStyle/>
          <a:p>
            <a:r>
              <a:rPr lang="en-US" dirty="0"/>
              <a:t>E.g. You wake up and and trying to plan your day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6F99CF-8688-224B-B56F-4EB239285776}"/>
              </a:ext>
            </a:extLst>
          </p:cNvPr>
          <p:cNvSpPr/>
          <p:nvPr/>
        </p:nvSpPr>
        <p:spPr>
          <a:xfrm>
            <a:off x="6477000" y="2095500"/>
            <a:ext cx="4114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b="1" dirty="0"/>
              <a:t>Approach 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Get out of bed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/>
              <a:t>Exit bed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/>
              <a:t>Stand up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Wash up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/>
              <a:t>Brush teeth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/>
              <a:t>Wash face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Eat breakfast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282C09-ED1F-9B49-A2DC-31C2E6932FBF}"/>
              </a:ext>
            </a:extLst>
          </p:cNvPr>
          <p:cNvSpPr/>
          <p:nvPr/>
        </p:nvSpPr>
        <p:spPr>
          <a:xfrm>
            <a:off x="1447800" y="2095500"/>
            <a:ext cx="4114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b="1" dirty="0"/>
              <a:t>Approach 1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Get left foot out of bed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Get right foot out of bed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Stand up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Move to washroom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Grab brush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Apply toothpaste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Brush teeth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Get face wash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Scrub on face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Exit washroom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Go to kitchen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Crack eggs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489323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 and Top-Down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1600200"/>
          </a:xfrm>
        </p:spPr>
        <p:txBody>
          <a:bodyPr/>
          <a:lstStyle/>
          <a:p>
            <a:r>
              <a:rPr lang="en-US" dirty="0"/>
              <a:t>E.g. You wake up and and trying to plan your day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6F99CF-8688-224B-B56F-4EB239285776}"/>
              </a:ext>
            </a:extLst>
          </p:cNvPr>
          <p:cNvSpPr/>
          <p:nvPr/>
        </p:nvSpPr>
        <p:spPr>
          <a:xfrm>
            <a:off x="6477000" y="2095500"/>
            <a:ext cx="41148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b="1" dirty="0"/>
              <a:t>Approach 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Get out of bed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/>
              <a:t>Exit bed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/>
              <a:t>Stand up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Wash up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/>
              <a:t>Brush teeth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/>
              <a:t>Wash face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Eat breakfast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/>
              <a:t>Make eggs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/>
              <a:t>Pour juice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/>
              <a:t>Eat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6E0191-CDB3-FF4A-9081-7E264E2335ED}"/>
              </a:ext>
            </a:extLst>
          </p:cNvPr>
          <p:cNvSpPr/>
          <p:nvPr/>
        </p:nvSpPr>
        <p:spPr>
          <a:xfrm>
            <a:off x="1447800" y="2095500"/>
            <a:ext cx="4114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b="1" dirty="0"/>
              <a:t>Approach 1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Get left foot out of bed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Get right foot out of bed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Stand up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Move to washroom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Grab brush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Apply toothpaste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Brush teeth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Get face wash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Scrub on face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Exit washroom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Go to kitchen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Crack eggs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765299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 and Top-Down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Breaking down problems into smaller, more approachable sub-problems (e.g. our own Karel commands)</a:t>
            </a:r>
          </a:p>
          <a:p>
            <a:r>
              <a:rPr lang="en-US" dirty="0"/>
              <a:t>Each piece should solve </a:t>
            </a:r>
            <a:r>
              <a:rPr lang="en-US" b="1" dirty="0"/>
              <a:t>one</a:t>
            </a:r>
            <a:r>
              <a:rPr lang="en-US" dirty="0"/>
              <a:t> problem/task (&lt; ~ 20 lines of code)</a:t>
            </a:r>
          </a:p>
          <a:p>
            <a:pPr lvl="1"/>
            <a:r>
              <a:rPr lang="en-US" dirty="0"/>
              <a:t>Descriptively-named</a:t>
            </a:r>
          </a:p>
          <a:p>
            <a:pPr lvl="1"/>
            <a:r>
              <a:rPr lang="en-US" dirty="0"/>
              <a:t>Well-commented!</a:t>
            </a:r>
          </a:p>
          <a:p>
            <a:r>
              <a:rPr lang="en-US" dirty="0"/>
              <a:t>Problems should be solved </a:t>
            </a:r>
            <a:r>
              <a:rPr lang="en-US" b="1" dirty="0"/>
              <a:t>top-down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991368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9F11-0BD3-0246-92D0-F6AD95EC4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Commenting with Pre/Post-Conditions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A5360-57C9-EA4B-8AA2-5861AA834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b="1" dirty="0"/>
              <a:t>Precondition:</a:t>
            </a:r>
            <a:r>
              <a:rPr lang="en-US" sz="2600" dirty="0"/>
              <a:t> something you </a:t>
            </a:r>
            <a:r>
              <a:rPr lang="en-US" sz="2600" i="1" dirty="0"/>
              <a:t>assume</a:t>
            </a:r>
            <a:r>
              <a:rPr lang="en-US" sz="2600" dirty="0"/>
              <a:t> is true at the start of a function or code block</a:t>
            </a:r>
          </a:p>
          <a:p>
            <a:pPr marL="0" indent="0">
              <a:buNone/>
            </a:pPr>
            <a:r>
              <a:rPr lang="en-US" sz="2600" b="1" dirty="0"/>
              <a:t>Postcondition: </a:t>
            </a:r>
            <a:r>
              <a:rPr lang="en-US" sz="2600" dirty="0"/>
              <a:t>something you </a:t>
            </a:r>
            <a:r>
              <a:rPr lang="en-US" sz="2600" i="1" dirty="0"/>
              <a:t>promise</a:t>
            </a:r>
            <a:r>
              <a:rPr lang="en-US" sz="2600" dirty="0"/>
              <a:t> is true at the end of a function or code block</a:t>
            </a:r>
            <a:endParaRPr lang="en-US" sz="2600" b="1" dirty="0"/>
          </a:p>
          <a:p>
            <a:pPr marL="0" indent="0">
              <a:buNone/>
            </a:pPr>
            <a:r>
              <a:rPr lang="en-US" sz="2600" dirty="0"/>
              <a:t>Pre/post-conditions should be documented using comments.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jump_hurdle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br>
              <a:rPr lang="en-US" sz="2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Karel jumps over one hurdle of arbitrary height.</a:t>
            </a:r>
            <a:br>
              <a:rPr lang="en-US" sz="2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Pre-condition:  Karel is facing east next to a hurdle.</a:t>
            </a:r>
            <a:br>
              <a:rPr lang="en-US" sz="2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Post-condition: Karel is facing east at the bottom of</a:t>
            </a:r>
            <a:br>
              <a:rPr lang="en-US" sz="2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the other side of the hurdle.</a:t>
            </a:r>
            <a:br>
              <a:rPr lang="en-US" sz="2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"""</a:t>
            </a:r>
            <a:br>
              <a:rPr lang="en-US" sz="2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i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ascend_hurdle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move()</a:t>
            </a:r>
            <a:b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descend_hurdle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1074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Lecture Plan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sz="3600" b="1" dirty="0">
                <a:solidFill>
                  <a:schemeClr val="bg1">
                    <a:lumMod val="85000"/>
                  </a:schemeClr>
                </a:solidFill>
              </a:rPr>
              <a:t>Review: </a:t>
            </a:r>
            <a:r>
              <a:rPr lang="en-US" altLang="x-none" sz="3600" dirty="0">
                <a:solidFill>
                  <a:schemeClr val="bg1">
                    <a:lumMod val="85000"/>
                  </a:schemeClr>
                </a:solidFill>
              </a:rPr>
              <a:t>Karel and Control Flow</a:t>
            </a:r>
            <a:endParaRPr lang="en-US" altLang="x-none" sz="36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x-none" sz="3600" dirty="0">
                <a:solidFill>
                  <a:schemeClr val="bg1">
                    <a:lumMod val="85000"/>
                  </a:schemeClr>
                </a:solidFill>
              </a:rPr>
              <a:t>If/Else Statements</a:t>
            </a:r>
          </a:p>
          <a:p>
            <a:r>
              <a:rPr lang="en-US" altLang="x-none" sz="3600" dirty="0">
                <a:solidFill>
                  <a:schemeClr val="bg1">
                    <a:lumMod val="85000"/>
                  </a:schemeClr>
                </a:solidFill>
              </a:rPr>
              <a:t>Decomposition and Top-Down Design</a:t>
            </a:r>
          </a:p>
          <a:p>
            <a:r>
              <a:rPr lang="en-US" altLang="x-none" sz="3600" b="1" dirty="0"/>
              <a:t>Practice:</a:t>
            </a:r>
            <a:r>
              <a:rPr lang="en-US" altLang="x-none" sz="3600" dirty="0"/>
              <a:t> Hurdle Jumper</a:t>
            </a:r>
          </a:p>
        </p:txBody>
      </p:sp>
    </p:spTree>
    <p:extLst>
      <p:ext uri="{BB962C8B-B14F-4D97-AF65-F5344CB8AC3E}">
        <p14:creationId xmlns:p14="http://schemas.microsoft.com/office/powerpoint/2010/main" val="374317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Lecture Plan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sz="3600" b="1" dirty="0"/>
              <a:t>Review: </a:t>
            </a:r>
            <a:r>
              <a:rPr lang="en-US" altLang="x-none" sz="3600" dirty="0"/>
              <a:t>Karel and Control Flow</a:t>
            </a:r>
            <a:endParaRPr lang="en-US" altLang="x-none" sz="3600" b="1" dirty="0"/>
          </a:p>
          <a:p>
            <a:r>
              <a:rPr lang="en-US" altLang="x-none" sz="3600" dirty="0">
                <a:solidFill>
                  <a:schemeClr val="bg1">
                    <a:lumMod val="85000"/>
                  </a:schemeClr>
                </a:solidFill>
              </a:rPr>
              <a:t>If/Else Statements</a:t>
            </a:r>
          </a:p>
          <a:p>
            <a:r>
              <a:rPr lang="en-US" altLang="x-none" sz="3600" dirty="0">
                <a:solidFill>
                  <a:schemeClr val="bg1">
                    <a:lumMod val="85000"/>
                  </a:schemeClr>
                </a:solidFill>
              </a:rPr>
              <a:t>Decomposition and Top-Down Design</a:t>
            </a:r>
          </a:p>
          <a:p>
            <a:r>
              <a:rPr lang="en-US" altLang="x-none" sz="3600" b="1" dirty="0">
                <a:solidFill>
                  <a:schemeClr val="bg1">
                    <a:lumMod val="85000"/>
                  </a:schemeClr>
                </a:solidFill>
              </a:rPr>
              <a:t>Practice:</a:t>
            </a:r>
            <a:r>
              <a:rPr lang="en-US" altLang="x-none" sz="3600" dirty="0">
                <a:solidFill>
                  <a:schemeClr val="bg1">
                    <a:lumMod val="85000"/>
                  </a:schemeClr>
                </a:solidFill>
              </a:rPr>
              <a:t> Hurdle Jumper</a:t>
            </a:r>
          </a:p>
        </p:txBody>
      </p:sp>
    </p:spTree>
    <p:extLst>
      <p:ext uri="{BB962C8B-B14F-4D97-AF65-F5344CB8AC3E}">
        <p14:creationId xmlns:p14="http://schemas.microsoft.com/office/powerpoint/2010/main" val="20200926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2AF2E-4DE3-7047-BC8B-FD6F17CA6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Hurdle Jumper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DC2CB-939E-DC4F-A3EA-42A228553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59436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Karel is in the Olympics!  We want to write a Karel program that hops hurdles.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x-none" dirty="0"/>
              <a:t>Karel starts at (1,1) facing East and should end up at the end of row 1 facing east.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x-none" dirty="0"/>
              <a:t>The world has 9 columns.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x-none" dirty="0"/>
              <a:t>There are an unknown number of ”hurdles” (walls) of varying heights that Karel must ascend and descend to get to the other side.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72C36A-4A2B-2841-898C-F81600BAA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81200"/>
            <a:ext cx="6031267" cy="410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03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Hurdle Jumper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8400" i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413704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Lecture Recap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sz="3600" b="1" dirty="0"/>
              <a:t>Review: </a:t>
            </a:r>
            <a:r>
              <a:rPr lang="en-US" altLang="x-none" sz="3600" dirty="0"/>
              <a:t>Karel and Control Flow</a:t>
            </a:r>
            <a:endParaRPr lang="en-US" altLang="x-none" sz="3600" b="1" dirty="0"/>
          </a:p>
          <a:p>
            <a:r>
              <a:rPr lang="en-US" altLang="x-none" sz="3600" dirty="0"/>
              <a:t>If/Else Statements</a:t>
            </a:r>
          </a:p>
          <a:p>
            <a:r>
              <a:rPr lang="en-US" altLang="x-none" sz="3600" dirty="0"/>
              <a:t>Decomposition and Top-Down Design</a:t>
            </a:r>
          </a:p>
          <a:p>
            <a:r>
              <a:rPr lang="en-US" altLang="x-none" sz="3600" b="1" dirty="0"/>
              <a:t>Practice:</a:t>
            </a:r>
            <a:r>
              <a:rPr lang="en-US" altLang="x-none" sz="3600" dirty="0"/>
              <a:t> Hurdle Jumper</a:t>
            </a:r>
          </a:p>
        </p:txBody>
      </p:sp>
    </p:spTree>
    <p:extLst>
      <p:ext uri="{BB962C8B-B14F-4D97-AF65-F5344CB8AC3E}">
        <p14:creationId xmlns:p14="http://schemas.microsoft.com/office/powerpoint/2010/main" val="20764002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E592D-99DB-8945-A4A9-656903D9C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Karel Resources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CA53FC-30C0-ED48-8F55-3ABF1EE60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939" y="2009775"/>
            <a:ext cx="7846122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405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3DE48-B910-8647-843E-7D7BD3AA0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Of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E7195-A0AC-314C-86EA-A9D19E5DB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371600"/>
            <a:ext cx="6096000" cy="5307323"/>
          </a:xfrm>
        </p:spPr>
        <p:txBody>
          <a:bodyPr/>
          <a:lstStyle/>
          <a:p>
            <a:r>
              <a:rPr lang="en-US" b="1" dirty="0" err="1"/>
              <a:t>Quickstart</a:t>
            </a:r>
            <a:r>
              <a:rPr lang="en-US" b="1" dirty="0"/>
              <a:t>: </a:t>
            </a:r>
            <a:r>
              <a:rPr lang="en-US" dirty="0"/>
              <a:t>Implement a program where Karel draws stripes with Beepers.</a:t>
            </a:r>
          </a:p>
          <a:p>
            <a:r>
              <a:rPr lang="en-US" b="1" dirty="0"/>
              <a:t>Section: </a:t>
            </a:r>
            <a:r>
              <a:rPr lang="en-US" dirty="0"/>
              <a:t>Implement a program where Karel builds Hospitals</a:t>
            </a:r>
          </a:p>
          <a:p>
            <a:r>
              <a:rPr lang="en-US" b="1" dirty="0"/>
              <a:t>Project:</a:t>
            </a:r>
            <a:r>
              <a:rPr lang="en-US" dirty="0"/>
              <a:t> Write a program where Karel paints any world randomly with green and blue squares.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038CEE-B8C6-1842-9241-0139FFC9D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1970" y="5160634"/>
            <a:ext cx="2415460" cy="15182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5C88CD-CF7A-374E-ABDF-96ACE83A3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915" y="3137598"/>
            <a:ext cx="4743450" cy="21447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11E430-392A-844B-B197-64F65C13E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4073" y="1205297"/>
            <a:ext cx="4447134" cy="193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18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417D2-52C2-F94B-8F57-9D7596D00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B0338-5EA2-8545-BE2B-6247BF42C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for your section’s </a:t>
            </a:r>
            <a:r>
              <a:rPr lang="en-US" dirty="0" err="1"/>
              <a:t>quickstart</a:t>
            </a:r>
            <a:r>
              <a:rPr lang="en-US" dirty="0"/>
              <a:t> time!</a:t>
            </a:r>
          </a:p>
          <a:p>
            <a:r>
              <a:rPr lang="en-US" dirty="0"/>
              <a:t>Check your section’s Ed group for 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552774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A quick question!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4C8438B-89AC-9D49-9443-5918A26DF8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3000" y="955116"/>
            <a:ext cx="10668000" cy="92768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x-none" sz="4400" dirty="0"/>
              <a:t>Which code will result in the following world?</a:t>
            </a:r>
            <a:endParaRPr lang="en-US" altLang="x-none" sz="4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27D17A-BF9A-1344-82C1-A45A38CAB3E4}"/>
              </a:ext>
            </a:extLst>
          </p:cNvPr>
          <p:cNvSpPr/>
          <p:nvPr/>
        </p:nvSpPr>
        <p:spPr>
          <a:xfrm>
            <a:off x="1143000" y="4876308"/>
            <a:ext cx="4800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def main():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while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front_is_clear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move()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E561F8-95AB-FF4D-AFE3-C3B8C34EA193}"/>
              </a:ext>
            </a:extLst>
          </p:cNvPr>
          <p:cNvSpPr/>
          <p:nvPr/>
        </p:nvSpPr>
        <p:spPr>
          <a:xfrm>
            <a:off x="6629400" y="4876308"/>
            <a:ext cx="5181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def main():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while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front_is_clear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move()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728153-AB24-5E44-9494-E10EB48B19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3"/>
          <a:stretch/>
        </p:blipFill>
        <p:spPr>
          <a:xfrm>
            <a:off x="6579376" y="2098116"/>
            <a:ext cx="3566107" cy="22778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D61C78-0A69-DF4A-A373-72A6DA705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2046" y="2117415"/>
            <a:ext cx="3505979" cy="225858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B8DDFC-D79F-4A45-8811-C59F83F078FC}"/>
              </a:ext>
            </a:extLst>
          </p:cNvPr>
          <p:cNvCxnSpPr>
            <a:cxnSpLocks/>
          </p:cNvCxnSpPr>
          <p:nvPr/>
        </p:nvCxnSpPr>
        <p:spPr>
          <a:xfrm>
            <a:off x="5905500" y="3211659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B2B412D-FF6C-4941-B218-B427FD11D78E}"/>
              </a:ext>
            </a:extLst>
          </p:cNvPr>
          <p:cNvSpPr/>
          <p:nvPr/>
        </p:nvSpPr>
        <p:spPr>
          <a:xfrm>
            <a:off x="8354053" y="6227549"/>
            <a:ext cx="5501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(B)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7461EA-9EFA-A144-B751-BD20E302F087}"/>
              </a:ext>
            </a:extLst>
          </p:cNvPr>
          <p:cNvSpPr/>
          <p:nvPr/>
        </p:nvSpPr>
        <p:spPr>
          <a:xfrm>
            <a:off x="2362200" y="6199747"/>
            <a:ext cx="5629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1712679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E1D27-504D-5640-BAA4-ADFB6D01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106C2F-8D95-4446-B65F-168FF0989249}"/>
              </a:ext>
            </a:extLst>
          </p:cNvPr>
          <p:cNvSpPr/>
          <p:nvPr/>
        </p:nvSpPr>
        <p:spPr>
          <a:xfrm>
            <a:off x="320675" y="1291684"/>
            <a:ext cx="1155065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Karel is </a:t>
            </a:r>
            <a:r>
              <a:rPr lang="en-US" sz="3200" i="1" dirty="0"/>
              <a:t>very</a:t>
            </a:r>
            <a:r>
              <a:rPr lang="en-US" sz="3200" dirty="0"/>
              <a:t> picky about indentation.</a:t>
            </a:r>
          </a:p>
          <a:p>
            <a:endParaRPr lang="en-US" sz="3200" dirty="0"/>
          </a:p>
          <a:p>
            <a:r>
              <a:rPr lang="en-US" sz="3200" dirty="0"/>
              <a:t>Make sure to indent a code block 1 level further when you:</a:t>
            </a:r>
          </a:p>
          <a:p>
            <a:pPr marL="457200" indent="-457200">
              <a:buFontTx/>
              <a:buChar char="-"/>
            </a:pPr>
            <a:r>
              <a:rPr lang="en-US" sz="3200" dirty="0"/>
              <a:t>Define a new Karel command</a:t>
            </a:r>
          </a:p>
          <a:p>
            <a:pPr marL="457200" indent="-457200">
              <a:buFontTx/>
              <a:buChar char="-"/>
            </a:pPr>
            <a:r>
              <a:rPr lang="en-US" sz="3200" dirty="0"/>
              <a:t>Write a for loop</a:t>
            </a:r>
          </a:p>
          <a:p>
            <a:pPr marL="457200" indent="-457200">
              <a:buFontTx/>
              <a:buChar char="-"/>
            </a:pPr>
            <a:r>
              <a:rPr lang="en-US" sz="3200" dirty="0"/>
              <a:t>Write a while loop</a:t>
            </a:r>
          </a:p>
          <a:p>
            <a:pPr marL="457200" indent="-457200">
              <a:buFontTx/>
              <a:buChar char="-"/>
            </a:pPr>
            <a:endParaRPr lang="en-US" sz="3200" dirty="0"/>
          </a:p>
          <a:p>
            <a:r>
              <a:rPr lang="en-US" sz="3200" dirty="0"/>
              <a:t>You may nest these.  Make sure you keep track of your indentation!</a:t>
            </a:r>
          </a:p>
          <a:p>
            <a:endParaRPr lang="en-US" sz="3200" dirty="0"/>
          </a:p>
          <a:p>
            <a:r>
              <a:rPr lang="en-US" sz="3200" b="1" u="sng" dirty="0"/>
              <a:t>If you don’t have correct indentation, your program may not work!</a:t>
            </a:r>
          </a:p>
        </p:txBody>
      </p:sp>
    </p:spTree>
    <p:extLst>
      <p:ext uri="{BB962C8B-B14F-4D97-AF65-F5344CB8AC3E}">
        <p14:creationId xmlns:p14="http://schemas.microsoft.com/office/powerpoint/2010/main" val="94434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E1D27-504D-5640-BAA4-ADFB6D01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Indentation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24D337B-C75C-254D-9B4E-3D83F2163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75" y="2286000"/>
            <a:ext cx="8670925" cy="504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for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in range(</a:t>
            </a:r>
            <a:r>
              <a:rPr lang="en-US" altLang="en-US" b="1" i="1" u="sng" dirty="0">
                <a:latin typeface="Times" panose="02020603050405020304" pitchFamily="18" charset="0"/>
                <a:ea typeface="Times" panose="02020603050405020304" pitchFamily="18" charset="0"/>
                <a:cs typeface="Times" panose="02020603050405020304" pitchFamily="18" charset="0"/>
              </a:rPr>
              <a:t>count</a:t>
            </a:r>
            <a:r>
              <a:rPr lang="en-US" altLang="en-US" b="1" dirty="0">
                <a:latin typeface="Courier New" panose="02070309020205020404" pitchFamily="49" charset="0"/>
              </a:rPr>
              <a:t>):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b="1" i="1" dirty="0">
                <a:latin typeface="Times New Roman" panose="02020603050405020304" pitchFamily="18" charset="0"/>
              </a:rPr>
              <a:t>		    statements</a:t>
            </a:r>
            <a:r>
              <a:rPr lang="en-US" altLang="en-US" b="1" dirty="0">
                <a:latin typeface="Courier New" panose="02070309020205020404" pitchFamily="49" charset="0"/>
              </a:rPr>
              <a:t> 		  # note indenting</a:t>
            </a:r>
            <a:endParaRPr lang="en-US" altLang="en-US" b="1" i="1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def </a:t>
            </a:r>
            <a:r>
              <a:rPr lang="en-US" altLang="en-US" b="1" dirty="0" err="1">
                <a:latin typeface="Courier New" panose="02070309020205020404" pitchFamily="49" charset="0"/>
              </a:rPr>
              <a:t>my_command</a:t>
            </a:r>
            <a:r>
              <a:rPr lang="en-US" altLang="en-US" b="1" dirty="0">
                <a:latin typeface="Courier New" panose="02070309020205020404" pitchFamily="49" charset="0"/>
              </a:rPr>
              <a:t>():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for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in range(3):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        </a:t>
            </a:r>
            <a:r>
              <a:rPr lang="en-US" altLang="en-US" b="1" dirty="0" err="1">
                <a:latin typeface="Courier New" panose="02070309020205020404" pitchFamily="49" charset="0"/>
              </a:rPr>
              <a:t>turn_left</a:t>
            </a:r>
            <a:r>
              <a:rPr lang="en-US" altLang="en-US" b="1" dirty="0">
                <a:latin typeface="Courier New" panose="02070309020205020404" pitchFamily="49" charset="0"/>
              </a:rPr>
              <a:t>()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</a:t>
            </a:r>
            <a:r>
              <a:rPr lang="en-US" altLang="en-US" b="1" dirty="0" err="1">
                <a:latin typeface="Courier New" panose="02070309020205020404" pitchFamily="49" charset="0"/>
              </a:rPr>
              <a:t>put_beeper</a:t>
            </a:r>
            <a:r>
              <a:rPr lang="en-US" altLang="en-US" b="1" dirty="0">
                <a:latin typeface="Courier New" panose="02070309020205020404" pitchFamily="49" charset="0"/>
              </a:rPr>
              <a:t>()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F1D8CB-2A6F-B14F-9371-55F884CE375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7200" y="4491037"/>
            <a:ext cx="83058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F0CD6A15-2A1A-774B-A199-DFC9FB90EA4D}"/>
              </a:ext>
            </a:extLst>
          </p:cNvPr>
          <p:cNvSpPr/>
          <p:nvPr/>
        </p:nvSpPr>
        <p:spPr>
          <a:xfrm>
            <a:off x="685800" y="5024436"/>
            <a:ext cx="875760" cy="1230561"/>
          </a:xfrm>
          <a:prstGeom prst="roundRect">
            <a:avLst/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C40AEE03-1581-2441-9A0B-FE571A521E37}"/>
              </a:ext>
            </a:extLst>
          </p:cNvPr>
          <p:cNvSpPr/>
          <p:nvPr/>
        </p:nvSpPr>
        <p:spPr>
          <a:xfrm>
            <a:off x="1600200" y="5405438"/>
            <a:ext cx="738438" cy="385762"/>
          </a:xfrm>
          <a:prstGeom prst="roundRect">
            <a:avLst/>
          </a:prstGeom>
          <a:solidFill>
            <a:srgbClr val="9BBB59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ounded Rectangle 11">
            <a:extLst>
              <a:ext uri="{FF2B5EF4-FFF2-40B4-BE49-F238E27FC236}">
                <a16:creationId xmlns:a16="http://schemas.microsoft.com/office/drawing/2014/main" id="{AF7B87AA-7AA6-6640-B71A-F79748D38526}"/>
              </a:ext>
            </a:extLst>
          </p:cNvPr>
          <p:cNvSpPr/>
          <p:nvPr/>
        </p:nvSpPr>
        <p:spPr>
          <a:xfrm>
            <a:off x="762000" y="3135057"/>
            <a:ext cx="875760" cy="914908"/>
          </a:xfrm>
          <a:prstGeom prst="roundRect">
            <a:avLst/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7C637A-A815-F947-A864-E81E2F5E433D}"/>
              </a:ext>
            </a:extLst>
          </p:cNvPr>
          <p:cNvSpPr/>
          <p:nvPr/>
        </p:nvSpPr>
        <p:spPr>
          <a:xfrm>
            <a:off x="320675" y="1291684"/>
            <a:ext cx="115506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Karel is </a:t>
            </a:r>
            <a:r>
              <a:rPr lang="en-US" sz="3200" i="1" dirty="0"/>
              <a:t>very</a:t>
            </a:r>
            <a:r>
              <a:rPr lang="en-US" sz="3200" dirty="0"/>
              <a:t> picky about indentation.</a:t>
            </a:r>
          </a:p>
        </p:txBody>
      </p:sp>
    </p:spTree>
    <p:extLst>
      <p:ext uri="{BB962C8B-B14F-4D97-AF65-F5344CB8AC3E}">
        <p14:creationId xmlns:p14="http://schemas.microsoft.com/office/powerpoint/2010/main" val="213835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E1D27-504D-5640-BAA4-ADFB6D01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Indentation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24D337B-C75C-254D-9B4E-3D83F2163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75" y="2286000"/>
            <a:ext cx="8670925" cy="504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def </a:t>
            </a:r>
            <a:r>
              <a:rPr lang="en-US" altLang="en-US" b="1" dirty="0" err="1">
                <a:latin typeface="Courier New" panose="02070309020205020404" pitchFamily="49" charset="0"/>
              </a:rPr>
              <a:t>my_command</a:t>
            </a:r>
            <a:r>
              <a:rPr lang="en-US" altLang="en-US" b="1" dirty="0">
                <a:latin typeface="Courier New" panose="02070309020205020404" pitchFamily="49" charset="0"/>
              </a:rPr>
              <a:t>():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for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in range(3):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        </a:t>
            </a:r>
            <a:r>
              <a:rPr lang="en-US" altLang="en-US" b="1" dirty="0" err="1">
                <a:latin typeface="Courier New" panose="02070309020205020404" pitchFamily="49" charset="0"/>
              </a:rPr>
              <a:t>turn_left</a:t>
            </a:r>
            <a:r>
              <a:rPr lang="en-US" altLang="en-US" b="1" dirty="0">
                <a:latin typeface="Courier New" panose="02070309020205020404" pitchFamily="49" charset="0"/>
              </a:rPr>
              <a:t>()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</a:t>
            </a:r>
            <a:r>
              <a:rPr lang="en-US" altLang="en-US" b="1" dirty="0" err="1">
                <a:latin typeface="Courier New" panose="02070309020205020404" pitchFamily="49" charset="0"/>
              </a:rPr>
              <a:t>put_beeper</a:t>
            </a:r>
            <a:r>
              <a:rPr lang="en-US" altLang="en-US" b="1" dirty="0">
                <a:latin typeface="Courier New" panose="02070309020205020404" pitchFamily="49" charset="0"/>
              </a:rPr>
              <a:t>()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def </a:t>
            </a:r>
            <a:r>
              <a:rPr lang="en-US" altLang="en-US" b="1" dirty="0" err="1">
                <a:latin typeface="Courier New" panose="02070309020205020404" pitchFamily="49" charset="0"/>
              </a:rPr>
              <a:t>my_command</a:t>
            </a:r>
            <a:r>
              <a:rPr lang="en-US" altLang="en-US" b="1" dirty="0">
                <a:latin typeface="Courier New" panose="02070309020205020404" pitchFamily="49" charset="0"/>
              </a:rPr>
              <a:t>():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for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in range(3):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        </a:t>
            </a:r>
            <a:r>
              <a:rPr lang="en-US" altLang="en-US" b="1" dirty="0" err="1">
                <a:latin typeface="Courier New" panose="02070309020205020404" pitchFamily="49" charset="0"/>
              </a:rPr>
              <a:t>turn_left</a:t>
            </a:r>
            <a:r>
              <a:rPr lang="en-US" altLang="en-US" b="1" dirty="0">
                <a:latin typeface="Courier New" panose="02070309020205020404" pitchFamily="49" charset="0"/>
              </a:rPr>
              <a:t>()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	 </a:t>
            </a:r>
            <a:r>
              <a:rPr lang="en-US" altLang="en-US" b="1" dirty="0" err="1">
                <a:latin typeface="Courier New" panose="02070309020205020404" pitchFamily="49" charset="0"/>
              </a:rPr>
              <a:t>put_beeper</a:t>
            </a:r>
            <a:r>
              <a:rPr lang="en-US" altLang="en-US" b="1" dirty="0">
                <a:latin typeface="Courier New" panose="02070309020205020404" pitchFamily="49" charset="0"/>
              </a:rPr>
              <a:t>()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F1D8CB-2A6F-B14F-9371-55F884CE375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7200" y="4491037"/>
            <a:ext cx="83058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F0CD6A15-2A1A-774B-A199-DFC9FB90EA4D}"/>
              </a:ext>
            </a:extLst>
          </p:cNvPr>
          <p:cNvSpPr/>
          <p:nvPr/>
        </p:nvSpPr>
        <p:spPr>
          <a:xfrm>
            <a:off x="653143" y="5405437"/>
            <a:ext cx="875760" cy="1230561"/>
          </a:xfrm>
          <a:prstGeom prst="roundRect">
            <a:avLst/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C40AEE03-1581-2441-9A0B-FE571A521E37}"/>
              </a:ext>
            </a:extLst>
          </p:cNvPr>
          <p:cNvSpPr/>
          <p:nvPr/>
        </p:nvSpPr>
        <p:spPr>
          <a:xfrm>
            <a:off x="1567543" y="5786449"/>
            <a:ext cx="738438" cy="849549"/>
          </a:xfrm>
          <a:prstGeom prst="roundRect">
            <a:avLst/>
          </a:prstGeom>
          <a:solidFill>
            <a:srgbClr val="9BBB59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7C637A-A815-F947-A864-E81E2F5E433D}"/>
              </a:ext>
            </a:extLst>
          </p:cNvPr>
          <p:cNvSpPr/>
          <p:nvPr/>
        </p:nvSpPr>
        <p:spPr>
          <a:xfrm>
            <a:off x="320675" y="1291684"/>
            <a:ext cx="115506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Karel is </a:t>
            </a:r>
            <a:r>
              <a:rPr lang="en-US" sz="3200" i="1" dirty="0"/>
              <a:t>very</a:t>
            </a:r>
            <a:r>
              <a:rPr lang="en-US" sz="3200" dirty="0"/>
              <a:t> picky about indentation.</a:t>
            </a:r>
          </a:p>
        </p:txBody>
      </p:sp>
      <p:sp>
        <p:nvSpPr>
          <p:cNvPr id="15" name="Text Box 2">
            <a:extLst>
              <a:ext uri="{FF2B5EF4-FFF2-40B4-BE49-F238E27FC236}">
                <a16:creationId xmlns:a16="http://schemas.microsoft.com/office/drawing/2014/main" id="{2F5E6777-ADDF-7E4D-A59A-B6466A926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7828" y="2049136"/>
            <a:ext cx="3210172" cy="1151238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000000"/>
            </a:solidFill>
            <a:round/>
            <a:headEnd/>
            <a:tailEnd/>
          </a:ln>
          <a:effectLst>
            <a:outerShdw blurRad="63500" dist="152735" dir="2700000" algn="ctr" rotWithShape="0">
              <a:srgbClr val="808080"/>
            </a:outerShdw>
          </a:effectLst>
        </p:spPr>
        <p:txBody>
          <a:bodyPr lIns="97967" tIns="62633" rIns="97967" bIns="57147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sz="2200" dirty="0">
                <a:latin typeface="DejaVu Serif" charset="0"/>
              </a:rPr>
              <a:t>These two blocks of code do different things!  What do they do?</a:t>
            </a:r>
          </a:p>
        </p:txBody>
      </p:sp>
      <p:sp>
        <p:nvSpPr>
          <p:cNvPr id="17" name="Rounded Rectangle 11">
            <a:extLst>
              <a:ext uri="{FF2B5EF4-FFF2-40B4-BE49-F238E27FC236}">
                <a16:creationId xmlns:a16="http://schemas.microsoft.com/office/drawing/2014/main" id="{665F954D-FDA0-594B-8894-28C62936CA73}"/>
              </a:ext>
            </a:extLst>
          </p:cNvPr>
          <p:cNvSpPr/>
          <p:nvPr/>
        </p:nvSpPr>
        <p:spPr>
          <a:xfrm>
            <a:off x="653143" y="3094025"/>
            <a:ext cx="875760" cy="1230561"/>
          </a:xfrm>
          <a:prstGeom prst="roundRect">
            <a:avLst/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ounded Rectangle 7">
            <a:extLst>
              <a:ext uri="{FF2B5EF4-FFF2-40B4-BE49-F238E27FC236}">
                <a16:creationId xmlns:a16="http://schemas.microsoft.com/office/drawing/2014/main" id="{3B970267-2B76-764C-97C9-BB14F95B1BFD}"/>
              </a:ext>
            </a:extLst>
          </p:cNvPr>
          <p:cNvSpPr/>
          <p:nvPr/>
        </p:nvSpPr>
        <p:spPr>
          <a:xfrm>
            <a:off x="1567543" y="3475027"/>
            <a:ext cx="738438" cy="385762"/>
          </a:xfrm>
          <a:prstGeom prst="roundRect">
            <a:avLst/>
          </a:prstGeom>
          <a:solidFill>
            <a:srgbClr val="9BBB59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570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27553-D8DE-424E-AB86-EABA7205C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7EE0E-F31B-7742-97C5-072DA7FC9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i="1" dirty="0"/>
              <a:t>Control Flow </a:t>
            </a:r>
            <a:r>
              <a:rPr lang="en-US" sz="3200" dirty="0"/>
              <a:t>lets us control the “flow” of our Karel program.</a:t>
            </a:r>
          </a:p>
          <a:p>
            <a:r>
              <a:rPr lang="en-US" sz="3200" dirty="0"/>
              <a:t>Example: repeat something 5 times</a:t>
            </a:r>
          </a:p>
          <a:p>
            <a:r>
              <a:rPr lang="en-US" sz="3200" dirty="0"/>
              <a:t>Example: repeat something until Karel is blocked</a:t>
            </a:r>
          </a:p>
        </p:txBody>
      </p:sp>
    </p:spTree>
    <p:extLst>
      <p:ext uri="{BB962C8B-B14F-4D97-AF65-F5344CB8AC3E}">
        <p14:creationId xmlns:p14="http://schemas.microsoft.com/office/powerpoint/2010/main" val="3744850841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7261</TotalTime>
  <Words>2195</Words>
  <Application>Microsoft Macintosh PowerPoint</Application>
  <PresentationFormat>Widescreen</PresentationFormat>
  <Paragraphs>439</Paragraphs>
  <Slides>45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9" baseType="lpstr">
      <vt:lpstr>Andale Mono</vt:lpstr>
      <vt:lpstr>Arial</vt:lpstr>
      <vt:lpstr>Calibri</vt:lpstr>
      <vt:lpstr>Chalkboard</vt:lpstr>
      <vt:lpstr>Consolas</vt:lpstr>
      <vt:lpstr>Courier</vt:lpstr>
      <vt:lpstr>Courier New</vt:lpstr>
      <vt:lpstr>DejaVu Serif</vt:lpstr>
      <vt:lpstr>Helvetica Neue</vt:lpstr>
      <vt:lpstr>Tahoma</vt:lpstr>
      <vt:lpstr>Times</vt:lpstr>
      <vt:lpstr>Times New Roman</vt:lpstr>
      <vt:lpstr>Verdana</vt:lpstr>
      <vt:lpstr>1_Default Design</vt:lpstr>
      <vt:lpstr>CS Bridge, Lecture 3 More Karel Control Flow</vt:lpstr>
      <vt:lpstr>PowerPoint Presentation</vt:lpstr>
      <vt:lpstr>Lecture Plan</vt:lpstr>
      <vt:lpstr>Lecture Plan</vt:lpstr>
      <vt:lpstr>A quick question!</vt:lpstr>
      <vt:lpstr>Indentation</vt:lpstr>
      <vt:lpstr>Indentation</vt:lpstr>
      <vt:lpstr>Indentation</vt:lpstr>
      <vt:lpstr>Control Flow</vt:lpstr>
      <vt:lpstr>Control Flow: For Loops</vt:lpstr>
      <vt:lpstr>Control Flow: While Loops</vt:lpstr>
      <vt:lpstr>Control Flow: While Loops</vt:lpstr>
      <vt:lpstr>Possible Questions</vt:lpstr>
      <vt:lpstr>Loops Overview</vt:lpstr>
      <vt:lpstr>Fencepost</vt:lpstr>
      <vt:lpstr>Fencepost Problem</vt:lpstr>
      <vt:lpstr>Fencepost Structure</vt:lpstr>
      <vt:lpstr>Lecture Plan</vt:lpstr>
      <vt:lpstr>If Statements</vt:lpstr>
      <vt:lpstr>If Statements</vt:lpstr>
      <vt:lpstr>If Statements</vt:lpstr>
      <vt:lpstr>If Statements</vt:lpstr>
      <vt:lpstr>If Statements</vt:lpstr>
      <vt:lpstr>If Statements and Indentation</vt:lpstr>
      <vt:lpstr>If/Else Statements</vt:lpstr>
      <vt:lpstr>If/Else Statements</vt:lpstr>
      <vt:lpstr>If/Else Statements and Indentation</vt:lpstr>
      <vt:lpstr>Karel and Control Flow</vt:lpstr>
      <vt:lpstr>Lecture Plan</vt:lpstr>
      <vt:lpstr>Decomposition</vt:lpstr>
      <vt:lpstr>Top-Down Design</vt:lpstr>
      <vt:lpstr>Decomposition and Top-Down Design</vt:lpstr>
      <vt:lpstr>Decomposition and Top-Down Design</vt:lpstr>
      <vt:lpstr>Decomposition and Top-Down Design</vt:lpstr>
      <vt:lpstr>Decomposition and Top-Down Design</vt:lpstr>
      <vt:lpstr>Decomposition and Top-Down Design</vt:lpstr>
      <vt:lpstr>Decomposition and Top-Down Design</vt:lpstr>
      <vt:lpstr>Commenting with Pre/Post-Conditions</vt:lpstr>
      <vt:lpstr>Lecture Plan</vt:lpstr>
      <vt:lpstr>Hurdle Jumper</vt:lpstr>
      <vt:lpstr>Hurdle Jumper</vt:lpstr>
      <vt:lpstr>Lecture Recap</vt:lpstr>
      <vt:lpstr>Karel Resources</vt:lpstr>
      <vt:lpstr>Rest Of Today</vt:lpstr>
      <vt:lpstr>What’s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106A Lecture Slides</dc:title>
  <dc:creator/>
  <cp:keywords/>
  <dc:description/>
  <cp:lastModifiedBy>Nick Troccoli</cp:lastModifiedBy>
  <cp:revision>757</cp:revision>
  <cp:lastPrinted>2017-06-26T08:05:25Z</cp:lastPrinted>
  <dcterms:created xsi:type="dcterms:W3CDTF">2008-06-28T20:57:21Z</dcterms:created>
  <dcterms:modified xsi:type="dcterms:W3CDTF">2021-08-03T17:38:54Z</dcterms:modified>
</cp:coreProperties>
</file>