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AE2CD"/>
          </a:solidFill>
        </a:fill>
      </a:tcStyle>
    </a:wholeTbl>
    <a:band2H>
      <a:tcTxStyle b="def" i="def"/>
      <a:tcStyle>
        <a:tcBdr/>
        <a:fill>
          <a:solidFill>
            <a:srgbClr val="FCF1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CCACC"/>
          </a:solidFill>
        </a:fill>
      </a:tcStyle>
    </a:wholeTbl>
    <a:band2H>
      <a:tcTxStyle b="def" i="def"/>
      <a:tcStyle>
        <a:tcBdr/>
        <a:fill>
          <a:solidFill>
            <a:srgbClr val="E7E6E7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>
              <a:lumOff val="21764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50;p11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57175" indent="-25717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618445" indent="-275545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062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2491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592034" indent="-220434">
              <a:buClrTx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2395389" y="502295"/>
            <a:ext cx="4353224" cy="2906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114102" y="3683496"/>
            <a:ext cx="4915796" cy="649637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114102" y="4326432"/>
            <a:ext cx="4915796" cy="3415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-206074" y="4767171"/>
            <a:ext cx="8101535" cy="21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rmAutofit fontScale="100000" lnSpcReduction="0"/>
          </a:bodyPr>
          <a:lstStyle/>
          <a:p>
            <a:pPr lvl="2" indent="914400" defTabSz="257175">
              <a:spcBef>
                <a:spcPts val="100"/>
              </a:spcBef>
              <a:defRPr sz="7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1543050" y="400050"/>
            <a:ext cx="6115050" cy="457200"/>
          </a:xfrm>
          <a:prstGeom prst="rect">
            <a:avLst/>
          </a:prstGeom>
        </p:spPr>
        <p:txBody>
          <a:bodyPr lIns="34528" tIns="34528" rIns="34528" bIns="34528" anchor="ctr"/>
          <a:lstStyle>
            <a:lvl1pPr defTabSz="685800">
              <a:lnSpc>
                <a:spcPct val="70000"/>
              </a:lnSpc>
              <a:defRPr b="1" sz="3000">
                <a:solidFill>
                  <a:srgbClr val="00009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1543050" y="857250"/>
            <a:ext cx="6286500" cy="3886200"/>
          </a:xfrm>
          <a:prstGeom prst="rect">
            <a:avLst/>
          </a:prstGeom>
        </p:spPr>
        <p:txBody>
          <a:bodyPr lIns="34528" tIns="34528" rIns="34528" bIns="34528"/>
          <a:lstStyle>
            <a:lvl1pPr marL="2540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75000"/>
              <a:buChar char="u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Tx/>
              <a:buNone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1684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Char char="F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256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•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828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Char char="–"/>
              <a:defRPr sz="2000">
                <a:solidFill>
                  <a:srgbClr val="3366F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7606532" y="4832746"/>
            <a:ext cx="223020" cy="221458"/>
          </a:xfrm>
          <a:prstGeom prst="rect">
            <a:avLst/>
          </a:prstGeom>
        </p:spPr>
        <p:txBody>
          <a:bodyPr lIns="34528" tIns="34528" rIns="34528" bIns="34528"/>
          <a:lstStyle>
            <a:lvl1pPr defTabSz="342900">
              <a:defRPr>
                <a:solidFill>
                  <a:srgbClr val="FFCC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pyright © 2018 Pearson Education, Ltd."/>
          <p:cNvSpPr txBox="1"/>
          <p:nvPr/>
        </p:nvSpPr>
        <p:spPr>
          <a:xfrm>
            <a:off x="1940480" y="4862988"/>
            <a:ext cx="1988822" cy="18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b">
            <a:spAutoFit/>
          </a:bodyPr>
          <a:lstStyle>
            <a:lvl1pPr algn="r" defTabSz="685800">
              <a:spcBef>
                <a:spcPts val="400"/>
              </a:spcBef>
              <a:defRPr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Copyright © 2018 Pearson Education, Ltd. </a:t>
            </a:r>
          </a:p>
        </p:txBody>
      </p:sp>
      <p:pic>
        <p:nvPicPr>
          <p:cNvPr id="19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53" y="4839889"/>
            <a:ext cx="628652" cy="19288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7435560" y="4683917"/>
            <a:ext cx="222541" cy="204125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20;p4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580" y="4440597"/>
            <a:ext cx="681042" cy="679525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7"/>
          <p:cNvSpPr txBox="1"/>
          <p:nvPr/>
        </p:nvSpPr>
        <p:spPr>
          <a:xfrm>
            <a:off x="2895026" y="4843121"/>
            <a:ext cx="2969215" cy="22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Piech and Sahami, CS106A, Stanford University</a:t>
            </a:r>
          </a:p>
        </p:txBody>
      </p:sp>
      <p:sp>
        <p:nvSpPr>
          <p:cNvPr id="252" name="Title Text"/>
          <p:cNvSpPr txBox="1"/>
          <p:nvPr>
            <p:ph type="title"/>
          </p:nvPr>
        </p:nvSpPr>
        <p:spPr>
          <a:xfrm>
            <a:off x="1657350" y="1597817"/>
            <a:ext cx="5829300" cy="110252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8833569" y="4901409"/>
            <a:ext cx="158032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3429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2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63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4" name="Title Text"/>
          <p:cNvSpPr txBox="1"/>
          <p:nvPr>
            <p:ph type="title"/>
          </p:nvPr>
        </p:nvSpPr>
        <p:spPr>
          <a:xfrm>
            <a:off x="685800" y="1200150"/>
            <a:ext cx="7772400" cy="154305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lnSpc>
                <a:spcPct val="90000"/>
              </a:lnSpc>
              <a:defRPr b="1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" name="Body Level One…"/>
          <p:cNvSpPr txBox="1"/>
          <p:nvPr>
            <p:ph type="body" sz="quarter" idx="1"/>
          </p:nvPr>
        </p:nvSpPr>
        <p:spPr>
          <a:xfrm>
            <a:off x="2171700" y="3086100"/>
            <a:ext cx="4800600" cy="114300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685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indent="-17145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20139" indent="-205739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228600" algn="ctr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/>
          <p:nvPr>
            <p:ph type="title"/>
          </p:nvPr>
        </p:nvSpPr>
        <p:spPr>
          <a:xfrm>
            <a:off x="2000250" y="841771"/>
            <a:ext cx="5143500" cy="1790702"/>
          </a:xfrm>
          <a:prstGeom prst="rect">
            <a:avLst/>
          </a:prstGeom>
        </p:spPr>
        <p:txBody>
          <a:bodyPr lIns="34289" tIns="34289" rIns="34289" bIns="34289" anchor="b"/>
          <a:lstStyle>
            <a:lvl1pPr algn="ctr" defTabSz="514350">
              <a:lnSpc>
                <a:spcPct val="90000"/>
              </a:lnSpc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quarter" idx="1"/>
          </p:nvPr>
        </p:nvSpPr>
        <p:spPr>
          <a:xfrm>
            <a:off x="2000250" y="2701527"/>
            <a:ext cx="5143500" cy="124182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xfrm>
            <a:off x="7370992" y="4827505"/>
            <a:ext cx="158521" cy="153361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114300" indent="-11430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76250" indent="-13335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5819" indent="-160019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3338" indent="-184638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6237" indent="-184638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xfrm>
            <a:off x="7370992" y="4827505"/>
            <a:ext cx="158521" cy="153361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Text"/>
          <p:cNvSpPr txBox="1"/>
          <p:nvPr>
            <p:ph type="title"/>
          </p:nvPr>
        </p:nvSpPr>
        <p:spPr>
          <a:xfrm>
            <a:off x="1614487" y="273843"/>
            <a:ext cx="5915026" cy="994174"/>
          </a:xfrm>
          <a:prstGeom prst="rect">
            <a:avLst/>
          </a:prstGeom>
        </p:spPr>
        <p:txBody>
          <a:bodyPr lIns="34289" tIns="34289" rIns="34289" bIns="34289" anchor="ctr"/>
          <a:lstStyle>
            <a:lvl1pPr defTabSz="514350">
              <a:lnSpc>
                <a:spcPct val="90000"/>
              </a:lnSpc>
              <a:defRPr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0" name="Body Level One…"/>
          <p:cNvSpPr txBox="1"/>
          <p:nvPr>
            <p:ph type="body" idx="1"/>
          </p:nvPr>
        </p:nvSpPr>
        <p:spPr>
          <a:xfrm>
            <a:off x="1614487" y="1369218"/>
            <a:ext cx="5915026" cy="3263505"/>
          </a:xfrm>
          <a:prstGeom prst="rect">
            <a:avLst/>
          </a:prstGeom>
        </p:spPr>
        <p:txBody>
          <a:bodyPr lIns="34289" tIns="34289" rIns="34289" bIns="34289"/>
          <a:lstStyle>
            <a:lvl1pPr marL="114300" indent="-11430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76250" indent="-13335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5819" indent="-160019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3338" indent="-184638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6237" indent="-184638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xfrm>
            <a:off x="7370992" y="4827505"/>
            <a:ext cx="158521" cy="153361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AutoShape 3"/>
          <p:cNvSpPr/>
          <p:nvPr/>
        </p:nvSpPr>
        <p:spPr>
          <a:xfrm>
            <a:off x="1143000" y="0"/>
            <a:ext cx="6858000" cy="62865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9" name="Title Text"/>
          <p:cNvSpPr txBox="1"/>
          <p:nvPr>
            <p:ph type="title"/>
          </p:nvPr>
        </p:nvSpPr>
        <p:spPr>
          <a:xfrm>
            <a:off x="1485900" y="0"/>
            <a:ext cx="6172200" cy="62865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defRPr b="1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0" name="Body Level One…"/>
          <p:cNvSpPr txBox="1"/>
          <p:nvPr>
            <p:ph type="body" idx="1"/>
          </p:nvPr>
        </p:nvSpPr>
        <p:spPr>
          <a:xfrm>
            <a:off x="1257300" y="971550"/>
            <a:ext cx="6629400" cy="3886200"/>
          </a:xfrm>
          <a:prstGeom prst="rect">
            <a:avLst/>
          </a:prstGeom>
        </p:spPr>
        <p:txBody>
          <a:bodyPr lIns="34289" tIns="34289" rIns="34289" bIns="34289"/>
          <a:lstStyle>
            <a:lvl1pPr marL="172641" indent="-172641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0224" indent="-185737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676" indent="-152876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44587" indent="-174624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87487" indent="-228600" defTabSz="685800">
              <a:lnSpc>
                <a:spcPct val="100000"/>
              </a:lnSpc>
              <a:spcBef>
                <a:spcPts val="300"/>
              </a:spcBef>
              <a:buClrTx/>
              <a:buSzPct val="100000"/>
              <a:buFontTx/>
              <a:buChar char="»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xfrm>
            <a:off x="7728670" y="4901406"/>
            <a:ext cx="158031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6858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8;p9"/>
          <p:cNvSpPr/>
          <p:nvPr/>
        </p:nvSpPr>
        <p:spPr>
          <a:xfrm>
            <a:off x="4177713" y="-2240"/>
            <a:ext cx="3823287" cy="5147979"/>
          </a:xfrm>
          <a:prstGeom prst="rect">
            <a:avLst/>
          </a:prstGeom>
          <a:gradFill>
            <a:gsLst>
              <a:gs pos="0">
                <a:srgbClr val="0433FF"/>
              </a:gs>
              <a:gs pos="50000">
                <a:srgbClr val="A1C1E5"/>
              </a:gs>
              <a:gs pos="100000">
                <a:srgbClr val="76D6FF"/>
              </a:gs>
            </a:gsLst>
            <a:lin ang="5400000"/>
          </a:gradFill>
          <a:ln w="12700">
            <a:miter lim="400000"/>
          </a:ln>
        </p:spPr>
        <p:txBody>
          <a:bodyPr lIns="34289" tIns="34289" rIns="34289" bIns="34289" anchor="ctr"/>
          <a:lstStyle/>
          <a:p>
            <a:pPr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9" name="Title Text"/>
          <p:cNvSpPr txBox="1"/>
          <p:nvPr>
            <p:ph type="title"/>
          </p:nvPr>
        </p:nvSpPr>
        <p:spPr>
          <a:xfrm>
            <a:off x="1342124" y="1567818"/>
            <a:ext cx="3033902" cy="1111728"/>
          </a:xfrm>
          <a:prstGeom prst="rect">
            <a:avLst/>
          </a:prstGeom>
        </p:spPr>
        <p:txBody>
          <a:bodyPr lIns="68567" tIns="68567" rIns="68567" bIns="68567"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0" name="Body Level One…"/>
          <p:cNvSpPr txBox="1"/>
          <p:nvPr>
            <p:ph type="body" sz="quarter" idx="1"/>
          </p:nvPr>
        </p:nvSpPr>
        <p:spPr>
          <a:xfrm>
            <a:off x="1342124" y="2745243"/>
            <a:ext cx="3033902" cy="926327"/>
          </a:xfrm>
          <a:prstGeom prst="rect">
            <a:avLst/>
          </a:prstGeom>
        </p:spPr>
        <p:txBody>
          <a:bodyPr lIns="68567" tIns="68567" rIns="68567" bIns="68567"/>
          <a:lstStyle>
            <a:lvl1pPr marL="142875" indent="-28575" algn="ctr">
              <a:lnSpc>
                <a:spcPct val="100000"/>
              </a:lnSpc>
              <a:buClrTx/>
              <a:buSzTx/>
              <a:buFontTx/>
              <a:buNone/>
              <a:defRPr sz="2000"/>
            </a:lvl1pPr>
            <a:lvl2pPr marL="142875" indent="161925" algn="ctr">
              <a:lnSpc>
                <a:spcPct val="100000"/>
              </a:lnSpc>
              <a:buClrTx/>
              <a:buSzTx/>
              <a:buFontTx/>
              <a:buNone/>
              <a:defRPr sz="2000"/>
            </a:lvl2pPr>
            <a:lvl3pPr marL="142875" indent="161925" algn="ctr">
              <a:lnSpc>
                <a:spcPct val="100000"/>
              </a:lnSpc>
              <a:buClrTx/>
              <a:buSzTx/>
              <a:buFontTx/>
              <a:buNone/>
              <a:defRPr sz="2000"/>
            </a:lvl3pPr>
            <a:lvl4pPr marL="142875" indent="161925" algn="ctr">
              <a:lnSpc>
                <a:spcPct val="100000"/>
              </a:lnSpc>
              <a:buClrTx/>
              <a:buSzTx/>
              <a:buFontTx/>
              <a:buNone/>
              <a:defRPr sz="2000"/>
            </a:lvl4pPr>
            <a:lvl5pPr marL="142875" indent="161925" algn="ctr">
              <a:lnSpc>
                <a:spcPct val="100000"/>
              </a:lnSpc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1" name="Google Shape;41;p9"/>
          <p:cNvSpPr txBox="1"/>
          <p:nvPr>
            <p:ph type="body" sz="quarter" idx="21"/>
          </p:nvPr>
        </p:nvSpPr>
        <p:spPr>
          <a:xfrm>
            <a:off x="4847625" y="1185993"/>
            <a:ext cx="2877750" cy="2771327"/>
          </a:xfrm>
          <a:prstGeom prst="rect">
            <a:avLst/>
          </a:prstGeom>
        </p:spPr>
        <p:txBody>
          <a:bodyPr lIns="68567" tIns="68567" rIns="68567" bIns="68567" anchor="ctr"/>
          <a:lstStyle/>
          <a:p>
            <a:pPr marL="114300" indent="-114300" defTabSz="514350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xfrm>
            <a:off x="7631897" y="4157753"/>
            <a:ext cx="276972" cy="260396"/>
          </a:xfrm>
          <a:prstGeom prst="rect">
            <a:avLst/>
          </a:prstGeom>
        </p:spPr>
        <p:txBody>
          <a:bodyPr lIns="68567" tIns="68567" rIns="68567" bIns="68567"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Text"/>
          <p:cNvSpPr txBox="1"/>
          <p:nvPr>
            <p:ph type="title"/>
          </p:nvPr>
        </p:nvSpPr>
        <p:spPr>
          <a:xfrm>
            <a:off x="1610915" y="1282304"/>
            <a:ext cx="5915027" cy="2139554"/>
          </a:xfrm>
          <a:prstGeom prst="rect">
            <a:avLst/>
          </a:prstGeom>
        </p:spPr>
        <p:txBody>
          <a:bodyPr lIns="34289" tIns="34289" rIns="34289" bIns="34289" anchor="b"/>
          <a:lstStyle>
            <a:lvl1pPr defTabSz="514350">
              <a:lnSpc>
                <a:spcPct val="90000"/>
              </a:lnSpc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0" name="Body Level One…"/>
          <p:cNvSpPr txBox="1"/>
          <p:nvPr>
            <p:ph type="body" sz="quarter" idx="1"/>
          </p:nvPr>
        </p:nvSpPr>
        <p:spPr>
          <a:xfrm>
            <a:off x="1610915" y="3442098"/>
            <a:ext cx="5915027" cy="1125142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51435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xfrm>
            <a:off x="7370992" y="4827505"/>
            <a:ext cx="158521" cy="153361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>
                <a:solidFill>
                  <a:srgbClr val="000000"/>
                </a:solidFill>
              </a:defRPr>
            </a:lvl1pPr>
            <a:lvl2pPr marL="965200" indent="-355600">
              <a:buSzPts val="1400"/>
              <a:defRPr sz="1400">
                <a:solidFill>
                  <a:srgbClr val="000000"/>
                </a:solidFill>
              </a:defRPr>
            </a:lvl2pPr>
            <a:lvl3pPr marL="1422400" indent="-355600">
              <a:buSzPts val="1400"/>
              <a:defRPr sz="1400">
                <a:solidFill>
                  <a:srgbClr val="000000"/>
                </a:solidFill>
              </a:defRPr>
            </a:lvl3pPr>
            <a:lvl4pPr marL="1879600" indent="-355600">
              <a:buSzPts val="1400"/>
              <a:defRPr sz="1400">
                <a:solidFill>
                  <a:srgbClr val="000000"/>
                </a:solidFill>
              </a:defRPr>
            </a:lvl4pPr>
            <a:lvl5pPr marL="2336800" indent="-355600">
              <a:buSzPts val="1400"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4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Google Shape;26;p5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>
                <a:solidFill>
                  <a:srgbClr val="000000"/>
                </a:solidFill>
              </a:defRPr>
            </a:lvl1pPr>
            <a:lvl2pPr marL="914400" indent="-304800">
              <a:buSzPts val="1200"/>
              <a:defRPr sz="1200">
                <a:solidFill>
                  <a:srgbClr val="000000"/>
                </a:solidFill>
              </a:defRPr>
            </a:lvl2pPr>
            <a:lvl3pPr marL="1371600" indent="-304800">
              <a:buSzPts val="1200"/>
              <a:defRPr sz="1200">
                <a:solidFill>
                  <a:srgbClr val="000000"/>
                </a:solidFill>
              </a:defRPr>
            </a:lvl3pPr>
            <a:lvl4pPr marL="1828800" indent="-304800">
              <a:buSzPts val="1200"/>
              <a:defRPr sz="1200">
                <a:solidFill>
                  <a:srgbClr val="000000"/>
                </a:solidFill>
              </a:defRPr>
            </a:lvl4pPr>
            <a:lvl5pPr marL="2286000" indent="-304800">
              <a:buSzPts val="1200"/>
              <a:defRPr sz="1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8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1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video" Target="https://www.youtube.com/embed/GlyK5ox5x-s?feature=oembed" TargetMode="External"/><Relationship Id="rId3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0.png"/><Relationship Id="rId3" Type="http://schemas.openxmlformats.org/officeDocument/2006/relationships/hyperlink" Target="https://turkey21.csbridge.org/en/resources/api-docs/graphics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tif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9.png"/><Relationship Id="rId3" Type="http://schemas.openxmlformats.org/officeDocument/2006/relationships/hyperlink" Target="https://www.mobygames.com/game-group/breakout-variant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Rectangle 2"/>
          <p:cNvSpPr txBox="1"/>
          <p:nvPr>
            <p:ph type="title"/>
          </p:nvPr>
        </p:nvSpPr>
        <p:spPr>
          <a:xfrm>
            <a:off x="685800" y="1085850"/>
            <a:ext cx="7772400" cy="898401"/>
          </a:xfrm>
          <a:prstGeom prst="rect">
            <a:avLst/>
          </a:prstGeom>
        </p:spPr>
        <p:txBody>
          <a:bodyPr/>
          <a:lstStyle/>
          <a:p>
            <a:pPr defTabSz="637794">
              <a:defRPr sz="2976"/>
            </a:pPr>
            <a:r>
              <a:t>CS Bridge, Lecture 15</a:t>
            </a:r>
            <a:br/>
            <a:r>
              <a:rPr sz="3162"/>
              <a:t>Breakout - Extra Features</a:t>
            </a:r>
          </a:p>
        </p:txBody>
      </p: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3703" t="22459" r="17036" b="28553"/>
          <a:stretch>
            <a:fillRect/>
          </a:stretch>
        </p:blipFill>
        <p:spPr>
          <a:xfrm>
            <a:off x="3500437" y="2057400"/>
            <a:ext cx="2143126" cy="177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8099" y="4043933"/>
            <a:ext cx="898401" cy="89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2583" y="3886200"/>
            <a:ext cx="1257301" cy="125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57649" y="4043933"/>
            <a:ext cx="1028701" cy="941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Extra Features for Breakout"/>
          <p:cNvSpPr txBox="1"/>
          <p:nvPr/>
        </p:nvSpPr>
        <p:spPr>
          <a:xfrm>
            <a:off x="2257979" y="160656"/>
            <a:ext cx="462804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Extra Features for Breakout</a:t>
            </a:r>
          </a:p>
        </p:txBody>
      </p:sp>
      <p:pic>
        <p:nvPicPr>
          <p:cNvPr id="397" name="Brick Breaker Heart Collector" descr="Brick Breaker Heart Collector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Brick Breaker Heart Collector" aiw:author="Jesus Hinojosa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927948" y="952633"/>
            <a:ext cx="5288104" cy="396607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397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39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39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" name="Collecting objects with paddle"/>
          <p:cNvSpPr txBox="1"/>
          <p:nvPr/>
        </p:nvSpPr>
        <p:spPr>
          <a:xfrm>
            <a:off x="2257979" y="160656"/>
            <a:ext cx="4956239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Collecting objects with paddle</a:t>
            </a:r>
          </a:p>
        </p:txBody>
      </p:sp>
      <p:pic>
        <p:nvPicPr>
          <p:cNvPr id="401" name="Screenshot 2021-08-11 at 22.29.22.png" descr="Screenshot 2021-08-11 at 22.29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1900" y="1175713"/>
            <a:ext cx="2360200" cy="3512067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def get_key_press(canvas):…"/>
          <p:cNvSpPr txBox="1"/>
          <p:nvPr/>
        </p:nvSpPr>
        <p:spPr>
          <a:xfrm>
            <a:off x="29207" y="2186942"/>
            <a:ext cx="3375666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0000"/>
                </a:solidFill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t>get_key_press</a:t>
            </a:r>
            <a:r>
              <a:rPr>
                <a:solidFill>
                  <a:srgbClr val="080808"/>
                </a:solidFill>
              </a:rPr>
              <a:t>(canvas):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presses = canvas.get_new_key_presses()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press </a:t>
            </a:r>
            <a:r>
              <a:rPr>
                <a:solidFill>
                  <a:srgbClr val="0033B3"/>
                </a:solidFill>
              </a:rPr>
              <a:t>in </a:t>
            </a:r>
            <a:r>
              <a:t>presses: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….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    return </a:t>
            </a:r>
            <a:r>
              <a:rPr>
                <a:solidFill>
                  <a:srgbClr val="1750EB"/>
                </a:solidFill>
              </a:rPr>
              <a:t>….</a:t>
            </a:r>
          </a:p>
        </p:txBody>
      </p:sp>
      <p:sp>
        <p:nvSpPr>
          <p:cNvPr id="403" name="….…"/>
          <p:cNvSpPr txBox="1"/>
          <p:nvPr/>
        </p:nvSpPr>
        <p:spPr>
          <a:xfrm>
            <a:off x="5822995" y="1902462"/>
            <a:ext cx="3223868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….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bullet = </a:t>
            </a:r>
            <a:r>
              <a:rPr>
                <a:solidFill>
                  <a:srgbClr val="0033B3"/>
                </a:solidFill>
              </a:rPr>
              <a:t>None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</a:defRPr>
            </a:pPr>
            <a:r>
              <a:t># animation loop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while </a:t>
            </a:r>
            <a:r>
              <a:t>turns &gt; </a:t>
            </a:r>
            <a:r>
              <a:rPr>
                <a:solidFill>
                  <a:srgbClr val="1750EB"/>
                </a:solidFill>
              </a:rPr>
              <a:t>0 </a:t>
            </a:r>
            <a:r>
              <a:rPr>
                <a:solidFill>
                  <a:srgbClr val="0033B3"/>
                </a:solidFill>
              </a:rPr>
              <a:t>and </a:t>
            </a:r>
            <a:r>
              <a:t>brick_count &gt;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…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bullet: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canvas.move(bullet, </a:t>
            </a:r>
            <a:r>
              <a:rPr>
                <a:solidFill>
                  <a:srgbClr val="1750EB"/>
                </a:solidFill>
              </a:rPr>
              <a:t>0</a:t>
            </a:r>
            <a:r>
              <a:t>, -</a:t>
            </a:r>
            <a:r>
              <a:rPr>
                <a:solidFill>
                  <a:srgbClr val="1750EB"/>
                </a:solidFill>
              </a:rPr>
              <a:t>BULLET_DX</a:t>
            </a:r>
            <a:r>
              <a:t>)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canvas.get_top_y(bullet) &lt; </a:t>
            </a:r>
            <a:r>
              <a:rPr>
                <a:solidFill>
                  <a:srgbClr val="1750EB"/>
                </a:solidFill>
              </a:rPr>
              <a:t>20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    canvas.delete(bullet)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    bullet = </a:t>
            </a:r>
            <a:r>
              <a:rPr>
                <a:solidFill>
                  <a:srgbClr val="0033B3"/>
                </a:solidFill>
              </a:rPr>
              <a:t>None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2"/>
      <p:bldP build="whole" bldLvl="1" animBg="1" rev="0" advAuto="0" spid="40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Extra Features for Breakout"/>
          <p:cNvSpPr txBox="1"/>
          <p:nvPr/>
        </p:nvSpPr>
        <p:spPr>
          <a:xfrm>
            <a:off x="2257979" y="160656"/>
            <a:ext cx="462804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Extra Features for Breakout</a:t>
            </a:r>
          </a:p>
        </p:txBody>
      </p:sp>
      <p:pic>
        <p:nvPicPr>
          <p:cNvPr id="407" name="Google Shape;95;p19" descr="Google Shape;9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2784" y="865447"/>
            <a:ext cx="2586291" cy="3751061"/>
          </a:xfrm>
          <a:prstGeom prst="rect">
            <a:avLst/>
          </a:prstGeom>
          <a:ln>
            <a:solidFill>
              <a:schemeClr val="accent2">
                <a:lumOff val="21764"/>
              </a:schemeClr>
            </a:solidFill>
            <a:prstDash val="dot"/>
          </a:ln>
        </p:spPr>
      </p:pic>
      <p:sp>
        <p:nvSpPr>
          <p:cNvPr id="408" name="Rectangle 2"/>
          <p:cNvSpPr txBox="1"/>
          <p:nvPr>
            <p:ph type="title"/>
          </p:nvPr>
        </p:nvSpPr>
        <p:spPr>
          <a:xfrm>
            <a:off x="240579" y="933839"/>
            <a:ext cx="2808002" cy="1007702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pPr/>
            <a:r>
              <a:t>Special Bricks</a:t>
            </a:r>
          </a:p>
        </p:txBody>
      </p:sp>
      <p:sp>
        <p:nvSpPr>
          <p:cNvPr id="409" name="Google Shape;96;p19"/>
          <p:cNvSpPr/>
          <p:nvPr/>
        </p:nvSpPr>
        <p:spPr>
          <a:xfrm flipH="1" flipV="1">
            <a:off x="4716148" y="2022202"/>
            <a:ext cx="372219" cy="372219"/>
          </a:xfrm>
          <a:prstGeom prst="line">
            <a:avLst/>
          </a:prstGeom>
          <a:ln w="38100">
            <a:solidFill>
              <a:srgbClr val="4A86E8"/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0" name="Google Shape;97;p19"/>
          <p:cNvSpPr/>
          <p:nvPr/>
        </p:nvSpPr>
        <p:spPr>
          <a:xfrm flipH="1">
            <a:off x="4322312" y="2022302"/>
            <a:ext cx="375387" cy="375387"/>
          </a:xfrm>
          <a:prstGeom prst="line">
            <a:avLst/>
          </a:prstGeom>
          <a:ln w="38100">
            <a:solidFill>
              <a:srgbClr val="4A86E8"/>
            </a:solidFill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1" name="How would you implement that?"/>
          <p:cNvSpPr txBox="1"/>
          <p:nvPr/>
        </p:nvSpPr>
        <p:spPr>
          <a:xfrm>
            <a:off x="353849" y="2016542"/>
            <a:ext cx="2830348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pPr/>
            <a:r>
              <a:t>How would you implement that?</a:t>
            </a:r>
          </a:p>
        </p:txBody>
      </p:sp>
      <p:sp>
        <p:nvSpPr>
          <p:cNvPr id="412" name="Complete reference for class canvas: https://turkey21.csbridge.org/en/resources/api-docs/graphics.html"/>
          <p:cNvSpPr txBox="1"/>
          <p:nvPr/>
        </p:nvSpPr>
        <p:spPr>
          <a:xfrm>
            <a:off x="411360" y="4785360"/>
            <a:ext cx="832128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Complete reference for class canvas: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https://turkey21.csbridge.org/en/resources/api-docs/graphics.html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 Placeholder 3"/>
          <p:cNvSpPr txBox="1"/>
          <p:nvPr>
            <p:ph type="sldNum" sz="quarter" idx="2"/>
          </p:nvPr>
        </p:nvSpPr>
        <p:spPr>
          <a:xfrm>
            <a:off x="8833569" y="47871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Extra Features for Breakout"/>
          <p:cNvSpPr txBox="1"/>
          <p:nvPr/>
        </p:nvSpPr>
        <p:spPr>
          <a:xfrm>
            <a:off x="2257979" y="160656"/>
            <a:ext cx="462804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Extra Features for Breakout</a:t>
            </a:r>
          </a:p>
        </p:txBody>
      </p:sp>
      <p:sp>
        <p:nvSpPr>
          <p:cNvPr id="416" name="Increasing speed…"/>
          <p:cNvSpPr txBox="1"/>
          <p:nvPr>
            <p:ph type="body" idx="1"/>
          </p:nvPr>
        </p:nvSpPr>
        <p:spPr>
          <a:xfrm>
            <a:off x="687619" y="1394392"/>
            <a:ext cx="7178013" cy="2830780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Increasing speed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User selected game level - difficulty control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Cheats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Showing score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Tracking time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Lives</a:t>
            </a:r>
          </a:p>
          <a:p>
            <a:pPr marL="457200" indent="-342900" algn="l" defTabSz="914400">
              <a:lnSpc>
                <a:spcPct val="115000"/>
              </a:lnSpc>
              <a:spcBef>
                <a:spcPts val="0"/>
              </a:spcBef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… any other suggestions?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Before we start, a few points to consider"/>
          <p:cNvSpPr txBox="1"/>
          <p:nvPr/>
        </p:nvSpPr>
        <p:spPr>
          <a:xfrm>
            <a:off x="1244524" y="160656"/>
            <a:ext cx="665495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Before we start, a few points to consider</a:t>
            </a:r>
          </a:p>
        </p:txBody>
      </p:sp>
      <p:pic>
        <p:nvPicPr>
          <p:cNvPr id="3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163" y="1172085"/>
            <a:ext cx="3359637" cy="393077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Breaking a loop"/>
          <p:cNvSpPr txBox="1"/>
          <p:nvPr/>
        </p:nvSpPr>
        <p:spPr>
          <a:xfrm>
            <a:off x="1177752" y="891541"/>
            <a:ext cx="2045751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>
                <a:solidFill>
                  <a:schemeClr val="accent2">
                    <a:lumOff val="-2588"/>
                  </a:schemeClr>
                </a:solidFill>
              </a:defRPr>
            </a:lvl1pPr>
          </a:lstStyle>
          <a:p>
            <a:pPr/>
            <a:r>
              <a:t>Breaking a loop</a:t>
            </a:r>
          </a:p>
        </p:txBody>
      </p:sp>
      <p:pic>
        <p:nvPicPr>
          <p:cNvPr id="341" name="Screenshot 2021-08-11 at 22.29.22.png" descr="Screenshot 2021-08-11 at 22.29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6501" y="1799383"/>
            <a:ext cx="2129397" cy="3168623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Creating a list of objects in a function…"/>
          <p:cNvSpPr txBox="1"/>
          <p:nvPr/>
        </p:nvSpPr>
        <p:spPr>
          <a:xfrm>
            <a:off x="4146113" y="872069"/>
            <a:ext cx="4670173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200">
                <a:solidFill>
                  <a:schemeClr val="accent2">
                    <a:lumOff val="-2588"/>
                  </a:schemeClr>
                </a:solidFill>
              </a:defRPr>
            </a:pPr>
            <a:r>
              <a:t>Creating a list of objects in a function</a:t>
            </a:r>
          </a:p>
          <a:p>
            <a:pPr algn="ctr">
              <a:defRPr sz="2200">
                <a:solidFill>
                  <a:schemeClr val="accent2">
                    <a:lumOff val="-2588"/>
                  </a:schemeClr>
                </a:solidFill>
              </a:defRPr>
            </a:pPr>
            <a:r>
              <a:t>and returning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5" name="Breaking a loop"/>
          <p:cNvSpPr txBox="1"/>
          <p:nvPr/>
        </p:nvSpPr>
        <p:spPr>
          <a:xfrm>
            <a:off x="3240232" y="160656"/>
            <a:ext cx="2663536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Breaking a loop</a:t>
            </a:r>
          </a:p>
        </p:txBody>
      </p:sp>
      <p:pic>
        <p:nvPicPr>
          <p:cNvPr id="3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043" y="866665"/>
            <a:ext cx="3559893" cy="4165076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# A script that takes some time: check-prime…"/>
          <p:cNvSpPr txBox="1"/>
          <p:nvPr/>
        </p:nvSpPr>
        <p:spPr>
          <a:xfrm>
            <a:off x="4404407" y="961390"/>
            <a:ext cx="4557618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300">
                <a:solidFill>
                  <a:srgbClr val="000000"/>
                </a:solidFill>
              </a:defRPr>
            </a:pPr>
            <a:r>
              <a:t># A script that takes some time: check-prime</a:t>
            </a: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import </a:t>
            </a:r>
            <a:r>
              <a:rPr>
                <a:solidFill>
                  <a:srgbClr val="080808"/>
                </a:solidFill>
              </a:rPr>
              <a:t>time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start_time = time.time()</a:t>
            </a:r>
          </a:p>
          <a:p>
            <a:pPr defTabSz="457200">
              <a:defRPr sz="1300">
                <a:solidFill>
                  <a:srgbClr val="1750EB"/>
                </a:solidFill>
              </a:defRPr>
            </a:pPr>
            <a:r>
              <a:rPr>
                <a:solidFill>
                  <a:srgbClr val="080808"/>
                </a:solidFill>
              </a:rPr>
              <a:t>n = </a:t>
            </a:r>
            <a:r>
              <a:t>151153234</a:t>
            </a:r>
          </a:p>
          <a:p>
            <a:pPr defTabSz="457200">
              <a:defRPr sz="1300">
                <a:solidFill>
                  <a:srgbClr val="1750EB"/>
                </a:solidFill>
              </a:defRPr>
            </a:p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is_prime = </a:t>
            </a:r>
            <a:r>
              <a:rPr>
                <a:solidFill>
                  <a:srgbClr val="0033B3"/>
                </a:solidFill>
              </a:rPr>
              <a:t>True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</a:t>
            </a:r>
            <a:r>
              <a:rPr>
                <a:solidFill>
                  <a:srgbClr val="1750EB"/>
                </a:solidFill>
              </a:rPr>
              <a:t>2</a:t>
            </a:r>
            <a:r>
              <a:t>, n):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n % i 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is_prime = </a:t>
            </a:r>
            <a:r>
              <a:rPr>
                <a:solidFill>
                  <a:srgbClr val="0033B3"/>
                </a:solidFill>
              </a:rPr>
              <a:t>False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is_prime:</a:t>
            </a: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"Is prime"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else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defTabSz="457200">
              <a:defRPr b="1" sz="1300">
                <a:solidFill>
                  <a:srgbClr val="008080"/>
                </a:solidFill>
              </a:defRPr>
            </a:pPr>
            <a:r>
              <a:rPr b="0">
                <a:solidFill>
                  <a:srgbClr val="080808"/>
                </a:solidFill>
              </a:rPr>
              <a:t>    </a:t>
            </a:r>
            <a:r>
              <a:rPr b="0">
                <a:solidFill>
                  <a:srgbClr val="011480"/>
                </a:solidFill>
              </a:rPr>
              <a:t>print</a:t>
            </a:r>
            <a:r>
              <a:rPr b="0">
                <a:solidFill>
                  <a:srgbClr val="080808"/>
                </a:solidFill>
              </a:rPr>
              <a:t>(</a:t>
            </a:r>
            <a:r>
              <a:t>"Is not prime"</a:t>
            </a:r>
            <a:r>
              <a:rPr b="0">
                <a:solidFill>
                  <a:srgbClr val="080808"/>
                </a:solidFill>
              </a:rPr>
              <a:t>)</a:t>
            </a:r>
            <a:endParaRPr b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"--- {} seconds ---"</a:t>
            </a:r>
            <a:r>
              <a:t>.format(time.time() - start_time))</a:t>
            </a:r>
          </a:p>
        </p:txBody>
      </p:sp>
      <p:sp>
        <p:nvSpPr>
          <p:cNvPr id="348" name="Is not prime…"/>
          <p:cNvSpPr txBox="1"/>
          <p:nvPr/>
        </p:nvSpPr>
        <p:spPr>
          <a:xfrm>
            <a:off x="4442118" y="4595340"/>
            <a:ext cx="2901364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Is not prime</a:t>
            </a:r>
          </a:p>
          <a:p>
            <a:pPr/>
            <a:r>
              <a:t>--- 9.443579196929932 seconds ---</a:t>
            </a:r>
          </a:p>
        </p:txBody>
      </p:sp>
      <p:sp>
        <p:nvSpPr>
          <p:cNvPr id="349" name="Output:"/>
          <p:cNvSpPr txBox="1"/>
          <p:nvPr/>
        </p:nvSpPr>
        <p:spPr>
          <a:xfrm>
            <a:off x="4458489" y="4348481"/>
            <a:ext cx="745886" cy="3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Output:</a:t>
            </a:r>
          </a:p>
        </p:txBody>
      </p:sp>
      <p:sp>
        <p:nvSpPr>
          <p:cNvPr id="350" name="Better to stop the loop here"/>
          <p:cNvSpPr txBox="1"/>
          <p:nvPr/>
        </p:nvSpPr>
        <p:spPr>
          <a:xfrm>
            <a:off x="6896889" y="2614931"/>
            <a:ext cx="1703883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F61DFB"/>
                </a:solidFill>
              </a:defRPr>
            </a:lvl1pPr>
          </a:lstStyle>
          <a:p>
            <a:pPr/>
            <a:r>
              <a:t>Better to stop the loop here</a:t>
            </a:r>
          </a:p>
        </p:txBody>
      </p:sp>
      <p:sp>
        <p:nvSpPr>
          <p:cNvPr id="351" name="Line"/>
          <p:cNvSpPr/>
          <p:nvPr/>
        </p:nvSpPr>
        <p:spPr>
          <a:xfrm flipH="1">
            <a:off x="5400039" y="2883701"/>
            <a:ext cx="1446092" cy="1"/>
          </a:xfrm>
          <a:prstGeom prst="line">
            <a:avLst/>
          </a:prstGeom>
          <a:ln w="25400">
            <a:solidFill>
              <a:srgbClr val="F20FF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2"/>
      <p:bldP build="whole" bldLvl="1" animBg="1" rev="0" advAuto="0" spid="350" grpId="4"/>
      <p:bldP build="whole" bldLvl="1" animBg="1" rev="0" advAuto="0" spid="351" grpId="5"/>
      <p:bldP build="whole" bldLvl="1" animBg="1" rev="0" advAuto="0" spid="347" grpId="1"/>
      <p:bldP build="whole" bldLvl="1" animBg="1" rev="0" advAuto="0" spid="34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Breaking a loop"/>
          <p:cNvSpPr txBox="1"/>
          <p:nvPr/>
        </p:nvSpPr>
        <p:spPr>
          <a:xfrm>
            <a:off x="3240232" y="160656"/>
            <a:ext cx="2663536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Breaking a loop</a:t>
            </a:r>
          </a:p>
        </p:txBody>
      </p:sp>
      <p:pic>
        <p:nvPicPr>
          <p:cNvPr id="3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043" y="866665"/>
            <a:ext cx="3559893" cy="4165076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# A script that takes some time: check-prime…"/>
          <p:cNvSpPr txBox="1"/>
          <p:nvPr/>
        </p:nvSpPr>
        <p:spPr>
          <a:xfrm>
            <a:off x="4404407" y="961391"/>
            <a:ext cx="4557618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300">
                <a:solidFill>
                  <a:srgbClr val="000000"/>
                </a:solidFill>
              </a:defRPr>
            </a:pPr>
            <a:r>
              <a:t># A script that takes some time: check-prime</a:t>
            </a: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import </a:t>
            </a:r>
            <a:r>
              <a:rPr>
                <a:solidFill>
                  <a:srgbClr val="080808"/>
                </a:solidFill>
              </a:rPr>
              <a:t>time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start_time = time.time()</a:t>
            </a:r>
          </a:p>
          <a:p>
            <a:pPr defTabSz="457200">
              <a:defRPr sz="1300">
                <a:solidFill>
                  <a:srgbClr val="1750EB"/>
                </a:solidFill>
              </a:defRPr>
            </a:pPr>
            <a:r>
              <a:rPr>
                <a:solidFill>
                  <a:srgbClr val="080808"/>
                </a:solidFill>
              </a:rPr>
              <a:t>n = </a:t>
            </a:r>
            <a:r>
              <a:t>151153234</a:t>
            </a:r>
          </a:p>
          <a:p>
            <a:pPr defTabSz="457200">
              <a:defRPr sz="1300">
                <a:solidFill>
                  <a:srgbClr val="1750EB"/>
                </a:solidFill>
              </a:defRPr>
            </a:p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is_prime = </a:t>
            </a:r>
            <a:r>
              <a:rPr>
                <a:solidFill>
                  <a:srgbClr val="0033B3"/>
                </a:solidFill>
              </a:rPr>
              <a:t>True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</a:t>
            </a:r>
            <a:r>
              <a:rPr>
                <a:solidFill>
                  <a:srgbClr val="1750EB"/>
                </a:solidFill>
              </a:rPr>
              <a:t>2</a:t>
            </a:r>
            <a:r>
              <a:t>, n):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n % i 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is_prime = </a:t>
            </a:r>
            <a:r>
              <a:rPr>
                <a:solidFill>
                  <a:srgbClr val="0033B3"/>
                </a:solidFill>
              </a:rPr>
              <a:t>False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C0FFF"/>
                </a:solidFill>
              </a:defRPr>
            </a:pPr>
            <a:r>
              <a:rPr i="1">
                <a:solidFill>
                  <a:srgbClr val="8C8C8C"/>
                </a:solidFill>
              </a:rPr>
              <a:t>        </a:t>
            </a:r>
            <a:r>
              <a:rPr i="1"/>
              <a:t>break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is_prime:</a:t>
            </a: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"Is prime"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else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defTabSz="457200">
              <a:defRPr b="1" sz="1300">
                <a:solidFill>
                  <a:srgbClr val="008080"/>
                </a:solidFill>
              </a:defRPr>
            </a:pPr>
            <a:r>
              <a:rPr b="0">
                <a:solidFill>
                  <a:srgbClr val="080808"/>
                </a:solidFill>
              </a:rPr>
              <a:t>    </a:t>
            </a:r>
            <a:r>
              <a:rPr b="0">
                <a:solidFill>
                  <a:srgbClr val="011480"/>
                </a:solidFill>
              </a:rPr>
              <a:t>print</a:t>
            </a:r>
            <a:r>
              <a:rPr b="0">
                <a:solidFill>
                  <a:srgbClr val="080808"/>
                </a:solidFill>
              </a:rPr>
              <a:t>(</a:t>
            </a:r>
            <a:r>
              <a:t>"Is not prime"</a:t>
            </a:r>
            <a:r>
              <a:rPr b="0">
                <a:solidFill>
                  <a:srgbClr val="080808"/>
                </a:solidFill>
              </a:rPr>
              <a:t>)</a:t>
            </a:r>
            <a:endParaRPr b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"--- {} seconds ---"</a:t>
            </a:r>
            <a:r>
              <a:t>.format(time.time() - start_time))</a:t>
            </a:r>
          </a:p>
        </p:txBody>
      </p:sp>
      <p:sp>
        <p:nvSpPr>
          <p:cNvPr id="357" name="Is not prime…"/>
          <p:cNvSpPr txBox="1"/>
          <p:nvPr/>
        </p:nvSpPr>
        <p:spPr>
          <a:xfrm>
            <a:off x="4442118" y="4595340"/>
            <a:ext cx="3316346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Is not prime</a:t>
            </a:r>
          </a:p>
          <a:p>
            <a:pPr>
              <a:defRPr b="1"/>
            </a:pPr>
            <a:r>
              <a:t>--- 3.123283386230469e-05 seconds ---</a:t>
            </a:r>
          </a:p>
        </p:txBody>
      </p:sp>
      <p:sp>
        <p:nvSpPr>
          <p:cNvPr id="358" name="Output:"/>
          <p:cNvSpPr txBox="1"/>
          <p:nvPr/>
        </p:nvSpPr>
        <p:spPr>
          <a:xfrm>
            <a:off x="4458489" y="4348481"/>
            <a:ext cx="74588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Output:</a:t>
            </a:r>
          </a:p>
        </p:txBody>
      </p:sp>
      <p:sp>
        <p:nvSpPr>
          <p:cNvPr id="359" name="We add a break statement"/>
          <p:cNvSpPr txBox="1"/>
          <p:nvPr/>
        </p:nvSpPr>
        <p:spPr>
          <a:xfrm>
            <a:off x="6896889" y="2640331"/>
            <a:ext cx="1703883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F61DFB"/>
                </a:solidFill>
              </a:defRPr>
            </a:lvl1pPr>
          </a:lstStyle>
          <a:p>
            <a:pPr/>
            <a:r>
              <a:t>We add a break statement</a:t>
            </a:r>
          </a:p>
        </p:txBody>
      </p:sp>
      <p:sp>
        <p:nvSpPr>
          <p:cNvPr id="360" name="Line"/>
          <p:cNvSpPr/>
          <p:nvPr/>
        </p:nvSpPr>
        <p:spPr>
          <a:xfrm flipH="1">
            <a:off x="5400040" y="2947201"/>
            <a:ext cx="1446092" cy="1"/>
          </a:xfrm>
          <a:prstGeom prst="line">
            <a:avLst/>
          </a:prstGeom>
          <a:ln w="25400">
            <a:solidFill>
              <a:srgbClr val="F20FF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" grpId="2"/>
      <p:bldP build="whole" bldLvl="1" animBg="1" rev="0" advAuto="0" spid="3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3" name="Breaking an infinite loop"/>
          <p:cNvSpPr txBox="1"/>
          <p:nvPr/>
        </p:nvSpPr>
        <p:spPr>
          <a:xfrm>
            <a:off x="2554345" y="145572"/>
            <a:ext cx="4035310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Breaking an infinite loop</a:t>
            </a:r>
          </a:p>
        </p:txBody>
      </p:sp>
      <p:sp>
        <p:nvSpPr>
          <p:cNvPr id="364" name="user_ints= []…"/>
          <p:cNvSpPr txBox="1"/>
          <p:nvPr/>
        </p:nvSpPr>
        <p:spPr>
          <a:xfrm>
            <a:off x="415292" y="1520190"/>
            <a:ext cx="3091176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user_ints= []</a:t>
            </a:r>
          </a:p>
          <a:p>
            <a:pPr defTabSz="457200">
              <a:defRPr b="1" sz="1300">
                <a:solidFill>
                  <a:srgbClr val="008080"/>
                </a:solidFill>
              </a:defRPr>
            </a:pPr>
            <a:r>
              <a:rPr b="0">
                <a:solidFill>
                  <a:srgbClr val="080808"/>
                </a:solidFill>
              </a:rPr>
              <a:t>value = </a:t>
            </a:r>
            <a:r>
              <a:rPr b="0">
                <a:solidFill>
                  <a:srgbClr val="011480"/>
                </a:solidFill>
              </a:rPr>
              <a:t>int</a:t>
            </a:r>
            <a:r>
              <a:rPr b="0">
                <a:solidFill>
                  <a:srgbClr val="080808"/>
                </a:solidFill>
              </a:rPr>
              <a:t>(</a:t>
            </a:r>
            <a:r>
              <a:rPr b="0">
                <a:solidFill>
                  <a:srgbClr val="011480"/>
                </a:solidFill>
              </a:rPr>
              <a:t>input</a:t>
            </a:r>
            <a:r>
              <a:rPr b="0">
                <a:solidFill>
                  <a:srgbClr val="080808"/>
                </a:solidFill>
              </a:rPr>
              <a:t>(</a:t>
            </a:r>
            <a:r>
              <a:t>"Enter an integer:"</a:t>
            </a:r>
            <a:r>
              <a:rPr b="0">
                <a:solidFill>
                  <a:srgbClr val="080808"/>
                </a:solidFill>
              </a:rPr>
              <a:t>))</a:t>
            </a:r>
            <a:endParaRPr b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rPr>
                <a:solidFill>
                  <a:srgbClr val="0033B3"/>
                </a:solidFill>
              </a:rPr>
              <a:t>while </a:t>
            </a:r>
            <a:r>
              <a:t>value &gt;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user_ints.append(value)</a:t>
            </a: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80808"/>
                </a:solidFill>
              </a:rPr>
              <a:t>    value = </a:t>
            </a:r>
            <a:r>
              <a:rPr>
                <a:solidFill>
                  <a:srgbClr val="011480"/>
                </a:solidFill>
              </a:rPr>
              <a:t>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input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"Enter an integer:"</a:t>
            </a:r>
            <a:r>
              <a:rPr>
                <a:solidFill>
                  <a:srgbClr val="080808"/>
                </a:solidFill>
              </a:rPr>
              <a:t>))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"Your inputs:"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11480"/>
                </a:solidFill>
              </a:rPr>
              <a:t>str</a:t>
            </a:r>
            <a:r>
              <a:rPr>
                <a:solidFill>
                  <a:srgbClr val="080808"/>
                </a:solidFill>
              </a:rPr>
              <a:t>(user_ints))</a:t>
            </a:r>
            <a:endParaRPr>
              <a:solidFill>
                <a:srgbClr val="080808"/>
              </a:solidFill>
            </a:endParaRPr>
          </a:p>
        </p:txBody>
      </p:sp>
      <p:sp>
        <p:nvSpPr>
          <p:cNvPr id="365" name="user_ints= []…"/>
          <p:cNvSpPr txBox="1"/>
          <p:nvPr/>
        </p:nvSpPr>
        <p:spPr>
          <a:xfrm>
            <a:off x="4915689" y="1433831"/>
            <a:ext cx="4035310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user_ints= []</a:t>
            </a:r>
          </a:p>
          <a:p>
            <a:pPr defTabSz="457200">
              <a:defRPr sz="1300">
                <a:solidFill>
                  <a:srgbClr val="0033B3"/>
                </a:solidFill>
              </a:defRPr>
            </a:pPr>
            <a:r>
              <a:t>while True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80808"/>
                </a:solidFill>
              </a:rPr>
              <a:t>    value = </a:t>
            </a:r>
            <a:r>
              <a:rPr>
                <a:solidFill>
                  <a:srgbClr val="011480"/>
                </a:solidFill>
              </a:rPr>
              <a:t>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input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"Enter an integer:"</a:t>
            </a:r>
            <a:r>
              <a:rPr>
                <a:solidFill>
                  <a:srgbClr val="080808"/>
                </a:solidFill>
              </a:rPr>
              <a:t>))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value &gt;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user_ints.append(value)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else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break</a:t>
            </a:r>
            <a:endParaRPr>
              <a:solidFill>
                <a:srgbClr val="0033B3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"Your inputs:"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11480"/>
                </a:solidFill>
              </a:rPr>
              <a:t>str</a:t>
            </a:r>
            <a:r>
              <a:rPr>
                <a:solidFill>
                  <a:srgbClr val="080808"/>
                </a:solidFill>
              </a:rPr>
              <a:t>(user_ints))</a:t>
            </a:r>
            <a:endParaRPr>
              <a:solidFill>
                <a:srgbClr val="080808"/>
              </a:solidFill>
            </a:endParaRPr>
          </a:p>
        </p:txBody>
      </p:sp>
      <p:sp>
        <p:nvSpPr>
          <p:cNvPr id="366" name="Reading positive integers from a user:"/>
          <p:cNvSpPr txBox="1"/>
          <p:nvPr/>
        </p:nvSpPr>
        <p:spPr>
          <a:xfrm>
            <a:off x="374169" y="1087915"/>
            <a:ext cx="403925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700">
                <a:solidFill>
                  <a:srgbClr val="000000"/>
                </a:solidFill>
              </a:defRPr>
            </a:lvl1pPr>
          </a:lstStyle>
          <a:p>
            <a:pPr/>
            <a:r>
              <a:t>Reading positive integers from a user:</a:t>
            </a:r>
          </a:p>
        </p:txBody>
      </p:sp>
      <p:sp>
        <p:nvSpPr>
          <p:cNvPr id="367" name="Enter an integer:1…"/>
          <p:cNvSpPr txBox="1"/>
          <p:nvPr/>
        </p:nvSpPr>
        <p:spPr>
          <a:xfrm>
            <a:off x="1146042" y="3300731"/>
            <a:ext cx="1629676" cy="1386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Enter an integer:</a:t>
            </a:r>
            <a:r>
              <a:rPr b="1">
                <a:solidFill>
                  <a:srgbClr val="0002FF"/>
                </a:solidFill>
              </a:rPr>
              <a:t>1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2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3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-8</a:t>
            </a:r>
          </a:p>
          <a:p>
            <a:pPr/>
            <a:r>
              <a:t>Your inputs:[1, 2, 3]</a:t>
            </a:r>
          </a:p>
        </p:txBody>
      </p:sp>
      <p:sp>
        <p:nvSpPr>
          <p:cNvPr id="368" name="Output:"/>
          <p:cNvSpPr txBox="1"/>
          <p:nvPr/>
        </p:nvSpPr>
        <p:spPr>
          <a:xfrm>
            <a:off x="455449" y="3289776"/>
            <a:ext cx="74588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Output:</a:t>
            </a:r>
          </a:p>
        </p:txBody>
      </p:sp>
      <p:sp>
        <p:nvSpPr>
          <p:cNvPr id="369" name="Output:"/>
          <p:cNvSpPr txBox="1"/>
          <p:nvPr/>
        </p:nvSpPr>
        <p:spPr>
          <a:xfrm>
            <a:off x="4875049" y="3289776"/>
            <a:ext cx="74588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Output:</a:t>
            </a:r>
          </a:p>
        </p:txBody>
      </p:sp>
      <p:sp>
        <p:nvSpPr>
          <p:cNvPr id="370" name="Enter an integer:3…"/>
          <p:cNvSpPr txBox="1"/>
          <p:nvPr/>
        </p:nvSpPr>
        <p:spPr>
          <a:xfrm>
            <a:off x="5568401" y="3304541"/>
            <a:ext cx="1827358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3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2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4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5</a:t>
            </a:r>
          </a:p>
          <a:p>
            <a:pPr/>
            <a:r>
              <a:t>Enter an integer:</a:t>
            </a:r>
            <a:r>
              <a:rPr b="1">
                <a:solidFill>
                  <a:srgbClr val="0000F8"/>
                </a:solidFill>
              </a:rPr>
              <a:t>-7</a:t>
            </a:r>
          </a:p>
          <a:p>
            <a:pPr/>
            <a:r>
              <a:t>Your inputs:[3, 2, 4, 5]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2"/>
      <p:bldP build="whole" bldLvl="1" animBg="1" rev="0" advAuto="0" spid="365" grpId="3"/>
      <p:bldP build="whole" bldLvl="1" animBg="1" rev="0" advAuto="0" spid="369" grpId="4"/>
      <p:bldP build="whole" bldLvl="1" animBg="1" rev="0" advAuto="0" spid="368" grpId="1"/>
      <p:bldP build="whole" bldLvl="1" animBg="1" rev="0" advAuto="0" spid="370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Creating a list of objects in a function…"/>
          <p:cNvSpPr txBox="1"/>
          <p:nvPr/>
        </p:nvSpPr>
        <p:spPr>
          <a:xfrm>
            <a:off x="1011883" y="52706"/>
            <a:ext cx="7427622" cy="75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200">
                <a:solidFill>
                  <a:srgbClr val="FFFFFF"/>
                </a:solidFill>
              </a:defRPr>
            </a:pPr>
            <a:r>
              <a:t>Creating a list of objects in a function</a:t>
            </a:r>
          </a:p>
          <a:p>
            <a:pPr algn="ctr">
              <a:defRPr sz="2200">
                <a:solidFill>
                  <a:srgbClr val="FFFFFF"/>
                </a:solidFill>
              </a:defRPr>
            </a:pPr>
            <a:r>
              <a:t>and returning them</a:t>
            </a:r>
          </a:p>
        </p:txBody>
      </p:sp>
      <p:pic>
        <p:nvPicPr>
          <p:cNvPr id="374" name="Screenshot 2021-08-11 at 22.29.22.png" descr="Screenshot 2021-08-11 at 22.29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4491" y="935783"/>
            <a:ext cx="2562406" cy="3812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Returning graphical objects from functions"/>
          <p:cNvSpPr txBox="1"/>
          <p:nvPr/>
        </p:nvSpPr>
        <p:spPr>
          <a:xfrm>
            <a:off x="1244524" y="160656"/>
            <a:ext cx="6982609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Returning graphical objects from functions</a:t>
            </a:r>
          </a:p>
        </p:txBody>
      </p:sp>
      <p:sp>
        <p:nvSpPr>
          <p:cNvPr id="378" name="# A function to create a single graphical object and return…"/>
          <p:cNvSpPr txBox="1"/>
          <p:nvPr/>
        </p:nvSpPr>
        <p:spPr>
          <a:xfrm>
            <a:off x="669963" y="1233170"/>
            <a:ext cx="7621194" cy="138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# A function to create a single graphical object and return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def setup_graphical_object(canvas):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object_x = … some expression to compute x …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object_y = … some expression to compute x … 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my_object = canvas.create_….(object_x, object_y, object_x+SIZE, object_y+SIZE)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return my_object</a:t>
            </a:r>
          </a:p>
        </p:txBody>
      </p:sp>
      <p:sp>
        <p:nvSpPr>
          <p:cNvPr id="379" name="# A function to create multiple graphical objects, put those in a list and return the list of objects…"/>
          <p:cNvSpPr txBox="1"/>
          <p:nvPr/>
        </p:nvSpPr>
        <p:spPr>
          <a:xfrm>
            <a:off x="659602" y="2994342"/>
            <a:ext cx="8152454" cy="181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# A function to create multiple graphical objects, put those in a list and return the list of objects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def setup_graphical_objects(canvas):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objects_list = []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for i in range(NUM_OBJECTS):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  object_x = … some expression to compute x …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  object_y = … some expression to compute x …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    objects_list.append(canvas.create_….(object_x, object_y, object_x+SIZE, object_y+SIZE))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    return objects_list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Returning multiple values from functions"/>
          <p:cNvSpPr txBox="1"/>
          <p:nvPr/>
        </p:nvSpPr>
        <p:spPr>
          <a:xfrm>
            <a:off x="1244524" y="160656"/>
            <a:ext cx="665477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Returning multiple values from functions</a:t>
            </a:r>
          </a:p>
        </p:txBody>
      </p:sp>
      <p:pic>
        <p:nvPicPr>
          <p:cNvPr id="383" name="Google Shape;80;p17" descr="Google Shape;80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409" y="1273413"/>
            <a:ext cx="4879182" cy="2921795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Google Shape;81;p17"/>
          <p:cNvSpPr/>
          <p:nvPr/>
        </p:nvSpPr>
        <p:spPr>
          <a:xfrm>
            <a:off x="3325349" y="2702815"/>
            <a:ext cx="2053953" cy="367801"/>
          </a:xfrm>
          <a:prstGeom prst="roundRect">
            <a:avLst>
              <a:gd name="adj" fmla="val 16667"/>
            </a:avLst>
          </a:prstGeom>
          <a:ln w="38100">
            <a:solidFill>
              <a:srgbClr val="FF99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5" name="Google Shape;82;p17"/>
          <p:cNvSpPr/>
          <p:nvPr/>
        </p:nvSpPr>
        <p:spPr>
          <a:xfrm>
            <a:off x="2503581" y="3938575"/>
            <a:ext cx="4612555" cy="376801"/>
          </a:xfrm>
          <a:prstGeom prst="roundRect">
            <a:avLst>
              <a:gd name="adj" fmla="val 16667"/>
            </a:avLst>
          </a:prstGeom>
          <a:ln w="38100">
            <a:solidFill>
              <a:srgbClr val="FF9900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6" name="Google Shape;83;p17"/>
          <p:cNvSpPr/>
          <p:nvPr/>
        </p:nvSpPr>
        <p:spPr>
          <a:xfrm flipH="1">
            <a:off x="3123115" y="2981004"/>
            <a:ext cx="490868" cy="981440"/>
          </a:xfrm>
          <a:prstGeom prst="line">
            <a:avLst/>
          </a:prstGeom>
          <a:ln w="38100">
            <a:solidFill>
              <a:srgbClr val="FF9900"/>
            </a:solidFill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7" name="Google Shape;84;p17"/>
          <p:cNvSpPr/>
          <p:nvPr/>
        </p:nvSpPr>
        <p:spPr>
          <a:xfrm flipH="1">
            <a:off x="4069944" y="2986649"/>
            <a:ext cx="170738" cy="964645"/>
          </a:xfrm>
          <a:prstGeom prst="line">
            <a:avLst/>
          </a:prstGeom>
          <a:ln w="38100">
            <a:solidFill>
              <a:srgbClr val="FF9900"/>
            </a:solidFill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88" name="Google Shape;85;p17"/>
          <p:cNvSpPr/>
          <p:nvPr/>
        </p:nvSpPr>
        <p:spPr>
          <a:xfrm>
            <a:off x="5044426" y="3037099"/>
            <a:ext cx="1" cy="860426"/>
          </a:xfrm>
          <a:prstGeom prst="line">
            <a:avLst/>
          </a:prstGeom>
          <a:ln w="38100">
            <a:solidFill>
              <a:srgbClr val="FF9900"/>
            </a:solidFill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2"/>
      <p:bldP build="whole" bldLvl="1" animBg="1" rev="0" advAuto="0" spid="385" grpId="5"/>
      <p:bldP build="whole" bldLvl="1" animBg="1" rev="0" advAuto="0" spid="387" grpId="3"/>
      <p:bldP build="whole" bldLvl="1" animBg="1" rev="0" advAuto="0" spid="386" grpId="4"/>
      <p:bldP build="whole" bldLvl="1" animBg="1" rev="0" advAuto="0" spid="3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lide Number Placeholder 3"/>
          <p:cNvSpPr txBox="1"/>
          <p:nvPr>
            <p:ph type="sldNum" sz="quarter" idx="2"/>
          </p:nvPr>
        </p:nvSpPr>
        <p:spPr>
          <a:xfrm>
            <a:off x="8864600" y="47871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1" name="Extra Features for Breakout"/>
          <p:cNvSpPr txBox="1"/>
          <p:nvPr/>
        </p:nvSpPr>
        <p:spPr>
          <a:xfrm>
            <a:off x="2257979" y="160656"/>
            <a:ext cx="462804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Extra Features for Breakout</a:t>
            </a:r>
          </a:p>
        </p:txBody>
      </p:sp>
      <p:pic>
        <p:nvPicPr>
          <p:cNvPr id="392" name="Screenshot 2021-08-11 at 23.01.28.png" descr="Screenshot 2021-08-11 at 23.01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250" y="866611"/>
            <a:ext cx="4299500" cy="3927051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https://www.mobygames.com/game-group/breakout-variants"/>
          <p:cNvSpPr txBox="1"/>
          <p:nvPr/>
        </p:nvSpPr>
        <p:spPr>
          <a:xfrm>
            <a:off x="2148193" y="4815841"/>
            <a:ext cx="4897012" cy="3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https://www.mobygames.com/game-group/breakout-variants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95959"/>
      </a:dk1>
      <a:lt1>
        <a:srgbClr val="5A1E50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