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5"/>
  </p:notesMasterIdLst>
  <p:sldIdLst>
    <p:sldId id="256" r:id="rId2"/>
    <p:sldId id="261" r:id="rId3"/>
    <p:sldId id="262" r:id="rId4"/>
    <p:sldId id="535" r:id="rId5"/>
    <p:sldId id="264" r:id="rId6"/>
    <p:sldId id="872" r:id="rId7"/>
    <p:sldId id="864" r:id="rId8"/>
    <p:sldId id="867" r:id="rId9"/>
    <p:sldId id="868" r:id="rId10"/>
    <p:sldId id="869" r:id="rId11"/>
    <p:sldId id="870" r:id="rId12"/>
    <p:sldId id="871" r:id="rId13"/>
    <p:sldId id="316" r:id="rId14"/>
    <p:sldId id="277" r:id="rId15"/>
    <p:sldId id="516" r:id="rId16"/>
    <p:sldId id="527" r:id="rId17"/>
    <p:sldId id="518" r:id="rId18"/>
    <p:sldId id="528" r:id="rId19"/>
    <p:sldId id="302" r:id="rId20"/>
    <p:sldId id="318" r:id="rId21"/>
    <p:sldId id="519" r:id="rId22"/>
    <p:sldId id="520" r:id="rId23"/>
    <p:sldId id="521" r:id="rId24"/>
    <p:sldId id="522" r:id="rId25"/>
    <p:sldId id="529" r:id="rId26"/>
    <p:sldId id="523" r:id="rId27"/>
    <p:sldId id="524" r:id="rId28"/>
    <p:sldId id="525" r:id="rId29"/>
    <p:sldId id="530" r:id="rId30"/>
    <p:sldId id="283" r:id="rId31"/>
    <p:sldId id="308" r:id="rId32"/>
    <p:sldId id="526" r:id="rId33"/>
    <p:sldId id="297" r:id="rId34"/>
    <p:sldId id="298" r:id="rId35"/>
    <p:sldId id="531" r:id="rId36"/>
    <p:sldId id="510" r:id="rId37"/>
    <p:sldId id="503" r:id="rId38"/>
    <p:sldId id="511" r:id="rId39"/>
    <p:sldId id="299" r:id="rId40"/>
    <p:sldId id="532" r:id="rId41"/>
    <p:sldId id="300" r:id="rId42"/>
    <p:sldId id="533" r:id="rId43"/>
    <p:sldId id="51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09C55F-86B5-9446-ADFB-FFDAAF414CDB}">
          <p14:sldIdLst>
            <p14:sldId id="256"/>
            <p14:sldId id="261"/>
            <p14:sldId id="262"/>
          </p14:sldIdLst>
        </p14:section>
        <p14:section name="Recap" id="{8292C427-23B8-7240-93CE-BEAF2DE41801}">
          <p14:sldIdLst>
            <p14:sldId id="535"/>
            <p14:sldId id="264"/>
            <p14:sldId id="872"/>
            <p14:sldId id="864"/>
            <p14:sldId id="867"/>
            <p14:sldId id="868"/>
            <p14:sldId id="869"/>
            <p14:sldId id="870"/>
          </p14:sldIdLst>
        </p14:section>
        <p14:section name="Events" id="{065D7736-AE94-2E4C-A011-E74D19D2BF7D}">
          <p14:sldIdLst>
            <p14:sldId id="871"/>
            <p14:sldId id="316"/>
            <p14:sldId id="277"/>
            <p14:sldId id="516"/>
          </p14:sldIdLst>
        </p14:section>
        <p14:section name="moves" id="{A5645E4A-613B-D84E-B644-226F5ADD8CC1}">
          <p14:sldIdLst>
            <p14:sldId id="527"/>
            <p14:sldId id="518"/>
            <p14:sldId id="528"/>
            <p14:sldId id="302"/>
            <p14:sldId id="318"/>
            <p14:sldId id="519"/>
            <p14:sldId id="520"/>
            <p14:sldId id="521"/>
            <p14:sldId id="522"/>
          </p14:sldIdLst>
        </p14:section>
        <p14:section name="clicks" id="{EAA95985-EC63-F049-9969-EFD18D921976}">
          <p14:sldIdLst>
            <p14:sldId id="529"/>
            <p14:sldId id="523"/>
            <p14:sldId id="524"/>
            <p14:sldId id="525"/>
            <p14:sldId id="530"/>
            <p14:sldId id="283"/>
            <p14:sldId id="308"/>
            <p14:sldId id="526"/>
          </p14:sldIdLst>
        </p14:section>
        <p14:section name="Mouse Tracker" id="{D7D9A7F0-9CBB-E646-AB8B-280A4D77CB31}">
          <p14:sldIdLst>
            <p14:sldId id="297"/>
            <p14:sldId id="298"/>
          </p14:sldIdLst>
        </p14:section>
        <p14:section name="Whack A Mole" id="{7E61D159-C707-AE46-B2D3-F8F42E95001F}">
          <p14:sldIdLst>
            <p14:sldId id="531"/>
            <p14:sldId id="510"/>
            <p14:sldId id="503"/>
            <p14:sldId id="511"/>
            <p14:sldId id="299"/>
            <p14:sldId id="532"/>
            <p14:sldId id="300"/>
            <p14:sldId id="533"/>
            <p14:sldId id="5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0"/>
    <p:restoredTop sz="90544"/>
  </p:normalViewPr>
  <p:slideViewPr>
    <p:cSldViewPr snapToGrid="0" snapToObjects="1">
      <p:cViewPr varScale="1">
        <p:scale>
          <a:sx n="115" d="100"/>
          <a:sy n="115" d="100"/>
        </p:scale>
        <p:origin x="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82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2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1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5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3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45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63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there is no object?  How can we check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9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can finish </a:t>
            </a:r>
            <a:r>
              <a:rPr lang="en-US" dirty="0" err="1"/>
              <a:t>dribbleCastle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1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1f289ef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1f289ef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284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1f289ef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1f289ef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9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0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5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0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419600"/>
            <a:ext cx="85344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0"/>
            <a:ext cx="29464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0"/>
            <a:ext cx="8636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295400"/>
            <a:ext cx="57912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7912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title style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CC354509-3AE8-D643-894C-DD042128BF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295400"/>
            <a:ext cx="11785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10972800" y="6356351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292087"/>
            <a:ext cx="7772400" cy="1066800"/>
          </a:xfrm>
        </p:spPr>
        <p:txBody>
          <a:bodyPr/>
          <a:lstStyle/>
          <a:p>
            <a:r>
              <a:rPr lang="en-US" altLang="x-none" dirty="0"/>
              <a:t>CS Bridge, Lecture 12</a:t>
            </a:r>
            <a:br>
              <a:rPr lang="en-US" altLang="x-none" dirty="0"/>
            </a:br>
            <a:r>
              <a:rPr lang="en-US" altLang="x-none" sz="2550" dirty="0"/>
              <a:t>The Mouse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01425FEB-A9DA-C044-8DC6-AB666B903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04" t="22459" r="17036" b="28553"/>
          <a:stretch/>
        </p:blipFill>
        <p:spPr>
          <a:xfrm>
            <a:off x="4667250" y="2766392"/>
            <a:ext cx="2857500" cy="2362200"/>
          </a:xfrm>
          <a:prstGeom prst="rect">
            <a:avLst/>
          </a:prstGeom>
        </p:spPr>
      </p:pic>
      <p:pic>
        <p:nvPicPr>
          <p:cNvPr id="6" name="Picture 2" descr="Stanford University - Wikipedia">
            <a:extLst>
              <a:ext uri="{FF2B5EF4-FFF2-40B4-BE49-F238E27FC236}">
                <a16:creationId xmlns:a16="http://schemas.microsoft.com/office/drawing/2014/main" id="{09B17598-B348-6C4C-908F-F32C7C22B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134" y="5415104"/>
            <a:ext cx="1197867" cy="11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accessory, umbrella, colorful, dark&#10;&#10;Description automatically generated">
            <a:extLst>
              <a:ext uri="{FF2B5EF4-FFF2-40B4-BE49-F238E27FC236}">
                <a16:creationId xmlns:a16="http://schemas.microsoft.com/office/drawing/2014/main" id="{D4C2572A-7DFE-0842-AF5D-B775A4F77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778" y="5204792"/>
            <a:ext cx="1676400" cy="1676400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79E6E72B-39D9-F34D-AB5C-879F9192B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5415104"/>
            <a:ext cx="1371601" cy="12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05273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'Han']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-----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in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# no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variable here to use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1981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D03-63F9-7B4A-8851-9D07B8D394EA}"/>
              </a:ext>
            </a:extLst>
          </p:cNvPr>
          <p:cNvGrpSpPr/>
          <p:nvPr/>
        </p:nvGrpSpPr>
        <p:grpSpPr>
          <a:xfrm>
            <a:off x="7253180" y="3079412"/>
            <a:ext cx="3274142" cy="1514396"/>
            <a:chOff x="5504552" y="2645583"/>
            <a:chExt cx="3274142" cy="15143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02C4A2-3511-014B-80BD-DB0FB21CA07B}"/>
                </a:ext>
              </a:extLst>
            </p:cNvPr>
            <p:cNvSpPr txBox="1"/>
            <p:nvPr/>
          </p:nvSpPr>
          <p:spPr>
            <a:xfrm>
              <a:off x="5504552" y="3051983"/>
              <a:ext cx="3274142" cy="11079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Courier"/>
                </a:rPr>
                <a:t>Leia</a:t>
              </a:r>
            </a:p>
            <a:p>
              <a:r>
                <a:rPr lang="en-US" sz="2200" b="1" dirty="0">
                  <a:latin typeface="Courier"/>
                </a:rPr>
                <a:t>Luke</a:t>
              </a:r>
            </a:p>
            <a:p>
              <a:r>
                <a:rPr lang="en-US" sz="2200" b="1" dirty="0">
                  <a:latin typeface="Courier"/>
                </a:rPr>
                <a:t>Han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B349FB-C061-BA4C-8BAF-45A2A6DC482C}"/>
                </a:ext>
              </a:extLst>
            </p:cNvPr>
            <p:cNvSpPr txBox="1"/>
            <p:nvPr/>
          </p:nvSpPr>
          <p:spPr>
            <a:xfrm>
              <a:off x="5504552" y="2645583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166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05273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'Han']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if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+ 1 &lt; 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    # do something with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+ 1]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1981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</p:spTree>
    <p:extLst>
      <p:ext uri="{BB962C8B-B14F-4D97-AF65-F5344CB8AC3E}">
        <p14:creationId xmlns:p14="http://schemas.microsoft.com/office/powerpoint/2010/main" val="8246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7148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Responding To The Mouse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657600" algn="l"/>
              </a:tabLst>
              <a:defRPr/>
            </a:pPr>
            <a:r>
              <a:rPr lang="en-US" altLang="x-none" sz="2800" b="1" dirty="0"/>
              <a:t>event</a:t>
            </a:r>
            <a:r>
              <a:rPr lang="en-US" altLang="x-none" sz="2800" dirty="0"/>
              <a:t>: Some external stimulus that your program can respond to.</a:t>
            </a:r>
          </a:p>
          <a:p>
            <a:pPr lvl="1">
              <a:tabLst>
                <a:tab pos="3657600" algn="l"/>
              </a:tabLst>
              <a:defRPr/>
            </a:pPr>
            <a:endParaRPr lang="en-US" altLang="x-none" sz="2800" dirty="0"/>
          </a:p>
          <a:p>
            <a:pPr lvl="1">
              <a:tabLst>
                <a:tab pos="3657600" algn="l"/>
              </a:tabLst>
              <a:defRPr/>
            </a:pPr>
            <a:endParaRPr lang="en-US" altLang="x-none" sz="2800" dirty="0"/>
          </a:p>
        </p:txBody>
      </p:sp>
      <p:pic>
        <p:nvPicPr>
          <p:cNvPr id="18435" name="Picture 5" descr="event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41006" r="63087" b="31671"/>
          <a:stretch>
            <a:fillRect/>
          </a:stretch>
        </p:blipFill>
        <p:spPr bwMode="auto">
          <a:xfrm>
            <a:off x="5219700" y="2477145"/>
            <a:ext cx="1752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51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Mouse clicking</a:t>
            </a:r>
          </a:p>
          <a:p>
            <a:r>
              <a:rPr lang="en-US" sz="3200" dirty="0"/>
              <a:t>Keyboard keys pressed</a:t>
            </a:r>
          </a:p>
          <a:p>
            <a:r>
              <a:rPr lang="en-US" sz="3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1334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1"/>
            <a:ext cx="10515600" cy="1771185"/>
          </a:xfrm>
        </p:spPr>
        <p:txBody>
          <a:bodyPr/>
          <a:lstStyle/>
          <a:p>
            <a:r>
              <a:rPr lang="en-US" dirty="0"/>
              <a:t>In our programs, we can ask the canvas if any events have occurred since the last time we asked.</a:t>
            </a:r>
          </a:p>
          <a:p>
            <a:r>
              <a:rPr lang="en-US" dirty="0"/>
              <a:t>If there are, then we do something.</a:t>
            </a:r>
          </a:p>
          <a:p>
            <a:r>
              <a:rPr lang="en-US" dirty="0"/>
              <a:t>If there are not, we do nothing and check again later.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676400" y="3414132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mouse events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3386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71332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95401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the current location of the mouse.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676400" y="3414132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mouse_x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canvas.get_mouse_x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mouse_y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canvas.get_mouse_y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561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Demo:</a:t>
            </a:r>
            <a:r>
              <a:rPr lang="en-US" sz="3600" b="1" dirty="0">
                <a:solidFill>
                  <a:srgbClr val="FF0000"/>
                </a:solidFill>
              </a:rPr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797028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511923" y="1295401"/>
            <a:ext cx="7168155" cy="5181599"/>
          </a:xfrm>
        </p:spPr>
      </p:pic>
    </p:spTree>
    <p:extLst>
      <p:ext uri="{BB962C8B-B14F-4D97-AF65-F5344CB8AC3E}">
        <p14:creationId xmlns:p14="http://schemas.microsoft.com/office/powerpoint/2010/main" val="143973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Learn to respond to mouse events in graphics programs</a:t>
            </a:r>
            <a:endParaRPr lang="en-US" sz="2500" dirty="0">
              <a:ea typeface="Consolas" charset="0"/>
              <a:cs typeface="Consola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57191-8580-844B-88A7-219FDC144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88" y="2811918"/>
            <a:ext cx="5070225" cy="36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8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7030A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b="1" dirty="0">
                <a:latin typeface="Consolas" charset="0"/>
              </a:rPr>
              <a:t>True</a:t>
            </a:r>
            <a:r>
              <a:rPr lang="en-US" altLang="x-none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canvas.get_mouse_x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canvas.get_mouse_y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canvas.create_rectangle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canvas.set_color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'black'</a:t>
            </a:r>
            <a:r>
              <a:rPr lang="en-US" altLang="x-none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canvas.update</a:t>
            </a:r>
            <a:r>
              <a:rPr lang="en-US" altLang="x-none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24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canvas.get_mouse_x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canvas.get_mouse_y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canvas.create_rectangle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'black')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223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canvas.create_rectangle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,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canvas.set_color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, 'black')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942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canvas.create_rectangle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'black')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canvas.update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0643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7030A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b="1" dirty="0">
                <a:latin typeface="Consolas" charset="0"/>
              </a:rPr>
              <a:t>True</a:t>
            </a:r>
            <a:r>
              <a:rPr lang="en-US" altLang="x-none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canvas.get_mouse_x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canvas.get_mouse_y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canvas.create_rectangle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canvas.set_color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'black'</a:t>
            </a:r>
            <a:r>
              <a:rPr lang="en-US" altLang="x-none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canvas.update</a:t>
            </a:r>
            <a:r>
              <a:rPr lang="en-US" altLang="x-none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782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134343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95401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a list of mouse clicks that have happened since the last time we asked.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676400" y="3414132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8730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95401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an </a:t>
            </a:r>
            <a:r>
              <a:rPr lang="en-US" sz="3200" b="1" dirty="0"/>
              <a:t>x </a:t>
            </a:r>
            <a:r>
              <a:rPr lang="en-US" sz="3200" dirty="0"/>
              <a:t>and </a:t>
            </a:r>
            <a:r>
              <a:rPr lang="en-US" sz="3200" b="1" dirty="0"/>
              <a:t>y</a:t>
            </a:r>
            <a:r>
              <a:rPr lang="en-US" sz="3200" dirty="0"/>
              <a:t> coordinate of where that click happened.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676400" y="3414132"/>
            <a:ext cx="8839200" cy="15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536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95401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Pattern: we make a loop (like for animation), and each time through the loop we check for new mouse clicks, and act on them.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676400" y="3414132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mouse clicks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4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Demo:</a:t>
            </a:r>
            <a:r>
              <a:rPr lang="en-US" sz="3600" b="1" dirty="0">
                <a:solidFill>
                  <a:srgbClr val="FF0000"/>
                </a:solidFill>
              </a:rPr>
              <a:t> Polka Dots</a:t>
            </a:r>
            <a:endParaRPr lang="en-US" sz="3600" b="1" i="1" dirty="0">
              <a:solidFill>
                <a:srgbClr val="FF0000"/>
              </a:solidFill>
            </a:endParaRPr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51878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Recap:</a:t>
            </a:r>
            <a:r>
              <a:rPr lang="en-US" sz="3600" dirty="0"/>
              <a:t> Lists</a:t>
            </a:r>
            <a:endParaRPr lang="en-US" sz="3600" b="1" dirty="0"/>
          </a:p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966412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sz="2200" dirty="0">
                <a:latin typeface="Consolas" charset="0"/>
              </a:rPr>
              <a:t>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True</a:t>
            </a:r>
            <a:r>
              <a:rPr lang="en-US" altLang="x-none" sz="2200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clicks = </a:t>
            </a:r>
            <a:r>
              <a:rPr lang="en-US" altLang="x-none" sz="2200" dirty="0" err="1">
                <a:latin typeface="Consolas" charset="0"/>
              </a:rPr>
              <a:t>canvas.get_new_mouse_clicks</a:t>
            </a:r>
            <a:r>
              <a:rPr lang="en-US" altLang="x-none" sz="2200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>
                <a:solidFill>
                  <a:srgbClr val="00B050"/>
                </a:solidFill>
                <a:latin typeface="Consolas" charset="0"/>
              </a:rPr>
              <a:t>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sz="2200" dirty="0">
                <a:latin typeface="Consolas" charset="0"/>
              </a:rPr>
              <a:t> click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in</a:t>
            </a:r>
            <a:r>
              <a:rPr lang="en-US" altLang="x-none" sz="2200" dirty="0"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circle = </a:t>
            </a:r>
            <a:r>
              <a:rPr lang="en-US" altLang="x-none" sz="2200" dirty="0" err="1">
                <a:latin typeface="Consolas" charset="0"/>
              </a:rPr>
              <a:t>canvas.create_oval</a:t>
            </a:r>
            <a:r>
              <a:rPr lang="en-US" altLang="x-none" sz="2200" dirty="0">
                <a:latin typeface="Consolas" charset="0"/>
              </a:rPr>
              <a:t>(0, 0,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CIRCLE_SIZE,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</a:t>
            </a:r>
            <a:r>
              <a:rPr lang="en-US" altLang="x-none" sz="2200" dirty="0" err="1">
                <a:latin typeface="Consolas" charset="0"/>
              </a:rPr>
              <a:t>canvas.set_color</a:t>
            </a:r>
            <a:r>
              <a:rPr lang="en-US" altLang="x-none" sz="2200" dirty="0">
                <a:latin typeface="Consolas" charset="0"/>
              </a:rPr>
              <a:t>(circle, </a:t>
            </a:r>
            <a:r>
              <a:rPr lang="en-US" altLang="x-none" sz="2200" dirty="0">
                <a:solidFill>
                  <a:srgbClr val="0070C0"/>
                </a:solidFill>
                <a:latin typeface="Consolas" charset="0"/>
              </a:rPr>
              <a:t>'blue'</a:t>
            </a:r>
            <a:r>
              <a:rPr lang="en-US" altLang="x-none" sz="2200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 err="1">
                <a:latin typeface="Consolas" charset="0"/>
              </a:rPr>
              <a:t>canvas.update</a:t>
            </a:r>
            <a:r>
              <a:rPr lang="en-US" altLang="x-none" sz="2200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8433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sz="2200" dirty="0">
                <a:latin typeface="Consolas" charset="0"/>
              </a:rPr>
              <a:t>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True</a:t>
            </a:r>
            <a:r>
              <a:rPr lang="en-US" altLang="x-none" sz="2200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clicks = </a:t>
            </a:r>
            <a:r>
              <a:rPr lang="en-US" altLang="x-none" sz="2200" dirty="0" err="1">
                <a:latin typeface="Consolas" charset="0"/>
              </a:rPr>
              <a:t>canvas.get_new_mouse_clicks</a:t>
            </a:r>
            <a:r>
              <a:rPr lang="en-US" altLang="x-none" sz="2200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>
                <a:solidFill>
                  <a:srgbClr val="00B050"/>
                </a:solidFill>
                <a:latin typeface="Consolas" charset="0"/>
              </a:rPr>
              <a:t>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sz="2200" dirty="0">
                <a:latin typeface="Consolas" charset="0"/>
              </a:rPr>
              <a:t> click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in</a:t>
            </a:r>
            <a:r>
              <a:rPr lang="en-US" altLang="x-none" sz="2200" dirty="0"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circle = </a:t>
            </a:r>
            <a:r>
              <a:rPr lang="en-US" altLang="x-none" sz="2200" dirty="0" err="1">
                <a:latin typeface="Consolas" charset="0"/>
              </a:rPr>
              <a:t>canvas.create_oval</a:t>
            </a:r>
            <a:r>
              <a:rPr lang="en-US" altLang="x-none" sz="2200" dirty="0">
                <a:latin typeface="Consolas" charset="0"/>
              </a:rPr>
              <a:t>(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,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</a:t>
            </a:r>
            <a:r>
              <a:rPr lang="en-US" altLang="x-none" sz="2200" dirty="0" err="1">
                <a:latin typeface="Consolas" charset="0"/>
              </a:rPr>
              <a:t>canvas.set_color</a:t>
            </a:r>
            <a:r>
              <a:rPr lang="en-US" altLang="x-none" sz="2200" dirty="0">
                <a:latin typeface="Consolas" charset="0"/>
              </a:rPr>
              <a:t>(circle, </a:t>
            </a:r>
            <a:r>
              <a:rPr lang="en-US" altLang="x-none" sz="2200" dirty="0">
                <a:solidFill>
                  <a:srgbClr val="0070C0"/>
                </a:solidFill>
                <a:latin typeface="Consolas" charset="0"/>
              </a:rPr>
              <a:t>'blue'</a:t>
            </a:r>
            <a:r>
              <a:rPr lang="en-US" altLang="x-none" sz="2200" dirty="0">
                <a:latin typeface="Consolas" charset="0"/>
              </a:rPr>
              <a:t>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 err="1">
                <a:latin typeface="Consolas" charset="0"/>
              </a:rPr>
              <a:t>canvas.update</a:t>
            </a:r>
            <a:r>
              <a:rPr lang="en-US" altLang="x-none" sz="2200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1515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clicks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canvas.get_new_mouse_clicks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for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dirty="0">
                <a:solidFill>
                  <a:srgbClr val="FF0000"/>
                </a:solidFill>
                <a:latin typeface="Consolas" charset="0"/>
              </a:rPr>
              <a:t>click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in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circle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canvas.create_oval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(circle, 'blue')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744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Revisiting Doodler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3999" y="554716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What if we wanted the </a:t>
            </a:r>
            <a:r>
              <a:rPr lang="en-US" sz="3200" i="1" dirty="0">
                <a:solidFill>
                  <a:srgbClr val="0070C0"/>
                </a:solidFill>
              </a:rPr>
              <a:t>same</a:t>
            </a:r>
            <a:r>
              <a:rPr lang="en-US" sz="3200" dirty="0">
                <a:solidFill>
                  <a:srgbClr val="0070C0"/>
                </a:solidFill>
              </a:rPr>
              <a:t> square to track the mouse, instead of making a new one each time?</a:t>
            </a:r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DA90C35F-B8B7-0848-AD22-19A1F2225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511922" y="838201"/>
            <a:ext cx="7168155" cy="5181599"/>
          </a:xfrm>
        </p:spPr>
      </p:pic>
    </p:spTree>
    <p:extLst>
      <p:ext uri="{BB962C8B-B14F-4D97-AF65-F5344CB8AC3E}">
        <p14:creationId xmlns:p14="http://schemas.microsoft.com/office/powerpoint/2010/main" val="3429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Mouse Tracker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23" y="1295400"/>
            <a:ext cx="7168155" cy="5181600"/>
          </a:xfrm>
        </p:spPr>
      </p:pic>
    </p:spTree>
    <p:extLst>
      <p:ext uri="{BB962C8B-B14F-4D97-AF65-F5344CB8AC3E}">
        <p14:creationId xmlns:p14="http://schemas.microsoft.com/office/powerpoint/2010/main" val="159815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699328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24CF-874D-8C4D-9A6E-9698625D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find_element_at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D3ADF-1A71-8B43-928A-099D54B9D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0"/>
          <a:stretch/>
        </p:blipFill>
        <p:spPr>
          <a:xfrm>
            <a:off x="1524000" y="1021412"/>
            <a:ext cx="9144000" cy="58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9003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find_element_at</a:t>
            </a:r>
            <a:r>
              <a:rPr lang="en-US" sz="2800" dirty="0"/>
              <a:t> returns the object at this location on the canvas.</a:t>
            </a:r>
          </a:p>
          <a:p>
            <a:pPr marL="0" indent="0">
              <a:buNone/>
            </a:pP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object_here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canvas.find_element_at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(x, y)</a:t>
            </a:r>
            <a:endParaRPr lang="en-US" altLang="x-none" sz="2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4B1B61-104B-FC47-9580-AED304B3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find_element_at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99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9003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find_element_at</a:t>
            </a:r>
            <a:r>
              <a:rPr lang="en-US" sz="2800" dirty="0"/>
              <a:t> returns the object at this location on the canvas.</a:t>
            </a:r>
          </a:p>
          <a:p>
            <a:pPr marL="0" indent="0">
              <a:buNone/>
            </a:pP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object_here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canvas.find_element_at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(x, y)</a:t>
            </a:r>
            <a:endParaRPr lang="en-US" altLang="x-none" sz="2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object_here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do something with </a:t>
            </a:r>
            <a:r>
              <a:rPr lang="en-US" sz="22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object_here</a:t>
            </a:r>
            <a:endParaRPr lang="en-US" sz="2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nothing at that location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4B1B61-104B-FC47-9580-AED304B3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find_element_at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65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Putting it all together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23" y="1295400"/>
            <a:ext cx="7168155" cy="5181600"/>
          </a:xfrm>
        </p:spPr>
      </p:pic>
    </p:spTree>
    <p:extLst>
      <p:ext uri="{BB962C8B-B14F-4D97-AF65-F5344CB8AC3E}">
        <p14:creationId xmlns:p14="http://schemas.microsoft.com/office/powerpoint/2010/main" val="54629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Recap: Lists</a:t>
            </a:r>
          </a:p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01519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i="1" dirty="0">
                <a:solidFill>
                  <a:srgbClr val="FF0000"/>
                </a:solidFill>
              </a:rPr>
              <a:t>Demo:</a:t>
            </a:r>
            <a:r>
              <a:rPr lang="en-US" sz="3600" b="1" dirty="0">
                <a:solidFill>
                  <a:srgbClr val="FF0000"/>
                </a:solidFill>
              </a:rPr>
              <a:t> Whack-a-Mole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53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Whack-A-Mole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399" y="1005469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Let’s make Whack-A-Mole!</a:t>
            </a:r>
          </a:p>
          <a:p>
            <a:r>
              <a:rPr lang="en-US" sz="3200" dirty="0"/>
              <a:t>Moles should appear at random locations on the screen over time</a:t>
            </a:r>
          </a:p>
          <a:p>
            <a:r>
              <a:rPr lang="en-US" sz="3200" dirty="0"/>
              <a:t>If the user clicks a mole, remove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88" y="3370472"/>
            <a:ext cx="5070225" cy="36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67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400060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DE48-B910-8647-843E-7D7BD3AA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7195-A0AC-314C-86EA-A9D19E5D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371600"/>
            <a:ext cx="6966857" cy="5307323"/>
          </a:xfrm>
        </p:spPr>
        <p:txBody>
          <a:bodyPr/>
          <a:lstStyle/>
          <a:p>
            <a:r>
              <a:rPr lang="en-US" b="1" dirty="0" err="1"/>
              <a:t>Quickstart</a:t>
            </a:r>
            <a:r>
              <a:rPr lang="en-US" b="1" dirty="0"/>
              <a:t>: </a:t>
            </a:r>
            <a:r>
              <a:rPr lang="en-US" dirty="0"/>
              <a:t>Display the coordinates of the mouse as it moves around the screen</a:t>
            </a:r>
          </a:p>
          <a:p>
            <a:r>
              <a:rPr lang="en-US" b="1" dirty="0"/>
              <a:t>Section: </a:t>
            </a:r>
            <a:r>
              <a:rPr lang="en-US" dirty="0"/>
              <a:t>Let the user click to make animal tracks.  Write a program that animates snow fall.</a:t>
            </a:r>
          </a:p>
          <a:p>
            <a:r>
              <a:rPr lang="en-US" b="1" dirty="0"/>
              <a:t>Project:</a:t>
            </a:r>
            <a:r>
              <a:rPr lang="en-US" dirty="0"/>
              <a:t> Make a game where the user must catch the blue square with their mouse!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9C3E2-3F80-5243-ABBD-C0994ABE1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810" y="1182560"/>
            <a:ext cx="783590" cy="783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113E1A-CD7C-3A47-A831-FEE11AC73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398" y="1343434"/>
            <a:ext cx="2808729" cy="1829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B6E6B-5BF4-EE46-A729-588D1A0A4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4269" y="2324608"/>
            <a:ext cx="1689155" cy="103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6EA161-3D40-AD4B-899C-39B96CDEB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449" y="3716466"/>
            <a:ext cx="3605152" cy="23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188842" y="1078992"/>
            <a:ext cx="11748053" cy="5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rgbClr val="000000"/>
              </a:buClr>
              <a:buSzPts val="2800"/>
              <a:buChar char="•"/>
            </a:pPr>
            <a:r>
              <a:rPr lang="c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c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c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way to keep track of an </a:t>
            </a:r>
            <a:r>
              <a:rPr lang="cs" sz="28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</a:t>
            </a:r>
            <a:r>
              <a:rPr lang="c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" sz="28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c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items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spcBef>
                <a:spcPts val="480"/>
              </a:spcBef>
              <a:buClr>
                <a:srgbClr val="000000"/>
              </a:buClr>
              <a:buSzPts val="2400"/>
              <a:buChar char="–"/>
            </a:pPr>
            <a:r>
              <a:rPr lang="c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Items in the list are called "elements"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spcBef>
                <a:spcPts val="480"/>
              </a:spcBef>
              <a:buClr>
                <a:srgbClr val="000000"/>
              </a:buClr>
              <a:buSzPts val="2400"/>
              <a:buChar char="–"/>
            </a:pPr>
            <a:r>
              <a:rPr lang="cs" sz="240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</a:t>
            </a:r>
            <a:r>
              <a:rPr lang="c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can refer to elements by their position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spcBef>
                <a:spcPts val="480"/>
              </a:spcBef>
              <a:buClr>
                <a:srgbClr val="000000"/>
              </a:buClr>
              <a:buSzPts val="2400"/>
              <a:buChar char="–"/>
            </a:pPr>
            <a:r>
              <a:rPr lang="cs" sz="240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c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list can contain multiple items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spcBef>
                <a:spcPts val="240"/>
              </a:spcBef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560"/>
              </a:spcBef>
              <a:buClr>
                <a:srgbClr val="000000"/>
              </a:buClr>
              <a:buSzPts val="2800"/>
              <a:buChar char="•"/>
            </a:pPr>
            <a:r>
              <a:rPr lang="c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list dynamically adjusts its size as elements are added or removed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spcBef>
                <a:spcPts val="240"/>
              </a:spcBef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560"/>
              </a:spcBef>
              <a:buClr>
                <a:srgbClr val="000000"/>
              </a:buClr>
              <a:buSzPts val="2800"/>
              <a:buChar char="•"/>
            </a:pPr>
            <a:r>
              <a:rPr lang="c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Lists have a lot of built-in functionality to make using them more straightforward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65100">
              <a:spcBef>
                <a:spcPts val="560"/>
              </a:spcBef>
            </a:pP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C1A4AA-06BD-9042-B1BB-7E17E7A141C7}"/>
              </a:ext>
            </a:extLst>
          </p:cNvPr>
          <p:cNvSpPr txBox="1">
            <a:spLocks/>
          </p:cNvSpPr>
          <p:nvPr/>
        </p:nvSpPr>
        <p:spPr>
          <a:xfrm>
            <a:off x="1981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274795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178904" y="1078992"/>
            <a:ext cx="10348395" cy="5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(list) 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get the length of a list</a:t>
            </a:r>
          </a:p>
          <a:p>
            <a:pPr marL="342900" indent="-342900"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list.append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add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the end</a:t>
            </a:r>
          </a:p>
          <a:p>
            <a:pPr marL="342900" indent="-342900">
              <a:buClr>
                <a:srgbClr val="000000"/>
              </a:buClr>
              <a:buSzPts val="280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list[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get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element</a:t>
            </a:r>
          </a:p>
          <a:p>
            <a:pPr marL="342900" indent="-342900">
              <a:buClr>
                <a:srgbClr val="000000"/>
              </a:buClr>
              <a:buSzPts val="280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list[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= 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set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element to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list.insert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insert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index</a:t>
            </a:r>
          </a:p>
          <a:p>
            <a:pPr marL="342900" indent="-342900"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list.remove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remove first occurrence of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800"/>
              <a:buFontTx/>
              <a:buChar char="•"/>
            </a:pP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list.count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– get number of occurrences of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elem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list.pop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get and remove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800"/>
              <a:buFontTx/>
              <a:buChar char="•"/>
            </a:pP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del list[</a:t>
            </a: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] 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- remove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element</a:t>
            </a:r>
          </a:p>
          <a:p>
            <a:pPr marL="342900" indent="-342900">
              <a:buClr>
                <a:srgbClr val="000000"/>
              </a:buClr>
              <a:buSzPts val="2800"/>
              <a:buFontTx/>
              <a:buChar char="•"/>
            </a:pP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list.clear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() 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– remove all elements from the list</a:t>
            </a:r>
          </a:p>
          <a:p>
            <a:pPr marL="342900" indent="-342900">
              <a:buClr>
                <a:srgbClr val="000000"/>
              </a:buClr>
              <a:buSzPts val="2800"/>
              <a:buFontTx/>
              <a:buChar char="•"/>
            </a:pP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list.index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– get index of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elem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in the list</a:t>
            </a:r>
          </a:p>
          <a:p>
            <a:pPr marL="342900" indent="-342900">
              <a:buClr>
                <a:srgbClr val="000000"/>
              </a:buClr>
              <a:buSzPts val="2800"/>
              <a:buFontTx/>
              <a:buChar char="•"/>
            </a:pPr>
            <a:endParaRPr lang="en-US" sz="28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2800"/>
            </a:pPr>
            <a:endParaRPr lang="en-US" sz="2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800"/>
              <a:buChar char="•"/>
            </a:pP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C1A4AA-06BD-9042-B1BB-7E17E7A141C7}"/>
              </a:ext>
            </a:extLst>
          </p:cNvPr>
          <p:cNvSpPr txBox="1">
            <a:spLocks/>
          </p:cNvSpPr>
          <p:nvPr/>
        </p:nvSpPr>
        <p:spPr>
          <a:xfrm>
            <a:off x="1981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Lists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A1FCE-A0C6-AD47-93E0-344E8DF8B8D7}"/>
              </a:ext>
            </a:extLst>
          </p:cNvPr>
          <p:cNvSpPr/>
          <p:nvPr/>
        </p:nvSpPr>
        <p:spPr>
          <a:xfrm>
            <a:off x="9155151" y="2807892"/>
            <a:ext cx="2557344" cy="2057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You don’t need to memorize these!  Just look them up when you need them.</a:t>
            </a:r>
            <a:endParaRPr lang="en-US" sz="2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6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05273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'Han’]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...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1981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</p:spTree>
    <p:extLst>
      <p:ext uri="{BB962C8B-B14F-4D97-AF65-F5344CB8AC3E}">
        <p14:creationId xmlns:p14="http://schemas.microsoft.com/office/powerpoint/2010/main" val="221210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0527324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'Han']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1981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F5106B-F06D-FB47-9DDC-3795A96FFF86}"/>
              </a:ext>
            </a:extLst>
          </p:cNvPr>
          <p:cNvGrpSpPr/>
          <p:nvPr/>
        </p:nvGrpSpPr>
        <p:grpSpPr>
          <a:xfrm>
            <a:off x="7253180" y="3079412"/>
            <a:ext cx="3274142" cy="1514396"/>
            <a:chOff x="5504552" y="2645583"/>
            <a:chExt cx="3274142" cy="15143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7CF725-75B5-DE43-A695-E61A4E8D9380}"/>
                </a:ext>
              </a:extLst>
            </p:cNvPr>
            <p:cNvSpPr txBox="1"/>
            <p:nvPr/>
          </p:nvSpPr>
          <p:spPr>
            <a:xfrm>
              <a:off x="5504552" y="3051983"/>
              <a:ext cx="3274142" cy="11079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Courier"/>
                </a:rPr>
                <a:t>Leia</a:t>
              </a:r>
            </a:p>
            <a:p>
              <a:r>
                <a:rPr lang="en-US" sz="2200" b="1" dirty="0">
                  <a:latin typeface="Courier"/>
                </a:rPr>
                <a:t>Luke</a:t>
              </a:r>
            </a:p>
            <a:p>
              <a:r>
                <a:rPr lang="en-US" sz="2200" b="1" dirty="0">
                  <a:latin typeface="Courier"/>
                </a:rPr>
                <a:t>Han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0A03FD-F16D-F242-B31C-57D3D1ACBDE2}"/>
                </a:ext>
              </a:extLst>
            </p:cNvPr>
            <p:cNvSpPr txBox="1"/>
            <p:nvPr/>
          </p:nvSpPr>
          <p:spPr>
            <a:xfrm>
              <a:off x="5504552" y="2645583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37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05273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'Han']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-----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in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1981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D03-63F9-7B4A-8851-9D07B8D394EA}"/>
              </a:ext>
            </a:extLst>
          </p:cNvPr>
          <p:cNvGrpSpPr/>
          <p:nvPr/>
        </p:nvGrpSpPr>
        <p:grpSpPr>
          <a:xfrm>
            <a:off x="7253180" y="3079412"/>
            <a:ext cx="3274142" cy="1514396"/>
            <a:chOff x="5504552" y="2645583"/>
            <a:chExt cx="3274142" cy="15143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02C4A2-3511-014B-80BD-DB0FB21CA07B}"/>
                </a:ext>
              </a:extLst>
            </p:cNvPr>
            <p:cNvSpPr txBox="1"/>
            <p:nvPr/>
          </p:nvSpPr>
          <p:spPr>
            <a:xfrm>
              <a:off x="5504552" y="3051983"/>
              <a:ext cx="3274142" cy="11079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Courier"/>
                </a:rPr>
                <a:t>Leia</a:t>
              </a:r>
            </a:p>
            <a:p>
              <a:r>
                <a:rPr lang="en-US" sz="2200" b="1" dirty="0">
                  <a:latin typeface="Courier"/>
                </a:rPr>
                <a:t>Luke</a:t>
              </a:r>
            </a:p>
            <a:p>
              <a:r>
                <a:rPr lang="en-US" sz="2200" b="1" dirty="0">
                  <a:latin typeface="Courier"/>
                </a:rPr>
                <a:t>Han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B349FB-C061-BA4C-8BAF-45A2A6DC482C}"/>
                </a:ext>
              </a:extLst>
            </p:cNvPr>
            <p:cNvSpPr txBox="1"/>
            <p:nvPr/>
          </p:nvSpPr>
          <p:spPr>
            <a:xfrm>
              <a:off x="5504552" y="2645583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23563"/>
      </p:ext>
    </p:extLst>
  </p:cSld>
  <p:clrMapOvr>
    <a:masterClrMapping/>
  </p:clrMapOvr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4081</TotalTime>
  <Words>2005</Words>
  <Application>Microsoft Macintosh PowerPoint</Application>
  <PresentationFormat>Widescreen</PresentationFormat>
  <Paragraphs>354</Paragraphs>
  <Slides>43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Andale Mono</vt:lpstr>
      <vt:lpstr>Arial</vt:lpstr>
      <vt:lpstr>Calibri</vt:lpstr>
      <vt:lpstr>Century Gothic</vt:lpstr>
      <vt:lpstr>Consolas</vt:lpstr>
      <vt:lpstr>Courier</vt:lpstr>
      <vt:lpstr>Tahoma</vt:lpstr>
      <vt:lpstr>Verdana</vt:lpstr>
      <vt:lpstr>DarkRedTop</vt:lpstr>
      <vt:lpstr>CS Bridge, Lecture 12 The Mouse</vt:lpstr>
      <vt:lpstr>Learning Goals</vt:lpstr>
      <vt:lpstr>Plan for Today</vt:lpstr>
      <vt:lpstr>Plan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 for Today</vt:lpstr>
      <vt:lpstr>Responding To The Mouse</vt:lpstr>
      <vt:lpstr>Events</vt:lpstr>
      <vt:lpstr>Events</vt:lpstr>
      <vt:lpstr>Plan for Today</vt:lpstr>
      <vt:lpstr>Mouse Location</vt:lpstr>
      <vt:lpstr>Plan for Today</vt:lpstr>
      <vt:lpstr>Doodler</vt:lpstr>
      <vt:lpstr>Doodler</vt:lpstr>
      <vt:lpstr>Doodler</vt:lpstr>
      <vt:lpstr>Doodler</vt:lpstr>
      <vt:lpstr>Doodler</vt:lpstr>
      <vt:lpstr>Doodler</vt:lpstr>
      <vt:lpstr>Plan for Today</vt:lpstr>
      <vt:lpstr>Mouse Clicks</vt:lpstr>
      <vt:lpstr>Mouse Clicks</vt:lpstr>
      <vt:lpstr>Events</vt:lpstr>
      <vt:lpstr>Plan for Today</vt:lpstr>
      <vt:lpstr>Example: Polka Dots</vt:lpstr>
      <vt:lpstr>Example: Polka Dots 2</vt:lpstr>
      <vt:lpstr>Example: Polka Dots 2</vt:lpstr>
      <vt:lpstr>Revisiting Doodler</vt:lpstr>
      <vt:lpstr>Example: Mouse Tracker</vt:lpstr>
      <vt:lpstr>Plan for Today</vt:lpstr>
      <vt:lpstr>find_element_at</vt:lpstr>
      <vt:lpstr>find_element_at</vt:lpstr>
      <vt:lpstr>find_element_at</vt:lpstr>
      <vt:lpstr>Putting it all together</vt:lpstr>
      <vt:lpstr>Plan for Today</vt:lpstr>
      <vt:lpstr>Whack-A-Mole</vt:lpstr>
      <vt:lpstr>Recap</vt:lpstr>
      <vt:lpstr>Rest Of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Nick Troccoli</cp:lastModifiedBy>
  <cp:revision>271</cp:revision>
  <cp:lastPrinted>2017-07-19T08:29:59Z</cp:lastPrinted>
  <dcterms:created xsi:type="dcterms:W3CDTF">2017-04-27T05:20:22Z</dcterms:created>
  <dcterms:modified xsi:type="dcterms:W3CDTF">2021-08-09T19:14:36Z</dcterms:modified>
</cp:coreProperties>
</file>