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87" r:id="rId2"/>
    <p:sldId id="256" r:id="rId3"/>
    <p:sldId id="282" r:id="rId4"/>
    <p:sldId id="258" r:id="rId5"/>
    <p:sldId id="264" r:id="rId6"/>
    <p:sldId id="277" r:id="rId7"/>
    <p:sldId id="286" r:id="rId8"/>
    <p:sldId id="270" r:id="rId9"/>
    <p:sldId id="283" r:id="rId10"/>
    <p:sldId id="284" r:id="rId11"/>
    <p:sldId id="285" r:id="rId12"/>
    <p:sldId id="288" r:id="rId13"/>
    <p:sldId id="296" r:id="rId14"/>
    <p:sldId id="266" r:id="rId15"/>
    <p:sldId id="265" r:id="rId16"/>
    <p:sldId id="267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AF3"/>
    <a:srgbClr val="D72638"/>
    <a:srgbClr val="FAFAF8"/>
    <a:srgbClr val="171C2A"/>
    <a:srgbClr val="517682"/>
    <a:srgbClr val="18817A"/>
    <a:srgbClr val="B5A2A8"/>
    <a:srgbClr val="E5BFBD"/>
    <a:srgbClr val="F4A261"/>
    <a:srgbClr val="2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5274" autoAdjust="0"/>
  </p:normalViewPr>
  <p:slideViewPr>
    <p:cSldViewPr snapToGrid="0">
      <p:cViewPr>
        <p:scale>
          <a:sx n="75" d="100"/>
          <a:sy n="75" d="100"/>
        </p:scale>
        <p:origin x="989" y="2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AA06A-58E4-4AE8-9989-52B64B066DF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081F1-7B75-4070-A529-C8D14731F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1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081F1-7B75-4070-A529-C8D14731F0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9923-AFEE-41FC-8D07-8419CCB9C66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43D-7234-410B-86D0-6F7C4B8F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9923-AFEE-41FC-8D07-8419CCB9C66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43D-7234-410B-86D0-6F7C4B8F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9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9923-AFEE-41FC-8D07-8419CCB9C66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43D-7234-410B-86D0-6F7C4B8F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2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9923-AFEE-41FC-8D07-8419CCB9C66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43D-7234-410B-86D0-6F7C4B8F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9923-AFEE-41FC-8D07-8419CCB9C66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43D-7234-410B-86D0-6F7C4B8F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3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9923-AFEE-41FC-8D07-8419CCB9C66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43D-7234-410B-86D0-6F7C4B8F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3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9923-AFEE-41FC-8D07-8419CCB9C66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43D-7234-410B-86D0-6F7C4B8F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9923-AFEE-41FC-8D07-8419CCB9C66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43D-7234-410B-86D0-6F7C4B8F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4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9923-AFEE-41FC-8D07-8419CCB9C66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43D-7234-410B-86D0-6F7C4B8F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9923-AFEE-41FC-8D07-8419CCB9C66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43D-7234-410B-86D0-6F7C4B8F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4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9923-AFEE-41FC-8D07-8419CCB9C66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8A43D-7234-410B-86D0-6F7C4B8F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8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C9923-AFEE-41FC-8D07-8419CCB9C66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8A43D-7234-410B-86D0-6F7C4B8F6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3961" y="0"/>
            <a:ext cx="3111550" cy="6858000"/>
          </a:xfrm>
          <a:prstGeom prst="rect">
            <a:avLst/>
          </a:prstGeom>
          <a:solidFill>
            <a:srgbClr val="F7F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7589" y="0"/>
            <a:ext cx="3111550" cy="6858000"/>
          </a:xfrm>
          <a:prstGeom prst="rect">
            <a:avLst/>
          </a:prstGeom>
          <a:solidFill>
            <a:srgbClr val="B5A2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26578" y="0"/>
            <a:ext cx="3006431" cy="6858000"/>
          </a:xfrm>
          <a:prstGeom prst="rect">
            <a:avLst/>
          </a:prstGeom>
          <a:solidFill>
            <a:srgbClr val="E5B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33009" y="0"/>
            <a:ext cx="3058991" cy="6858000"/>
          </a:xfrm>
          <a:prstGeom prst="rect">
            <a:avLst/>
          </a:prstGeom>
          <a:solidFill>
            <a:srgbClr val="517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5600" y="88392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01</a:t>
            </a:r>
            <a:endParaRPr lang="en-US" sz="54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6569" y="837753"/>
            <a:ext cx="1789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02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00154" y="883920"/>
            <a:ext cx="185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03</a:t>
            </a:r>
            <a:endParaRPr lang="en-US" sz="5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60560" y="837753"/>
            <a:ext cx="192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04</a:t>
            </a:r>
            <a:endParaRPr lang="en-US" sz="5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7275" y="3044279"/>
            <a:ext cx="2611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Flowchart </a:t>
            </a:r>
            <a:endParaRPr lang="en-US" sz="4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27317" y="3044279"/>
            <a:ext cx="2579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2D Design </a:t>
            </a:r>
            <a:endParaRPr lang="en-US" sz="4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21601" y="3044279"/>
            <a:ext cx="2574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Collecting statistics </a:t>
            </a:r>
            <a:endParaRPr lang="en-US" sz="4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569243" y="3155380"/>
            <a:ext cx="192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Results</a:t>
            </a:r>
            <a:endParaRPr lang="en-US" sz="4400" b="1" dirty="0"/>
          </a:p>
        </p:txBody>
      </p:sp>
      <p:sp>
        <p:nvSpPr>
          <p:cNvPr id="28" name="Rectangle 27"/>
          <p:cNvSpPr/>
          <p:nvPr/>
        </p:nvSpPr>
        <p:spPr>
          <a:xfrm>
            <a:off x="-96522" y="-121297"/>
            <a:ext cx="12496906" cy="7081934"/>
          </a:xfrm>
          <a:prstGeom prst="rect">
            <a:avLst/>
          </a:prstGeom>
          <a:solidFill>
            <a:srgbClr val="171C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18697" y="1592225"/>
            <a:ext cx="996291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8Bit </a:t>
            </a:r>
            <a:r>
              <a:rPr lang="en-US" sz="6000" b="1" dirty="0" smtClean="0">
                <a:solidFill>
                  <a:schemeClr val="bg1"/>
                </a:solidFill>
              </a:rPr>
              <a:t>Microprocessor Project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67280" y="4067971"/>
            <a:ext cx="7556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Supervisor:-</a:t>
            </a:r>
            <a:r>
              <a:rPr lang="en-US" sz="4000" b="1" dirty="0" err="1" smtClean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DR.Mohamed</a:t>
            </a:r>
            <a:r>
              <a:rPr lang="en-US" sz="4000" b="1" dirty="0" smtClean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</a:t>
            </a:r>
            <a:r>
              <a:rPr lang="en-US" sz="4000" b="1" dirty="0" smtClean="0">
                <a:solidFill>
                  <a:srgbClr val="FF0000"/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Youssef</a:t>
            </a:r>
            <a:endParaRPr lang="en-US" sz="4000" b="1" dirty="0" smtClean="0">
              <a:solidFill>
                <a:srgbClr val="FF0000"/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en-US" sz="4000" b="1" dirty="0">
                <a:solidFill>
                  <a:schemeClr val="bg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12499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67946"/>
            <a:ext cx="94846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01-Mainly Components</a:t>
            </a:r>
            <a:endParaRPr lang="en-US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391569"/>
            <a:ext cx="1126744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Control </a:t>
            </a:r>
            <a:r>
              <a:rPr lang="en-US" sz="3200" b="1" dirty="0" smtClean="0"/>
              <a:t>Unit:- 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Control Unit is like the brain inside the processor.</a:t>
            </a:r>
          </a:p>
          <a:p>
            <a:r>
              <a:rPr lang="en-US" sz="2800" dirty="0"/>
              <a:t>It reads the instruction and tells all other components what to do.</a:t>
            </a:r>
          </a:p>
          <a:p>
            <a:endParaRPr lang="en-US" sz="2800" dirty="0"/>
          </a:p>
          <a:p>
            <a:r>
              <a:rPr lang="en-US" sz="2800" dirty="0"/>
              <a:t>For example, it decides which registers to use, what operation the ALU should perform, and when to read or write data.</a:t>
            </a:r>
          </a:p>
          <a:p>
            <a:endParaRPr lang="en-US" sz="2800" dirty="0"/>
          </a:p>
          <a:p>
            <a:r>
              <a:rPr lang="en-US" sz="2800" dirty="0"/>
              <a:t>Simply, it controls the flow of the entire microprocessor.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7209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467946"/>
            <a:ext cx="84716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01-Mainly Components</a:t>
            </a:r>
            <a:endParaRPr lang="en-US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3412" y="1539522"/>
            <a:ext cx="112674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MUX0:-							MUX1:-</a:t>
            </a:r>
          </a:p>
          <a:p>
            <a:r>
              <a:rPr lang="en-US" sz="3200" b="1" dirty="0"/>
              <a:t>a</a:t>
            </a:r>
            <a:r>
              <a:rPr lang="en-US" sz="3200" b="1" dirty="0" smtClean="0"/>
              <a:t>=&gt; </a:t>
            </a:r>
            <a:r>
              <a:rPr lang="en-US" sz="3200" b="1" dirty="0" err="1" smtClean="0"/>
              <a:t>addr</a:t>
            </a:r>
            <a:r>
              <a:rPr lang="en-US" sz="3200" b="1" dirty="0" smtClean="0"/>
              <a:t> of reg2					a=&gt;default data</a:t>
            </a:r>
          </a:p>
          <a:p>
            <a:r>
              <a:rPr lang="en-US" sz="2800" b="1" dirty="0"/>
              <a:t>b</a:t>
            </a:r>
            <a:r>
              <a:rPr lang="en-US" sz="2800" b="1" dirty="0" smtClean="0"/>
              <a:t>=&gt;default destination </a:t>
            </a:r>
            <a:r>
              <a:rPr lang="en-US" sz="2800" b="1" dirty="0" err="1" smtClean="0"/>
              <a:t>addr</a:t>
            </a:r>
            <a:r>
              <a:rPr lang="en-US" sz="2800" b="1" dirty="0" smtClean="0"/>
              <a:t>				b=&gt;constant data</a:t>
            </a:r>
          </a:p>
          <a:p>
            <a:r>
              <a:rPr lang="en-US" sz="2800" b="1" dirty="0" smtClean="0"/>
              <a:t>y=&gt;</a:t>
            </a:r>
            <a:r>
              <a:rPr lang="en-US" sz="2800" b="1" dirty="0" err="1" smtClean="0"/>
              <a:t>distination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addr</a:t>
            </a:r>
            <a:r>
              <a:rPr lang="en-US" sz="2800" b="1" dirty="0" smtClean="0"/>
              <a:t>					y=&gt;output data</a:t>
            </a:r>
          </a:p>
          <a:p>
            <a:r>
              <a:rPr lang="en-US" sz="2800" b="1" dirty="0" smtClean="0"/>
              <a:t>2Bit								8Bit</a:t>
            </a:r>
            <a:endParaRPr lang="en-US" sz="2800" b="1" dirty="0" smtClean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77" y="3857443"/>
            <a:ext cx="5489929" cy="270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09600" y="467946"/>
            <a:ext cx="81040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01-Mainly Components</a:t>
            </a:r>
            <a:endParaRPr lang="en-US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599" y="1485734"/>
            <a:ext cx="11438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Signal Extend:-</a:t>
            </a:r>
            <a:endParaRPr lang="en-US" sz="3200" dirty="0"/>
          </a:p>
          <a:p>
            <a:r>
              <a:rPr lang="en-US" sz="3200" dirty="0"/>
              <a:t>-</a:t>
            </a:r>
            <a:r>
              <a:rPr lang="en-US" sz="3200" dirty="0" smtClean="0"/>
              <a:t>Convert </a:t>
            </a:r>
            <a:r>
              <a:rPr lang="en-US" sz="3200" dirty="0"/>
              <a:t>2 bits to 8 bits</a:t>
            </a:r>
            <a:endParaRPr lang="en-US" sz="3200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07" y="3140294"/>
            <a:ext cx="8897948" cy="259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467946"/>
            <a:ext cx="74496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01-Mainly Components</a:t>
            </a:r>
            <a:endParaRPr lang="en-US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1391569"/>
            <a:ext cx="11267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Control </a:t>
            </a:r>
            <a:r>
              <a:rPr lang="en-US" sz="3200" b="1" dirty="0" smtClean="0"/>
              <a:t>Unit:- </a:t>
            </a:r>
          </a:p>
          <a:p>
            <a:r>
              <a:rPr lang="en-US" sz="3200" dirty="0" err="1" smtClean="0"/>
              <a:t>ALU_src</a:t>
            </a:r>
            <a:r>
              <a:rPr lang="en-US" sz="3200" dirty="0" smtClean="0"/>
              <a:t>=&gt; selection line of mux1</a:t>
            </a:r>
          </a:p>
          <a:p>
            <a:r>
              <a:rPr lang="en-US" sz="3200" dirty="0" err="1" smtClean="0"/>
              <a:t>Reg_dst</a:t>
            </a:r>
            <a:r>
              <a:rPr lang="en-US" sz="3200" dirty="0" smtClean="0"/>
              <a:t>=&gt; </a:t>
            </a:r>
            <a:r>
              <a:rPr lang="en-US" sz="3200" dirty="0"/>
              <a:t>selection line of </a:t>
            </a:r>
            <a:r>
              <a:rPr lang="en-US" sz="3200" dirty="0" smtClean="0"/>
              <a:t>mux0</a:t>
            </a:r>
            <a:endParaRPr lang="en-US" sz="3200" dirty="0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683" y="3237743"/>
            <a:ext cx="725906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253546" cy="6858000"/>
          </a:xfrm>
          <a:prstGeom prst="rect">
            <a:avLst/>
          </a:prstGeom>
          <a:solidFill>
            <a:srgbClr val="B5A2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599" y="467946"/>
            <a:ext cx="7763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02-8Bit </a:t>
            </a:r>
            <a:r>
              <a:rPr lang="en-US" sz="4400" b="1" dirty="0" err="1"/>
              <a:t>Microprocessoror</a:t>
            </a:r>
            <a:r>
              <a:rPr lang="en-US" sz="4400" b="1" dirty="0"/>
              <a:t> Design </a:t>
            </a:r>
            <a:endParaRPr lang="ar-EG" sz="4400" dirty="0">
              <a:effectLst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4" y="1285348"/>
            <a:ext cx="10496317" cy="55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5B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99647" y="2493969"/>
            <a:ext cx="105604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03-Codes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2727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50503"/>
            <a:ext cx="12192000" cy="6908503"/>
          </a:xfrm>
          <a:prstGeom prst="rect">
            <a:avLst/>
          </a:prstGeom>
          <a:solidFill>
            <a:srgbClr val="517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9246" y="2705149"/>
            <a:ext cx="11178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04-</a:t>
            </a:r>
            <a:r>
              <a:rPr lang="en-US" sz="9600" dirty="0"/>
              <a:t> Project Live Demo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6414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0584" y="1723292"/>
            <a:ext cx="1109589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spc="600" dirty="0" smtClean="0"/>
              <a:t>Thank you </a:t>
            </a:r>
            <a:endParaRPr lang="en-US" sz="16600" b="1" spc="600" dirty="0"/>
          </a:p>
        </p:txBody>
      </p:sp>
    </p:spTree>
    <p:extLst>
      <p:ext uri="{BB962C8B-B14F-4D97-AF65-F5344CB8AC3E}">
        <p14:creationId xmlns:p14="http://schemas.microsoft.com/office/powerpoint/2010/main" val="249671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3961" y="0"/>
            <a:ext cx="3111550" cy="6858000"/>
          </a:xfrm>
          <a:prstGeom prst="rect">
            <a:avLst/>
          </a:prstGeom>
          <a:solidFill>
            <a:srgbClr val="F7F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7589" y="0"/>
            <a:ext cx="3111550" cy="6858000"/>
          </a:xfrm>
          <a:prstGeom prst="rect">
            <a:avLst/>
          </a:prstGeom>
          <a:solidFill>
            <a:srgbClr val="B5A2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26578" y="0"/>
            <a:ext cx="3006431" cy="6858000"/>
          </a:xfrm>
          <a:prstGeom prst="rect">
            <a:avLst/>
          </a:prstGeom>
          <a:solidFill>
            <a:srgbClr val="E5B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33009" y="0"/>
            <a:ext cx="3058991" cy="6858000"/>
          </a:xfrm>
          <a:prstGeom prst="rect">
            <a:avLst/>
          </a:prstGeom>
          <a:solidFill>
            <a:srgbClr val="517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5600" y="88392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01</a:t>
            </a:r>
            <a:endParaRPr lang="en-US" sz="54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6569" y="837753"/>
            <a:ext cx="1789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02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00154" y="883920"/>
            <a:ext cx="185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03</a:t>
            </a:r>
            <a:endParaRPr lang="en-US" sz="5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60560" y="837753"/>
            <a:ext cx="192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04</a:t>
            </a:r>
            <a:endParaRPr lang="en-US" sz="5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7275" y="3044279"/>
            <a:ext cx="2611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Flowchart </a:t>
            </a:r>
            <a:endParaRPr lang="en-US" sz="4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27317" y="3044279"/>
            <a:ext cx="2579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2D Design </a:t>
            </a:r>
            <a:endParaRPr lang="en-US" sz="4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21601" y="3044279"/>
            <a:ext cx="2574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Collecting statistics </a:t>
            </a:r>
            <a:endParaRPr lang="en-US" sz="4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569243" y="3155380"/>
            <a:ext cx="192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Results</a:t>
            </a:r>
            <a:endParaRPr lang="en-US" sz="4400" b="1" dirty="0"/>
          </a:p>
        </p:txBody>
      </p:sp>
      <p:sp>
        <p:nvSpPr>
          <p:cNvPr id="28" name="Rectangle 27"/>
          <p:cNvSpPr/>
          <p:nvPr/>
        </p:nvSpPr>
        <p:spPr>
          <a:xfrm>
            <a:off x="-43961" y="0"/>
            <a:ext cx="12235961" cy="6858000"/>
          </a:xfrm>
          <a:prstGeom prst="rect">
            <a:avLst/>
          </a:prstGeom>
          <a:solidFill>
            <a:srgbClr val="171C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09600" y="467946"/>
            <a:ext cx="36844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Introduction</a:t>
            </a:r>
            <a:r>
              <a:rPr lang="ar-EG" sz="4800" b="1" dirty="0" smtClean="0">
                <a:solidFill>
                  <a:schemeClr val="bg1"/>
                </a:solidFill>
              </a:rPr>
              <a:t>: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1631885"/>
            <a:ext cx="112327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An 8-bit microprocessor is a simplified version of the processors used in computers. It can process 8 bits of data at a time and is commonly used for educational purposes. In this project, we designed and simulated a basic 8-bit microprocessor to understand how data flows through different components like the ALU, registers, and control unit.</a:t>
            </a: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3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3961" y="0"/>
            <a:ext cx="3111550" cy="6858000"/>
          </a:xfrm>
          <a:prstGeom prst="rect">
            <a:avLst/>
          </a:prstGeom>
          <a:solidFill>
            <a:srgbClr val="F7F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7589" y="0"/>
            <a:ext cx="3111550" cy="6858000"/>
          </a:xfrm>
          <a:prstGeom prst="rect">
            <a:avLst/>
          </a:prstGeom>
          <a:solidFill>
            <a:srgbClr val="B5A2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26578" y="0"/>
            <a:ext cx="3006431" cy="6858000"/>
          </a:xfrm>
          <a:prstGeom prst="rect">
            <a:avLst/>
          </a:prstGeom>
          <a:solidFill>
            <a:srgbClr val="E5B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33009" y="0"/>
            <a:ext cx="3058991" cy="6858000"/>
          </a:xfrm>
          <a:prstGeom prst="rect">
            <a:avLst/>
          </a:prstGeom>
          <a:solidFill>
            <a:srgbClr val="517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5600" y="88392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01</a:t>
            </a:r>
            <a:endParaRPr lang="en-US" sz="54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6569" y="837753"/>
            <a:ext cx="1789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02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00154" y="883920"/>
            <a:ext cx="185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03</a:t>
            </a:r>
            <a:endParaRPr lang="en-US" sz="5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60560" y="837753"/>
            <a:ext cx="192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04</a:t>
            </a:r>
            <a:endParaRPr lang="en-US" sz="5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67275" y="3044279"/>
            <a:ext cx="2611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Flowchart </a:t>
            </a:r>
            <a:endParaRPr lang="en-US" sz="4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27317" y="3044279"/>
            <a:ext cx="2579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2D Design </a:t>
            </a:r>
            <a:endParaRPr lang="en-US" sz="4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421601" y="3044279"/>
            <a:ext cx="2574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Collecting statistics </a:t>
            </a:r>
            <a:endParaRPr lang="en-US" sz="4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569243" y="3155380"/>
            <a:ext cx="192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Results</a:t>
            </a:r>
            <a:endParaRPr lang="en-US" sz="4400" b="1" dirty="0"/>
          </a:p>
        </p:txBody>
      </p:sp>
      <p:sp>
        <p:nvSpPr>
          <p:cNvPr id="28" name="Rectangle 27"/>
          <p:cNvSpPr/>
          <p:nvPr/>
        </p:nvSpPr>
        <p:spPr>
          <a:xfrm>
            <a:off x="-43961" y="0"/>
            <a:ext cx="12235961" cy="6858000"/>
          </a:xfrm>
          <a:prstGeom prst="rect">
            <a:avLst/>
          </a:prstGeom>
          <a:solidFill>
            <a:srgbClr val="171C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72338" y="2113255"/>
            <a:ext cx="818896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1500" b="1" dirty="0" smtClean="0">
                <a:solidFill>
                  <a:schemeClr val="bg1"/>
                </a:solidFill>
              </a:rPr>
              <a:t>Our project </a:t>
            </a:r>
            <a:endParaRPr 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08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43961" y="0"/>
            <a:ext cx="311155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67589" y="0"/>
            <a:ext cx="3111550" cy="6858000"/>
          </a:xfrm>
          <a:prstGeom prst="rect">
            <a:avLst/>
          </a:prstGeom>
          <a:solidFill>
            <a:srgbClr val="B5A2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26578" y="0"/>
            <a:ext cx="3006431" cy="6858000"/>
          </a:xfrm>
          <a:prstGeom prst="rect">
            <a:avLst/>
          </a:prstGeom>
          <a:solidFill>
            <a:srgbClr val="E5BF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33009" y="0"/>
            <a:ext cx="3058991" cy="6858000"/>
          </a:xfrm>
          <a:prstGeom prst="rect">
            <a:avLst/>
          </a:prstGeom>
          <a:solidFill>
            <a:srgbClr val="5176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5600" y="88392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01</a:t>
            </a:r>
            <a:endParaRPr lang="en-US" sz="5400" b="1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16569" y="837753"/>
            <a:ext cx="1789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02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00154" y="883920"/>
            <a:ext cx="1859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03</a:t>
            </a:r>
            <a:endParaRPr lang="en-US" sz="5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560560" y="837753"/>
            <a:ext cx="192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04</a:t>
            </a:r>
            <a:endParaRPr lang="en-US" sz="5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-43961" y="3044279"/>
            <a:ext cx="31511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Mainly</a:t>
            </a:r>
          </a:p>
          <a:p>
            <a:r>
              <a:rPr lang="en-US" sz="4400" b="1" dirty="0"/>
              <a:t>Components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1601" y="3044279"/>
            <a:ext cx="25740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Codes</a:t>
            </a:r>
            <a:endParaRPr lang="en-US" sz="4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375471" y="3044279"/>
            <a:ext cx="2711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Live Demo</a:t>
            </a:r>
          </a:p>
        </p:txBody>
      </p:sp>
      <p:sp>
        <p:nvSpPr>
          <p:cNvPr id="14" name="TextBox 24"/>
          <p:cNvSpPr txBox="1"/>
          <p:nvPr/>
        </p:nvSpPr>
        <p:spPr>
          <a:xfrm>
            <a:off x="3048764" y="3044279"/>
            <a:ext cx="3372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8Bit </a:t>
            </a:r>
            <a:r>
              <a:rPr lang="en-US" sz="3200" b="1" dirty="0" err="1" smtClean="0"/>
              <a:t>Microprocessoror</a:t>
            </a:r>
            <a:r>
              <a:rPr lang="en-US" sz="3200" b="1" dirty="0" smtClean="0"/>
              <a:t> </a:t>
            </a:r>
            <a:r>
              <a:rPr lang="en-US" sz="3200" b="1" dirty="0"/>
              <a:t>Design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338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67946"/>
            <a:ext cx="57105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01-Mainly Components</a:t>
            </a:r>
            <a:endParaRPr lang="en-US" sz="4400" b="1" dirty="0"/>
          </a:p>
          <a:p>
            <a:endParaRPr lang="en-US" sz="4400" b="1" dirty="0"/>
          </a:p>
        </p:txBody>
      </p:sp>
      <p:sp>
        <p:nvSpPr>
          <p:cNvPr id="5" name="TextBox 16"/>
          <p:cNvSpPr txBox="1"/>
          <p:nvPr/>
        </p:nvSpPr>
        <p:spPr>
          <a:xfrm>
            <a:off x="609599" y="2034896"/>
            <a:ext cx="103004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-Program </a:t>
            </a:r>
            <a:r>
              <a:rPr lang="en-US" sz="4400" dirty="0"/>
              <a:t>Counter (PC)</a:t>
            </a:r>
          </a:p>
          <a:p>
            <a:r>
              <a:rPr lang="en-US" sz="4400" dirty="0" smtClean="0"/>
              <a:t>-Instruction </a:t>
            </a:r>
            <a:r>
              <a:rPr lang="en-US" sz="4400" dirty="0"/>
              <a:t>Memory</a:t>
            </a:r>
          </a:p>
          <a:p>
            <a:r>
              <a:rPr lang="en-US" sz="4400" dirty="0" smtClean="0"/>
              <a:t>-4 </a:t>
            </a:r>
            <a:r>
              <a:rPr lang="en-US" sz="4400" dirty="0"/>
              <a:t>× 8-bit Registers</a:t>
            </a:r>
          </a:p>
          <a:p>
            <a:r>
              <a:rPr lang="en-US" sz="4400" dirty="0" smtClean="0"/>
              <a:t>-Arithmetic </a:t>
            </a:r>
            <a:r>
              <a:rPr lang="en-US" sz="4400" dirty="0"/>
              <a:t>Logic Unit (ALU)</a:t>
            </a:r>
          </a:p>
          <a:p>
            <a:r>
              <a:rPr lang="en-US" sz="4400" dirty="0" smtClean="0"/>
              <a:t>-Control </a:t>
            </a:r>
            <a:r>
              <a:rPr lang="en-US" sz="4400" dirty="0"/>
              <a:t>Unit</a:t>
            </a:r>
          </a:p>
        </p:txBody>
      </p:sp>
    </p:spTree>
    <p:extLst>
      <p:ext uri="{BB962C8B-B14F-4D97-AF65-F5344CB8AC3E}">
        <p14:creationId xmlns:p14="http://schemas.microsoft.com/office/powerpoint/2010/main" val="24089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933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" y="467946"/>
            <a:ext cx="64545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01-Mainly Components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131" y="1616049"/>
            <a:ext cx="1191137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 Program Counter (PC</a:t>
            </a:r>
            <a:r>
              <a:rPr lang="en-US" sz="2600" b="1" dirty="0" smtClean="0"/>
              <a:t>):- </a:t>
            </a:r>
          </a:p>
          <a:p>
            <a:r>
              <a:rPr lang="en-US" sz="2600" dirty="0" smtClean="0"/>
              <a:t>-The </a:t>
            </a:r>
            <a:r>
              <a:rPr lang="en-US" sz="2600" dirty="0"/>
              <a:t>Program Counter is a small register that holds the address of the next instruction</a:t>
            </a:r>
            <a:r>
              <a:rPr lang="en-US" sz="2600" dirty="0" smtClean="0"/>
              <a:t>. </a:t>
            </a:r>
          </a:p>
          <a:p>
            <a:r>
              <a:rPr lang="en-US" sz="2600" dirty="0" smtClean="0"/>
              <a:t>-After </a:t>
            </a:r>
            <a:r>
              <a:rPr lang="en-US" sz="2600" dirty="0"/>
              <a:t>the processor fetches an instruction, the PC increases automatically to point to the next one</a:t>
            </a:r>
            <a:r>
              <a:rPr lang="en-US" sz="2600" dirty="0" smtClean="0"/>
              <a:t>.</a:t>
            </a:r>
          </a:p>
          <a:p>
            <a:r>
              <a:rPr lang="en-US" sz="2600" dirty="0"/>
              <a:t>-Simply, it tells the processor “what to do next.”</a:t>
            </a:r>
          </a:p>
          <a:p>
            <a:endParaRPr lang="en-US" sz="2600" dirty="0" smtClean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r-EG" altLang="ar-E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ar-EG" altLang="ar-E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121" y="3886566"/>
            <a:ext cx="7966543" cy="27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9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" y="467946"/>
            <a:ext cx="6087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01-Mainly Components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1479435"/>
            <a:ext cx="1158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Instruction </a:t>
            </a:r>
            <a:r>
              <a:rPr lang="en-US" sz="3200" b="1" dirty="0" smtClean="0"/>
              <a:t>Memory</a:t>
            </a:r>
            <a:r>
              <a:rPr lang="en-US" sz="2800" b="1" dirty="0" smtClean="0"/>
              <a:t>:-</a:t>
            </a:r>
            <a:endParaRPr lang="en-US" sz="2800" b="1" dirty="0" smtClean="0"/>
          </a:p>
          <a:p>
            <a:r>
              <a:rPr lang="en-US" sz="2800" dirty="0" smtClean="0"/>
              <a:t>-Instruction </a:t>
            </a:r>
            <a:r>
              <a:rPr lang="en-US" sz="2800" dirty="0"/>
              <a:t>Memory is where all the program instructions are stored.</a:t>
            </a:r>
          </a:p>
          <a:p>
            <a:r>
              <a:rPr lang="en-US" sz="2800" dirty="0"/>
              <a:t>The processor uses the address from the Program Counter to fetch the instruction from this memory.</a:t>
            </a:r>
          </a:p>
          <a:p>
            <a:r>
              <a:rPr lang="en-US" sz="2800" dirty="0" smtClean="0"/>
              <a:t>-It’s </a:t>
            </a:r>
            <a:r>
              <a:rPr lang="en-US" sz="2800" dirty="0"/>
              <a:t>a read-only memory during execution — we don’t change it while the program is running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-Simply</a:t>
            </a:r>
            <a:r>
              <a:rPr lang="en-US" sz="2800" dirty="0"/>
              <a:t>, it’s the place that holds “what to do.”</a:t>
            </a:r>
            <a:endParaRPr lang="en-US" sz="2800" dirty="0"/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547" y="4649534"/>
            <a:ext cx="6077798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5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467946"/>
            <a:ext cx="6158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01-Mainly Components</a:t>
            </a:r>
            <a:endParaRPr lang="en-US" sz="4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49624" y="1237387"/>
            <a:ext cx="11328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Registers</a:t>
            </a:r>
            <a:r>
              <a:rPr lang="en-US" sz="2800" b="1" dirty="0" smtClean="0"/>
              <a:t>:-</a:t>
            </a:r>
            <a:endParaRPr lang="en-US" sz="2800" b="1" dirty="0" smtClean="0"/>
          </a:p>
          <a:p>
            <a:r>
              <a:rPr lang="en-US" sz="2800" dirty="0" smtClean="0"/>
              <a:t>-Our </a:t>
            </a:r>
            <a:r>
              <a:rPr lang="en-US" sz="2800" dirty="0"/>
              <a:t>processor has 4 general-purpose registers, each one is 8-bit wide.</a:t>
            </a:r>
          </a:p>
          <a:p>
            <a:r>
              <a:rPr lang="en-US" sz="2800" dirty="0"/>
              <a:t>We use them to temporarily store data during instruction execution.</a:t>
            </a:r>
          </a:p>
          <a:p>
            <a:r>
              <a:rPr lang="en-US" sz="2800" dirty="0" smtClean="0"/>
              <a:t>-For </a:t>
            </a:r>
            <a:r>
              <a:rPr lang="en-US" sz="2800" dirty="0"/>
              <a:t>example, when we load a value, do a calculation, or store a result — we use these registers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-They </a:t>
            </a:r>
            <a:r>
              <a:rPr lang="en-US" sz="2800" dirty="0"/>
              <a:t>are fast and directly connected to the ALU, so they help speed up operations.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ar-EG" altLang="ar-E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471" y="4132392"/>
            <a:ext cx="3765177" cy="26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331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467946"/>
            <a:ext cx="81130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01-Mainly Components</a:t>
            </a:r>
            <a:endParaRPr lang="en-US" sz="4400" b="1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81" y="3536488"/>
            <a:ext cx="5501697" cy="2505723"/>
          </a:xfrm>
          <a:prstGeom prst="rect">
            <a:avLst/>
          </a:prstGeom>
        </p:spPr>
      </p:pic>
      <p:pic>
        <p:nvPicPr>
          <p:cNvPr id="5" name="صورة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" y="3209366"/>
            <a:ext cx="4698440" cy="3475074"/>
          </a:xfrm>
          <a:prstGeom prst="rect">
            <a:avLst/>
          </a:prstGeom>
        </p:spPr>
      </p:pic>
      <p:sp>
        <p:nvSpPr>
          <p:cNvPr id="11" name="TextBox 15"/>
          <p:cNvSpPr txBox="1"/>
          <p:nvPr/>
        </p:nvSpPr>
        <p:spPr>
          <a:xfrm>
            <a:off x="431800" y="1358281"/>
            <a:ext cx="1132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ALU</a:t>
            </a:r>
            <a:r>
              <a:rPr lang="en-US" sz="2800" b="1" dirty="0" smtClean="0"/>
              <a:t>:-</a:t>
            </a:r>
            <a:endParaRPr lang="en-US" sz="2800" b="1" dirty="0" smtClean="0"/>
          </a:p>
          <a:p>
            <a:r>
              <a:rPr lang="en-US" sz="2800" dirty="0" smtClean="0"/>
              <a:t>-The </a:t>
            </a:r>
            <a:r>
              <a:rPr lang="en-US" sz="2800" dirty="0"/>
              <a:t>ALU is like the calculator of the processor.</a:t>
            </a:r>
          </a:p>
          <a:p>
            <a:r>
              <a:rPr lang="en-US" sz="2800" dirty="0" smtClean="0"/>
              <a:t>-It </a:t>
            </a:r>
            <a:r>
              <a:rPr lang="en-US" sz="2800" dirty="0"/>
              <a:t>does math and logic — like add two numbers, or check if values are equal.</a:t>
            </a:r>
          </a:p>
        </p:txBody>
      </p:sp>
    </p:spTree>
    <p:extLst>
      <p:ext uri="{BB962C8B-B14F-4D97-AF65-F5344CB8AC3E}">
        <p14:creationId xmlns:p14="http://schemas.microsoft.com/office/powerpoint/2010/main" val="32223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081D1F4-560B-43C8-8A2B-5F9F202653FA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</TotalTime>
  <Words>478</Words>
  <Application>Microsoft Office PowerPoint</Application>
  <PresentationFormat>ملء الشاشة</PresentationFormat>
  <Paragraphs>92</Paragraphs>
  <Slides>17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17</vt:i4>
      </vt:variant>
    </vt:vector>
  </HeadingPairs>
  <TitlesOfParts>
    <vt:vector size="23" baseType="lpstr">
      <vt:lpstr>Adobe Gothic Std B</vt:lpstr>
      <vt:lpstr>Adobe Hebrew</vt:lpstr>
      <vt:lpstr>Arial</vt:lpstr>
      <vt:lpstr>Calibri</vt:lpstr>
      <vt:lpstr>Calibri Light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SACC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</dc:creator>
  <cp:lastModifiedBy>احمد</cp:lastModifiedBy>
  <cp:revision>138</cp:revision>
  <dcterms:created xsi:type="dcterms:W3CDTF">2025-03-28T14:46:14Z</dcterms:created>
  <dcterms:modified xsi:type="dcterms:W3CDTF">2025-07-24T14:51:33Z</dcterms:modified>
</cp:coreProperties>
</file>