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5016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276"/>
      </p:cViewPr>
      <p:guideLst>
        <p:guide orient="horz" pos="2041"/>
        <p:guide pos="42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627" y="2013056"/>
            <a:ext cx="11476435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253" y="3672099"/>
            <a:ext cx="945118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8724" y="259509"/>
            <a:ext cx="3037879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5085" y="259509"/>
            <a:ext cx="8888611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540" y="4164114"/>
            <a:ext cx="1147643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40" y="2746575"/>
            <a:ext cx="1147643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4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085" y="1512042"/>
            <a:ext cx="596324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58" y="1512042"/>
            <a:ext cx="5963245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84" y="1450540"/>
            <a:ext cx="5965591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084" y="2055056"/>
            <a:ext cx="5965591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670" y="1450540"/>
            <a:ext cx="5967934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670" y="2055056"/>
            <a:ext cx="5967934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39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86" y="258007"/>
            <a:ext cx="444196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785" y="258008"/>
            <a:ext cx="7547818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086" y="1356038"/>
            <a:ext cx="444196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3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426" y="4536122"/>
            <a:ext cx="8101013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46426" y="579016"/>
            <a:ext cx="810101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6426" y="5071637"/>
            <a:ext cx="8101013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086" y="259508"/>
            <a:ext cx="1215151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086" y="1512042"/>
            <a:ext cx="1215151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085" y="6006164"/>
            <a:ext cx="315039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3885-0398-43A3-A60E-43D8BBC052CA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3078" y="6006164"/>
            <a:ext cx="427553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6211" y="6006164"/>
            <a:ext cx="315039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CF37-5E34-4003-BEB1-D298B4923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875583" y="3907435"/>
            <a:ext cx="2558880" cy="2344705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Definitions of team size and stability.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Forge selection, available VCS mining tools and the toolchain used in this research.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Structural metrics suites and </a:t>
            </a:r>
            <a:r>
              <a:rPr lang="en-GB" sz="1500" b="1" dirty="0" smtClean="0">
                <a:solidFill>
                  <a:schemeClr val="tx1"/>
                </a:solidFill>
              </a:rPr>
              <a:t>relationship to </a:t>
            </a:r>
            <a:r>
              <a:rPr lang="en-GB" sz="1500" b="1" dirty="0" smtClean="0">
                <a:solidFill>
                  <a:schemeClr val="tx1"/>
                </a:solidFill>
              </a:rPr>
              <a:t>external attributes.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473983" y="3907435"/>
            <a:ext cx="2558880" cy="2344705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Aspects of data mining pertinent to team size analysis.</a:t>
            </a:r>
            <a:endParaRPr lang="en-GB" sz="15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Analysis of sub-set of data to learn trends and suitability as sample.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Establish </a:t>
            </a:r>
            <a:r>
              <a:rPr lang="en-GB" sz="1500" b="1" dirty="0" smtClean="0">
                <a:solidFill>
                  <a:schemeClr val="tx1"/>
                </a:solidFill>
              </a:rPr>
              <a:t>relationship between </a:t>
            </a:r>
            <a:r>
              <a:rPr lang="en-GB" sz="1500" b="1" dirty="0" smtClean="0">
                <a:solidFill>
                  <a:schemeClr val="tx1"/>
                </a:solidFill>
              </a:rPr>
              <a:t>team </a:t>
            </a:r>
            <a:r>
              <a:rPr lang="en-GB" sz="1500" b="1" i="1" dirty="0" smtClean="0">
                <a:solidFill>
                  <a:schemeClr val="tx1"/>
                </a:solidFill>
              </a:rPr>
              <a:t>size</a:t>
            </a:r>
            <a:r>
              <a:rPr lang="en-GB" sz="1500" b="1" dirty="0" smtClean="0">
                <a:solidFill>
                  <a:schemeClr val="tx1"/>
                </a:solidFill>
              </a:rPr>
              <a:t> and structural metrics.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72024" y="3911501"/>
            <a:ext cx="2558880" cy="2340639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The impact of team size, stability on productivity, fault-proneness.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Structural metrics and their relationship to the externally observed attributes of software.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History and pitfalls mining repositories.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060159" y="3915542"/>
            <a:ext cx="2558880" cy="2336598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Social and project network analysis to accurately map committer behaviour.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Analyse the forge for broad committer trends.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>
                <a:solidFill>
                  <a:schemeClr val="tx1"/>
                </a:solidFill>
              </a:rPr>
              <a:t>Establish </a:t>
            </a:r>
            <a:r>
              <a:rPr lang="en-GB" sz="1500" b="1" smtClean="0">
                <a:solidFill>
                  <a:schemeClr val="tx1"/>
                </a:solidFill>
              </a:rPr>
              <a:t>relationship between </a:t>
            </a:r>
            <a:r>
              <a:rPr lang="en-GB" sz="1500" b="1" dirty="0">
                <a:solidFill>
                  <a:schemeClr val="tx1"/>
                </a:solidFill>
              </a:rPr>
              <a:t>team </a:t>
            </a:r>
            <a:r>
              <a:rPr lang="en-GB" sz="1500" b="1" i="1" dirty="0" smtClean="0">
                <a:solidFill>
                  <a:schemeClr val="tx1"/>
                </a:solidFill>
              </a:rPr>
              <a:t>stability </a:t>
            </a:r>
            <a:r>
              <a:rPr lang="en-GB" sz="1500" b="1" dirty="0" smtClean="0">
                <a:solidFill>
                  <a:schemeClr val="tx1"/>
                </a:solidFill>
              </a:rPr>
              <a:t>and </a:t>
            </a:r>
            <a:r>
              <a:rPr lang="en-GB" sz="1500" b="1" dirty="0">
                <a:solidFill>
                  <a:schemeClr val="tx1"/>
                </a:solidFill>
              </a:rPr>
              <a:t>structural metrics.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658559" y="3915542"/>
            <a:ext cx="2558880" cy="2336598"/>
          </a:xfrm>
          <a:prstGeom prst="roundRect">
            <a:avLst/>
          </a:prstGeom>
          <a:solidFill>
            <a:schemeClr val="tx1">
              <a:lumMod val="50000"/>
              <a:lumOff val="50000"/>
              <a:alpha val="11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chemeClr val="tx1"/>
                </a:solidFill>
              </a:rPr>
              <a:t>Reviewing the outcomes of this work relative to the research objectives. 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>
                <a:solidFill>
                  <a:schemeClr val="tx1"/>
                </a:solidFill>
              </a:rPr>
              <a:t>Reviewing </a:t>
            </a:r>
            <a:r>
              <a:rPr lang="en-GB" sz="1500" b="1" dirty="0" smtClean="0">
                <a:solidFill>
                  <a:schemeClr val="tx1"/>
                </a:solidFill>
              </a:rPr>
              <a:t>results qualitatively using project case studies.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500" b="1" dirty="0" smtClean="0">
                <a:solidFill>
                  <a:schemeClr val="tx1"/>
                </a:solidFill>
              </a:rPr>
              <a:t>Distilled conclusions and future avenues </a:t>
            </a:r>
            <a:r>
              <a:rPr lang="en-GB" sz="1500" b="1" smtClean="0">
                <a:solidFill>
                  <a:schemeClr val="tx1"/>
                </a:solidFill>
              </a:rPr>
              <a:t>of research.</a:t>
            </a:r>
            <a:endParaRPr lang="en-GB" sz="1500" b="1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GB" sz="1500" b="1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682730" y="301716"/>
            <a:ext cx="1053482" cy="372814"/>
            <a:chOff x="2797399" y="-1323528"/>
            <a:chExt cx="1126529" cy="372814"/>
          </a:xfrm>
        </p:grpSpPr>
        <p:sp>
          <p:nvSpPr>
            <p:cNvPr id="104" name="Rounded Rectangle 103"/>
            <p:cNvSpPr/>
            <p:nvPr/>
          </p:nvSpPr>
          <p:spPr>
            <a:xfrm>
              <a:off x="2876130" y="-1305238"/>
              <a:ext cx="1047798" cy="354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97399" y="-1323528"/>
              <a:ext cx="935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135680" y="288068"/>
            <a:ext cx="1036033" cy="372814"/>
            <a:chOff x="2816059" y="-1323528"/>
            <a:chExt cx="1107869" cy="372814"/>
          </a:xfrm>
        </p:grpSpPr>
        <p:sp>
          <p:nvSpPr>
            <p:cNvPr id="102" name="Rounded Rectangle 101"/>
            <p:cNvSpPr/>
            <p:nvPr/>
          </p:nvSpPr>
          <p:spPr>
            <a:xfrm>
              <a:off x="2876130" y="-1305238"/>
              <a:ext cx="1047798" cy="354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16059" y="-1323528"/>
              <a:ext cx="875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1540872" y="312198"/>
            <a:ext cx="979858" cy="35452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505692" y="270158"/>
            <a:ext cx="89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2024" y="558685"/>
            <a:ext cx="2558880" cy="33123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rtlCol="0" anchor="t"/>
          <a:lstStyle/>
          <a:p>
            <a:pPr algn="ctr"/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467871" y="589749"/>
            <a:ext cx="2558880" cy="32813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rtlCol="0" anchor="t"/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IMPACT OF TEAM </a:t>
            </a:r>
            <a:r>
              <a:rPr lang="en-GB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STRUCTUAL METRICS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875583" y="589743"/>
            <a:ext cx="2558880" cy="3281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rtlCol="0" anchor="t"/>
          <a:lstStyle/>
          <a:p>
            <a:pPr algn="ctr"/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19599" y="163150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DEFINITIONS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023367" y="2286876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MINING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332960" y="194604"/>
            <a:ext cx="471373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67583" y="202412"/>
            <a:ext cx="471373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22695" y="202412"/>
            <a:ext cx="471373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88667" y="179480"/>
            <a:ext cx="34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17148" y="293494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METRICS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621686" y="163150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DATA MINING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625454" y="2286876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SAMPLE ANALYSIS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631110" y="293494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smtClean="0">
                <a:solidFill>
                  <a:schemeClr val="tx2"/>
                </a:solidFill>
              </a:rPr>
              <a:t>TEAM SIZE ANALYSIS</a:t>
            </a:r>
            <a:endParaRPr lang="en-GB" sz="1600" b="1" dirty="0">
              <a:solidFill>
                <a:schemeClr val="tx2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1872558" y="297948"/>
            <a:ext cx="1047463" cy="372814"/>
            <a:chOff x="2803836" y="-1323528"/>
            <a:chExt cx="1120092" cy="372814"/>
          </a:xfrm>
        </p:grpSpPr>
        <p:sp>
          <p:nvSpPr>
            <p:cNvPr id="100" name="Rounded Rectangle 99"/>
            <p:cNvSpPr/>
            <p:nvPr/>
          </p:nvSpPr>
          <p:spPr>
            <a:xfrm>
              <a:off x="2876130" y="-1305238"/>
              <a:ext cx="1047798" cy="354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03836" y="-1323528"/>
              <a:ext cx="875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320699" y="284300"/>
            <a:ext cx="1036358" cy="372814"/>
            <a:chOff x="2815711" y="-1323528"/>
            <a:chExt cx="1108217" cy="372814"/>
          </a:xfrm>
        </p:grpSpPr>
        <p:sp>
          <p:nvSpPr>
            <p:cNvPr id="98" name="Rounded Rectangle 97"/>
            <p:cNvSpPr/>
            <p:nvPr/>
          </p:nvSpPr>
          <p:spPr>
            <a:xfrm>
              <a:off x="2876130" y="-1305238"/>
              <a:ext cx="1047798" cy="354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15711" y="-1323528"/>
              <a:ext cx="875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CHAPTER</a:t>
              </a:r>
              <a:endPara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10652447" y="585982"/>
            <a:ext cx="2558880" cy="328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rtlCol="0" anchor="t"/>
          <a:lstStyle/>
          <a:p>
            <a:pPr algn="ctr"/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060159" y="585976"/>
            <a:ext cx="2558880" cy="328507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rtlCol="0" anchor="t"/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IMPACT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TEAM </a:t>
            </a:r>
            <a:r>
              <a:rPr lang="en-GB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STABILITY 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STRUCTUAL METRICS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204175" y="1627740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NETWORK ANALYSIS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152159" y="198644"/>
            <a:ext cx="471373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707271" y="198644"/>
            <a:ext cx="471373" cy="5040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757819" y="174894"/>
            <a:ext cx="34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213599" y="293494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TEAM STABILITY</a:t>
            </a:r>
          </a:p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ANALYSIS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0806262" y="1627740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RESEARCH AIMS &amp; OBJECTIVES REVISITED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0810030" y="2286876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RESULTS IN DETAIL &amp; THREATS TO VALIDITY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0815686" y="293494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CONCLUSIONS</a:t>
            </a:r>
          </a:p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&amp; FURTHER WORK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23948" y="186044"/>
            <a:ext cx="34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67480" y="186044"/>
            <a:ext cx="34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13031" y="177069"/>
            <a:ext cx="343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31756" y="1633272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IMPACT OF TEAM FACTORS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35524" y="2288640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STRUCTURAL METRICS &amp; EXTERNAL ATTRIBUTES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29305" y="293494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MINING SOFTWARE RESPOSITORIES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8224434" y="2286118"/>
            <a:ext cx="2282553" cy="57606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b="1" dirty="0" smtClean="0">
                <a:solidFill>
                  <a:schemeClr val="tx2"/>
                </a:solidFill>
              </a:rPr>
              <a:t>FORGE ANALYSIS</a:t>
            </a:r>
            <a:endParaRPr lang="en-GB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224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Ahmed</cp:lastModifiedBy>
  <cp:revision>5</cp:revision>
  <dcterms:created xsi:type="dcterms:W3CDTF">2017-03-18T10:46:18Z</dcterms:created>
  <dcterms:modified xsi:type="dcterms:W3CDTF">2017-12-05T15:01:22Z</dcterms:modified>
</cp:coreProperties>
</file>