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Hagrid Heavy" charset="1" panose="00000A00000000000000"/>
      <p:regular r:id="rId21"/>
    </p:embeddedFont>
    <p:embeddedFont>
      <p:font typeface="Hagrid Ultra-Bold" charset="1" panose="00000800000000000000"/>
      <p:regular r:id="rId22"/>
    </p:embeddedFont>
    <p:embeddedFont>
      <p:font typeface="Open Sans" charset="1" panose="020B0606030504020204"/>
      <p:regular r:id="rId23"/>
    </p:embeddedFont>
    <p:embeddedFont>
      <p:font typeface="Open Sans Light" charset="1" panose="020B0306030504020204"/>
      <p:regular r:id="rId24"/>
    </p:embeddedFont>
    <p:embeddedFont>
      <p:font typeface="Open Sans Bold" charset="1" panose="020B0806030504020204"/>
      <p:regular r:id="rId25"/>
    </p:embeddedFont>
    <p:embeddedFont>
      <p:font typeface="Roboto Bold" charset="1" panose="02000000000000000000"/>
      <p:regular r:id="rId26"/>
    </p:embeddedFont>
    <p:embeddedFont>
      <p:font typeface="Roboto" charset="1" panose="02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1031218" y="3834725"/>
            <a:ext cx="16228082" cy="3238940"/>
          </a:xfrm>
          <a:prstGeom prst="rect">
            <a:avLst/>
          </a:prstGeom>
        </p:spPr>
        <p:txBody>
          <a:bodyPr anchor="t" rtlCol="false" tIns="0" lIns="0" bIns="0" rIns="0">
            <a:spAutoFit/>
          </a:bodyPr>
          <a:lstStyle/>
          <a:p>
            <a:pPr algn="ctr">
              <a:lnSpc>
                <a:spcPts val="25700"/>
              </a:lnSpc>
            </a:pPr>
            <a:r>
              <a:rPr lang="en-US" b="true" sz="18357">
                <a:solidFill>
                  <a:srgbClr val="F5E6CA"/>
                </a:solidFill>
                <a:latin typeface="Hagrid Heavy"/>
                <a:ea typeface="Hagrid Heavy"/>
                <a:cs typeface="Hagrid Heavy"/>
                <a:sym typeface="Hagrid Heavy"/>
              </a:rPr>
              <a:t>JANTUNG</a:t>
            </a:r>
          </a:p>
        </p:txBody>
      </p:sp>
      <p:sp>
        <p:nvSpPr>
          <p:cNvPr name="TextBox 3" id="3"/>
          <p:cNvSpPr txBox="true"/>
          <p:nvPr/>
        </p:nvSpPr>
        <p:spPr>
          <a:xfrm rot="0">
            <a:off x="4202784" y="2886688"/>
            <a:ext cx="9882432" cy="1906913"/>
          </a:xfrm>
          <a:prstGeom prst="rect">
            <a:avLst/>
          </a:prstGeom>
        </p:spPr>
        <p:txBody>
          <a:bodyPr anchor="t" rtlCol="false" tIns="0" lIns="0" bIns="0" rIns="0">
            <a:spAutoFit/>
          </a:bodyPr>
          <a:lstStyle/>
          <a:p>
            <a:pPr algn="ctr">
              <a:lnSpc>
                <a:spcPts val="15119"/>
              </a:lnSpc>
            </a:pPr>
            <a:r>
              <a:rPr lang="en-US" b="true" sz="10799">
                <a:solidFill>
                  <a:srgbClr val="F5E6CA"/>
                </a:solidFill>
                <a:latin typeface="Hagrid Heavy"/>
                <a:ea typeface="Hagrid Heavy"/>
                <a:cs typeface="Hagrid Heavy"/>
                <a:sym typeface="Hagrid Heavy"/>
              </a:rPr>
              <a:t>SERANGAN</a:t>
            </a:r>
          </a:p>
        </p:txBody>
      </p:sp>
      <p:grpSp>
        <p:nvGrpSpPr>
          <p:cNvPr name="Group 4" id="4"/>
          <p:cNvGrpSpPr/>
          <p:nvPr/>
        </p:nvGrpSpPr>
        <p:grpSpPr>
          <a:xfrm rot="0">
            <a:off x="1031218" y="7934949"/>
            <a:ext cx="16228082" cy="1323351"/>
            <a:chOff x="0" y="0"/>
            <a:chExt cx="3964388" cy="323284"/>
          </a:xfrm>
        </p:grpSpPr>
        <p:sp>
          <p:nvSpPr>
            <p:cNvPr name="Freeform 5" id="5"/>
            <p:cNvSpPr/>
            <p:nvPr/>
          </p:nvSpPr>
          <p:spPr>
            <a:xfrm flipH="false" flipV="false" rot="0">
              <a:off x="0" y="0"/>
              <a:ext cx="3964388" cy="323284"/>
            </a:xfrm>
            <a:custGeom>
              <a:avLst/>
              <a:gdLst/>
              <a:ahLst/>
              <a:cxnLst/>
              <a:rect r="r" b="b" t="t" l="l"/>
              <a:pathLst>
                <a:path h="323284" w="3964388">
                  <a:moveTo>
                    <a:pt x="0" y="0"/>
                  </a:moveTo>
                  <a:lnTo>
                    <a:pt x="3964388" y="0"/>
                  </a:lnTo>
                  <a:lnTo>
                    <a:pt x="3964388" y="323284"/>
                  </a:lnTo>
                  <a:lnTo>
                    <a:pt x="0" y="323284"/>
                  </a:lnTo>
                  <a:close/>
                </a:path>
              </a:pathLst>
            </a:custGeom>
            <a:solidFill>
              <a:srgbClr val="F5E6CA"/>
            </a:solidFill>
          </p:spPr>
        </p:sp>
        <p:sp>
          <p:nvSpPr>
            <p:cNvPr name="TextBox 6" id="6"/>
            <p:cNvSpPr txBox="true"/>
            <p:nvPr/>
          </p:nvSpPr>
          <p:spPr>
            <a:xfrm>
              <a:off x="0" y="-38100"/>
              <a:ext cx="3964388" cy="361384"/>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257972" y="2169312"/>
            <a:ext cx="5772056" cy="688476"/>
          </a:xfrm>
          <a:prstGeom prst="rect">
            <a:avLst/>
          </a:prstGeom>
        </p:spPr>
        <p:txBody>
          <a:bodyPr anchor="t" rtlCol="false" tIns="0" lIns="0" bIns="0" rIns="0">
            <a:spAutoFit/>
          </a:bodyPr>
          <a:lstStyle/>
          <a:p>
            <a:pPr algn="ctr">
              <a:lnSpc>
                <a:spcPts val="5394"/>
              </a:lnSpc>
            </a:pPr>
            <a:r>
              <a:rPr lang="en-US" b="true" sz="3852">
                <a:solidFill>
                  <a:srgbClr val="F5E6CA"/>
                </a:solidFill>
                <a:latin typeface="Hagrid Ultra-Bold"/>
                <a:ea typeface="Hagrid Ultra-Bold"/>
                <a:cs typeface="Hagrid Ultra-Bold"/>
                <a:sym typeface="Hagrid Ultra-Bold"/>
              </a:rPr>
              <a:t>KLASIFIKASI</a:t>
            </a:r>
          </a:p>
        </p:txBody>
      </p:sp>
      <p:sp>
        <p:nvSpPr>
          <p:cNvPr name="Freeform 8" id="8"/>
          <p:cNvSpPr/>
          <p:nvPr/>
        </p:nvSpPr>
        <p:spPr>
          <a:xfrm flipH="false" flipV="false" rot="0">
            <a:off x="1383596" y="8415502"/>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8376915"/>
            <a:ext cx="4301196" cy="391794"/>
          </a:xfrm>
          <a:prstGeom prst="rect">
            <a:avLst/>
          </a:prstGeom>
        </p:spPr>
        <p:txBody>
          <a:bodyPr anchor="t" rtlCol="false" tIns="0" lIns="0" bIns="0" rIns="0">
            <a:spAutoFit/>
          </a:bodyPr>
          <a:lstStyle/>
          <a:p>
            <a:pPr algn="ctr">
              <a:lnSpc>
                <a:spcPts val="3080"/>
              </a:lnSpc>
            </a:pPr>
            <a:r>
              <a:rPr lang="en-US" b="true" sz="2200">
                <a:solidFill>
                  <a:srgbClr val="343F56"/>
                </a:solidFill>
                <a:latin typeface="Hagrid Ultra-Bold"/>
                <a:ea typeface="Hagrid Ultra-Bold"/>
                <a:cs typeface="Hagrid Ultra-Bold"/>
                <a:sym typeface="Hagrid Ultra-Bold"/>
              </a:rPr>
              <a:t>SAINS DATA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1028700" y="2712364"/>
            <a:ext cx="7848588" cy="1146949"/>
            <a:chOff x="0" y="0"/>
            <a:chExt cx="2067118" cy="302077"/>
          </a:xfrm>
        </p:grpSpPr>
        <p:sp>
          <p:nvSpPr>
            <p:cNvPr name="Freeform 3" id="3"/>
            <p:cNvSpPr/>
            <p:nvPr/>
          </p:nvSpPr>
          <p:spPr>
            <a:xfrm flipH="false" flipV="false" rot="0">
              <a:off x="0" y="0"/>
              <a:ext cx="2067118" cy="302077"/>
            </a:xfrm>
            <a:custGeom>
              <a:avLst/>
              <a:gdLst/>
              <a:ahLst/>
              <a:cxnLst/>
              <a:rect r="r" b="b" t="t" l="l"/>
              <a:pathLst>
                <a:path h="302077" w="2067118">
                  <a:moveTo>
                    <a:pt x="0" y="0"/>
                  </a:moveTo>
                  <a:lnTo>
                    <a:pt x="2067118" y="0"/>
                  </a:lnTo>
                  <a:lnTo>
                    <a:pt x="2067118" y="302077"/>
                  </a:lnTo>
                  <a:lnTo>
                    <a:pt x="0" y="302077"/>
                  </a:lnTo>
                  <a:close/>
                </a:path>
              </a:pathLst>
            </a:custGeom>
            <a:solidFill>
              <a:srgbClr val="F5E6CA"/>
            </a:solidFill>
            <a:ln cap="sq">
              <a:noFill/>
              <a:prstDash val="solid"/>
              <a:miter/>
            </a:ln>
          </p:spPr>
        </p:sp>
        <p:sp>
          <p:nvSpPr>
            <p:cNvPr name="TextBox 4" id="4"/>
            <p:cNvSpPr txBox="true"/>
            <p:nvPr/>
          </p:nvSpPr>
          <p:spPr>
            <a:xfrm>
              <a:off x="0" y="-38100"/>
              <a:ext cx="2067118" cy="34017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734100" y="2712364"/>
            <a:ext cx="7848588" cy="1146949"/>
            <a:chOff x="0" y="0"/>
            <a:chExt cx="2067118" cy="302077"/>
          </a:xfrm>
        </p:grpSpPr>
        <p:sp>
          <p:nvSpPr>
            <p:cNvPr name="Freeform 6" id="6"/>
            <p:cNvSpPr/>
            <p:nvPr/>
          </p:nvSpPr>
          <p:spPr>
            <a:xfrm flipH="false" flipV="false" rot="0">
              <a:off x="0" y="0"/>
              <a:ext cx="2067118" cy="302077"/>
            </a:xfrm>
            <a:custGeom>
              <a:avLst/>
              <a:gdLst/>
              <a:ahLst/>
              <a:cxnLst/>
              <a:rect r="r" b="b" t="t" l="l"/>
              <a:pathLst>
                <a:path h="302077" w="2067118">
                  <a:moveTo>
                    <a:pt x="0" y="0"/>
                  </a:moveTo>
                  <a:lnTo>
                    <a:pt x="2067118" y="0"/>
                  </a:lnTo>
                  <a:lnTo>
                    <a:pt x="2067118" y="302077"/>
                  </a:lnTo>
                  <a:lnTo>
                    <a:pt x="0" y="302077"/>
                  </a:lnTo>
                  <a:close/>
                </a:path>
              </a:pathLst>
            </a:custGeom>
            <a:solidFill>
              <a:srgbClr val="F5E6CA"/>
            </a:solidFill>
            <a:ln cap="sq">
              <a:noFill/>
              <a:prstDash val="solid"/>
              <a:miter/>
            </a:ln>
          </p:spPr>
        </p:sp>
        <p:sp>
          <p:nvSpPr>
            <p:cNvPr name="TextBox 7" id="7"/>
            <p:cNvSpPr txBox="true"/>
            <p:nvPr/>
          </p:nvSpPr>
          <p:spPr>
            <a:xfrm>
              <a:off x="0" y="-38100"/>
              <a:ext cx="2067118" cy="34017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352088" y="5250014"/>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52088" y="7718395"/>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9734100" y="5250014"/>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9734100" y="7718395"/>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28700" y="4526063"/>
            <a:ext cx="7848588" cy="3423984"/>
          </a:xfrm>
          <a:custGeom>
            <a:avLst/>
            <a:gdLst/>
            <a:ahLst/>
            <a:cxnLst/>
            <a:rect r="r" b="b" t="t" l="l"/>
            <a:pathLst>
              <a:path h="3423984" w="7848588">
                <a:moveTo>
                  <a:pt x="0" y="0"/>
                </a:moveTo>
                <a:lnTo>
                  <a:pt x="7848588" y="0"/>
                </a:lnTo>
                <a:lnTo>
                  <a:pt x="7848588" y="3423984"/>
                </a:lnTo>
                <a:lnTo>
                  <a:pt x="0" y="3423984"/>
                </a:lnTo>
                <a:lnTo>
                  <a:pt x="0" y="0"/>
                </a:lnTo>
                <a:close/>
              </a:path>
            </a:pathLst>
          </a:custGeom>
          <a:blipFill>
            <a:blip r:embed="rId4"/>
            <a:stretch>
              <a:fillRect l="-69686" t="-106541" r="-110444" b="-194787"/>
            </a:stretch>
          </a:blipFill>
        </p:spPr>
      </p:sp>
      <p:sp>
        <p:nvSpPr>
          <p:cNvPr name="Freeform 13" id="13"/>
          <p:cNvSpPr/>
          <p:nvPr/>
        </p:nvSpPr>
        <p:spPr>
          <a:xfrm flipH="false" flipV="false" rot="0">
            <a:off x="9643712" y="4526063"/>
            <a:ext cx="7938976" cy="2529073"/>
          </a:xfrm>
          <a:custGeom>
            <a:avLst/>
            <a:gdLst/>
            <a:ahLst/>
            <a:cxnLst/>
            <a:rect r="r" b="b" t="t" l="l"/>
            <a:pathLst>
              <a:path h="2529073" w="7938976">
                <a:moveTo>
                  <a:pt x="0" y="0"/>
                </a:moveTo>
                <a:lnTo>
                  <a:pt x="7938976" y="0"/>
                </a:lnTo>
                <a:lnTo>
                  <a:pt x="7938976" y="2529073"/>
                </a:lnTo>
                <a:lnTo>
                  <a:pt x="0" y="2529073"/>
                </a:lnTo>
                <a:lnTo>
                  <a:pt x="0" y="0"/>
                </a:lnTo>
                <a:close/>
              </a:path>
            </a:pathLst>
          </a:custGeom>
          <a:blipFill>
            <a:blip r:embed="rId5"/>
            <a:stretch>
              <a:fillRect l="-90225" t="-300566" r="-170921" b="-307977"/>
            </a:stretch>
          </a:blipFill>
        </p:spPr>
      </p:sp>
      <p:sp>
        <p:nvSpPr>
          <p:cNvPr name="TextBox 14" id="14"/>
          <p:cNvSpPr txBox="true"/>
          <p:nvPr/>
        </p:nvSpPr>
        <p:spPr>
          <a:xfrm rot="0">
            <a:off x="2690523" y="876300"/>
            <a:ext cx="12906955" cy="13404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PREPROCESSING</a:t>
            </a:r>
          </a:p>
        </p:txBody>
      </p:sp>
      <p:sp>
        <p:nvSpPr>
          <p:cNvPr name="TextBox 15" id="15"/>
          <p:cNvSpPr txBox="true"/>
          <p:nvPr/>
        </p:nvSpPr>
        <p:spPr>
          <a:xfrm rot="0">
            <a:off x="1870110" y="3090009"/>
            <a:ext cx="6165768" cy="382269"/>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Labeling kelas </a:t>
            </a:r>
          </a:p>
        </p:txBody>
      </p:sp>
      <p:sp>
        <p:nvSpPr>
          <p:cNvPr name="TextBox 16" id="16"/>
          <p:cNvSpPr txBox="true"/>
          <p:nvPr/>
        </p:nvSpPr>
        <p:spPr>
          <a:xfrm rot="0">
            <a:off x="10575510" y="3090009"/>
            <a:ext cx="6165768" cy="382269"/>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Standarisasi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1028700" y="2666715"/>
            <a:ext cx="7848588" cy="1575709"/>
            <a:chOff x="0" y="0"/>
            <a:chExt cx="2067118" cy="415002"/>
          </a:xfrm>
        </p:grpSpPr>
        <p:sp>
          <p:nvSpPr>
            <p:cNvPr name="Freeform 3" id="3"/>
            <p:cNvSpPr/>
            <p:nvPr/>
          </p:nvSpPr>
          <p:spPr>
            <a:xfrm flipH="false" flipV="false" rot="0">
              <a:off x="0" y="0"/>
              <a:ext cx="2067118" cy="415002"/>
            </a:xfrm>
            <a:custGeom>
              <a:avLst/>
              <a:gdLst/>
              <a:ahLst/>
              <a:cxnLst/>
              <a:rect r="r" b="b" t="t" l="l"/>
              <a:pathLst>
                <a:path h="415002" w="2067118">
                  <a:moveTo>
                    <a:pt x="0" y="0"/>
                  </a:moveTo>
                  <a:lnTo>
                    <a:pt x="2067118" y="0"/>
                  </a:lnTo>
                  <a:lnTo>
                    <a:pt x="2067118" y="415002"/>
                  </a:lnTo>
                  <a:lnTo>
                    <a:pt x="0" y="415002"/>
                  </a:lnTo>
                  <a:close/>
                </a:path>
              </a:pathLst>
            </a:custGeom>
            <a:solidFill>
              <a:srgbClr val="F5E6CA"/>
            </a:solidFill>
            <a:ln cap="sq">
              <a:noFill/>
              <a:prstDash val="solid"/>
              <a:miter/>
            </a:ln>
          </p:spPr>
        </p:sp>
        <p:sp>
          <p:nvSpPr>
            <p:cNvPr name="TextBox 4" id="4"/>
            <p:cNvSpPr txBox="true"/>
            <p:nvPr/>
          </p:nvSpPr>
          <p:spPr>
            <a:xfrm>
              <a:off x="0" y="-38100"/>
              <a:ext cx="2067118" cy="45310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52088" y="5250014"/>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52088" y="7718395"/>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543094" y="5018457"/>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5543094" y="7486838"/>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9429762" y="2666715"/>
            <a:ext cx="7848588" cy="1575709"/>
            <a:chOff x="0" y="0"/>
            <a:chExt cx="2067118" cy="415002"/>
          </a:xfrm>
        </p:grpSpPr>
        <p:sp>
          <p:nvSpPr>
            <p:cNvPr name="Freeform 10" id="10"/>
            <p:cNvSpPr/>
            <p:nvPr/>
          </p:nvSpPr>
          <p:spPr>
            <a:xfrm flipH="false" flipV="false" rot="0">
              <a:off x="0" y="0"/>
              <a:ext cx="2067118" cy="415002"/>
            </a:xfrm>
            <a:custGeom>
              <a:avLst/>
              <a:gdLst/>
              <a:ahLst/>
              <a:cxnLst/>
              <a:rect r="r" b="b" t="t" l="l"/>
              <a:pathLst>
                <a:path h="415002" w="2067118">
                  <a:moveTo>
                    <a:pt x="0" y="0"/>
                  </a:moveTo>
                  <a:lnTo>
                    <a:pt x="2067118" y="0"/>
                  </a:lnTo>
                  <a:lnTo>
                    <a:pt x="2067118" y="415002"/>
                  </a:lnTo>
                  <a:lnTo>
                    <a:pt x="0" y="415002"/>
                  </a:lnTo>
                  <a:close/>
                </a:path>
              </a:pathLst>
            </a:custGeom>
            <a:solidFill>
              <a:srgbClr val="F5E6CA"/>
            </a:solidFill>
            <a:ln cap="sq">
              <a:noFill/>
              <a:prstDash val="solid"/>
              <a:miter/>
            </a:ln>
          </p:spPr>
        </p:sp>
        <p:sp>
          <p:nvSpPr>
            <p:cNvPr name="TextBox 11" id="11"/>
            <p:cNvSpPr txBox="true"/>
            <p:nvPr/>
          </p:nvSpPr>
          <p:spPr>
            <a:xfrm>
              <a:off x="0" y="-38100"/>
              <a:ext cx="2067118" cy="453102"/>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3944157" y="5018457"/>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3944157" y="7486838"/>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9334588" y="4392054"/>
            <a:ext cx="7788281" cy="3579876"/>
          </a:xfrm>
          <a:custGeom>
            <a:avLst/>
            <a:gdLst/>
            <a:ahLst/>
            <a:cxnLst/>
            <a:rect r="r" b="b" t="t" l="l"/>
            <a:pathLst>
              <a:path h="3579876" w="7788281">
                <a:moveTo>
                  <a:pt x="0" y="0"/>
                </a:moveTo>
                <a:lnTo>
                  <a:pt x="7788281" y="0"/>
                </a:lnTo>
                <a:lnTo>
                  <a:pt x="7788281" y="3579876"/>
                </a:lnTo>
                <a:lnTo>
                  <a:pt x="0" y="3579876"/>
                </a:lnTo>
                <a:lnTo>
                  <a:pt x="0" y="0"/>
                </a:lnTo>
                <a:close/>
              </a:path>
            </a:pathLst>
          </a:custGeom>
          <a:blipFill>
            <a:blip r:embed="rId4"/>
            <a:stretch>
              <a:fillRect l="0" t="0" r="0" b="0"/>
            </a:stretch>
          </a:blipFill>
        </p:spPr>
      </p:sp>
      <p:sp>
        <p:nvSpPr>
          <p:cNvPr name="Freeform 15" id="15"/>
          <p:cNvSpPr/>
          <p:nvPr/>
        </p:nvSpPr>
        <p:spPr>
          <a:xfrm flipH="false" flipV="false" rot="0">
            <a:off x="1024742" y="4392054"/>
            <a:ext cx="7852546" cy="3463534"/>
          </a:xfrm>
          <a:custGeom>
            <a:avLst/>
            <a:gdLst/>
            <a:ahLst/>
            <a:cxnLst/>
            <a:rect r="r" b="b" t="t" l="l"/>
            <a:pathLst>
              <a:path h="3463534" w="7852546">
                <a:moveTo>
                  <a:pt x="0" y="0"/>
                </a:moveTo>
                <a:lnTo>
                  <a:pt x="7852546" y="0"/>
                </a:lnTo>
                <a:lnTo>
                  <a:pt x="7852546" y="3463533"/>
                </a:lnTo>
                <a:lnTo>
                  <a:pt x="0" y="3463533"/>
                </a:lnTo>
                <a:lnTo>
                  <a:pt x="0" y="0"/>
                </a:lnTo>
                <a:close/>
              </a:path>
            </a:pathLst>
          </a:custGeom>
          <a:blipFill>
            <a:blip r:embed="rId5"/>
            <a:stretch>
              <a:fillRect l="0" t="0" r="0" b="0"/>
            </a:stretch>
          </a:blipFill>
        </p:spPr>
      </p:sp>
      <p:sp>
        <p:nvSpPr>
          <p:cNvPr name="TextBox 16" id="16"/>
          <p:cNvSpPr txBox="true"/>
          <p:nvPr/>
        </p:nvSpPr>
        <p:spPr>
          <a:xfrm rot="0">
            <a:off x="2690523" y="876300"/>
            <a:ext cx="12906955" cy="13404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METODE</a:t>
            </a:r>
          </a:p>
        </p:txBody>
      </p:sp>
      <p:sp>
        <p:nvSpPr>
          <p:cNvPr name="TextBox 17" id="17"/>
          <p:cNvSpPr txBox="true"/>
          <p:nvPr/>
        </p:nvSpPr>
        <p:spPr>
          <a:xfrm rot="0">
            <a:off x="1870110" y="3044360"/>
            <a:ext cx="6165768" cy="772794"/>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Menggunakan Chi-square dengan SVM Kernel RBF</a:t>
            </a:r>
          </a:p>
        </p:txBody>
      </p:sp>
      <p:sp>
        <p:nvSpPr>
          <p:cNvPr name="TextBox 18" id="18"/>
          <p:cNvSpPr txBox="true"/>
          <p:nvPr/>
        </p:nvSpPr>
        <p:spPr>
          <a:xfrm rot="0">
            <a:off x="10271172" y="3044360"/>
            <a:ext cx="6165768" cy="772794"/>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Menggunakan Chi-square  dengan SVM Kernel Poly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1028700" y="2666715"/>
            <a:ext cx="7848588" cy="1575709"/>
            <a:chOff x="0" y="0"/>
            <a:chExt cx="2067118" cy="415002"/>
          </a:xfrm>
        </p:grpSpPr>
        <p:sp>
          <p:nvSpPr>
            <p:cNvPr name="Freeform 3" id="3"/>
            <p:cNvSpPr/>
            <p:nvPr/>
          </p:nvSpPr>
          <p:spPr>
            <a:xfrm flipH="false" flipV="false" rot="0">
              <a:off x="0" y="0"/>
              <a:ext cx="2067118" cy="415002"/>
            </a:xfrm>
            <a:custGeom>
              <a:avLst/>
              <a:gdLst/>
              <a:ahLst/>
              <a:cxnLst/>
              <a:rect r="r" b="b" t="t" l="l"/>
              <a:pathLst>
                <a:path h="415002" w="2067118">
                  <a:moveTo>
                    <a:pt x="0" y="0"/>
                  </a:moveTo>
                  <a:lnTo>
                    <a:pt x="2067118" y="0"/>
                  </a:lnTo>
                  <a:lnTo>
                    <a:pt x="2067118" y="415002"/>
                  </a:lnTo>
                  <a:lnTo>
                    <a:pt x="0" y="415002"/>
                  </a:lnTo>
                  <a:close/>
                </a:path>
              </a:pathLst>
            </a:custGeom>
            <a:solidFill>
              <a:srgbClr val="F5E6CA"/>
            </a:solidFill>
            <a:ln cap="sq">
              <a:noFill/>
              <a:prstDash val="solid"/>
              <a:miter/>
            </a:ln>
          </p:spPr>
        </p:sp>
        <p:sp>
          <p:nvSpPr>
            <p:cNvPr name="TextBox 4" id="4"/>
            <p:cNvSpPr txBox="true"/>
            <p:nvPr/>
          </p:nvSpPr>
          <p:spPr>
            <a:xfrm>
              <a:off x="0" y="-38100"/>
              <a:ext cx="2067118" cy="45310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52088" y="5250014"/>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52088" y="7718395"/>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543094" y="5018457"/>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5543094" y="7486838"/>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9429762" y="2666715"/>
            <a:ext cx="7848588" cy="1575709"/>
            <a:chOff x="0" y="0"/>
            <a:chExt cx="2067118" cy="415002"/>
          </a:xfrm>
        </p:grpSpPr>
        <p:sp>
          <p:nvSpPr>
            <p:cNvPr name="Freeform 10" id="10"/>
            <p:cNvSpPr/>
            <p:nvPr/>
          </p:nvSpPr>
          <p:spPr>
            <a:xfrm flipH="false" flipV="false" rot="0">
              <a:off x="0" y="0"/>
              <a:ext cx="2067118" cy="415002"/>
            </a:xfrm>
            <a:custGeom>
              <a:avLst/>
              <a:gdLst/>
              <a:ahLst/>
              <a:cxnLst/>
              <a:rect r="r" b="b" t="t" l="l"/>
              <a:pathLst>
                <a:path h="415002" w="2067118">
                  <a:moveTo>
                    <a:pt x="0" y="0"/>
                  </a:moveTo>
                  <a:lnTo>
                    <a:pt x="2067118" y="0"/>
                  </a:lnTo>
                  <a:lnTo>
                    <a:pt x="2067118" y="415002"/>
                  </a:lnTo>
                  <a:lnTo>
                    <a:pt x="0" y="415002"/>
                  </a:lnTo>
                  <a:close/>
                </a:path>
              </a:pathLst>
            </a:custGeom>
            <a:solidFill>
              <a:srgbClr val="F5E6CA"/>
            </a:solidFill>
            <a:ln cap="sq">
              <a:noFill/>
              <a:prstDash val="solid"/>
              <a:miter/>
            </a:ln>
          </p:spPr>
        </p:sp>
        <p:sp>
          <p:nvSpPr>
            <p:cNvPr name="TextBox 11" id="11"/>
            <p:cNvSpPr txBox="true"/>
            <p:nvPr/>
          </p:nvSpPr>
          <p:spPr>
            <a:xfrm>
              <a:off x="0" y="-38100"/>
              <a:ext cx="2067118" cy="453102"/>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3944157" y="5018457"/>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3944157" y="7486838"/>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2690523" y="876300"/>
            <a:ext cx="12906955" cy="13404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METODE</a:t>
            </a:r>
          </a:p>
        </p:txBody>
      </p:sp>
      <p:sp>
        <p:nvSpPr>
          <p:cNvPr name="TextBox 15" id="15"/>
          <p:cNvSpPr txBox="true"/>
          <p:nvPr/>
        </p:nvSpPr>
        <p:spPr>
          <a:xfrm rot="0">
            <a:off x="1870110" y="3044360"/>
            <a:ext cx="6165768" cy="772794"/>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Menggunakan Variance Threshold dengan SVM CLF OVO</a:t>
            </a:r>
          </a:p>
        </p:txBody>
      </p:sp>
      <p:sp>
        <p:nvSpPr>
          <p:cNvPr name="TextBox 16" id="16"/>
          <p:cNvSpPr txBox="true"/>
          <p:nvPr/>
        </p:nvSpPr>
        <p:spPr>
          <a:xfrm rot="0">
            <a:off x="10271172" y="3044360"/>
            <a:ext cx="6165768" cy="772794"/>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Menggunakan Variance Threshold dengan SVM CLF OVR</a:t>
            </a:r>
          </a:p>
        </p:txBody>
      </p:sp>
      <p:sp>
        <p:nvSpPr>
          <p:cNvPr name="Freeform 17" id="17"/>
          <p:cNvSpPr/>
          <p:nvPr/>
        </p:nvSpPr>
        <p:spPr>
          <a:xfrm flipH="false" flipV="false" rot="0">
            <a:off x="1552253" y="5118725"/>
            <a:ext cx="6801482" cy="3815722"/>
          </a:xfrm>
          <a:custGeom>
            <a:avLst/>
            <a:gdLst/>
            <a:ahLst/>
            <a:cxnLst/>
            <a:rect r="r" b="b" t="t" l="l"/>
            <a:pathLst>
              <a:path h="3815722" w="6801482">
                <a:moveTo>
                  <a:pt x="0" y="0"/>
                </a:moveTo>
                <a:lnTo>
                  <a:pt x="6801482" y="0"/>
                </a:lnTo>
                <a:lnTo>
                  <a:pt x="6801482" y="3815722"/>
                </a:lnTo>
                <a:lnTo>
                  <a:pt x="0" y="3815722"/>
                </a:lnTo>
                <a:lnTo>
                  <a:pt x="0" y="0"/>
                </a:lnTo>
                <a:close/>
              </a:path>
            </a:pathLst>
          </a:custGeom>
          <a:blipFill>
            <a:blip r:embed="rId4"/>
            <a:stretch>
              <a:fillRect l="-81235" t="-119204" r="-157111" b="-157731"/>
            </a:stretch>
          </a:blipFill>
        </p:spPr>
      </p:sp>
      <p:sp>
        <p:nvSpPr>
          <p:cNvPr name="Freeform 18" id="18"/>
          <p:cNvSpPr/>
          <p:nvPr/>
        </p:nvSpPr>
        <p:spPr>
          <a:xfrm flipH="false" flipV="false" rot="0">
            <a:off x="10112033" y="5118725"/>
            <a:ext cx="6484047" cy="3815722"/>
          </a:xfrm>
          <a:custGeom>
            <a:avLst/>
            <a:gdLst/>
            <a:ahLst/>
            <a:cxnLst/>
            <a:rect r="r" b="b" t="t" l="l"/>
            <a:pathLst>
              <a:path h="3815722" w="6484047">
                <a:moveTo>
                  <a:pt x="0" y="0"/>
                </a:moveTo>
                <a:lnTo>
                  <a:pt x="6484047" y="0"/>
                </a:lnTo>
                <a:lnTo>
                  <a:pt x="6484047" y="3815722"/>
                </a:lnTo>
                <a:lnTo>
                  <a:pt x="0" y="3815722"/>
                </a:lnTo>
                <a:lnTo>
                  <a:pt x="0" y="0"/>
                </a:lnTo>
                <a:close/>
              </a:path>
            </a:pathLst>
          </a:custGeom>
          <a:blipFill>
            <a:blip r:embed="rId4"/>
            <a:stretch>
              <a:fillRect l="-81235" t="-204036" r="-157111" b="-55308"/>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1028700" y="2927515"/>
            <a:ext cx="16230600" cy="6330785"/>
            <a:chOff x="0" y="0"/>
            <a:chExt cx="3965003" cy="1546559"/>
          </a:xfrm>
        </p:grpSpPr>
        <p:sp>
          <p:nvSpPr>
            <p:cNvPr name="Freeform 3" id="3"/>
            <p:cNvSpPr/>
            <p:nvPr/>
          </p:nvSpPr>
          <p:spPr>
            <a:xfrm flipH="false" flipV="false" rot="0">
              <a:off x="0" y="0"/>
              <a:ext cx="3965003" cy="1546559"/>
            </a:xfrm>
            <a:custGeom>
              <a:avLst/>
              <a:gdLst/>
              <a:ahLst/>
              <a:cxnLst/>
              <a:rect r="r" b="b" t="t" l="l"/>
              <a:pathLst>
                <a:path h="1546559" w="3965003">
                  <a:moveTo>
                    <a:pt x="0" y="0"/>
                  </a:moveTo>
                  <a:lnTo>
                    <a:pt x="3965003" y="0"/>
                  </a:lnTo>
                  <a:lnTo>
                    <a:pt x="3965003" y="1546559"/>
                  </a:lnTo>
                  <a:lnTo>
                    <a:pt x="0" y="1546559"/>
                  </a:lnTo>
                  <a:close/>
                </a:path>
              </a:pathLst>
            </a:custGeom>
            <a:solidFill>
              <a:srgbClr val="F5E6CA"/>
            </a:solidFill>
          </p:spPr>
        </p:sp>
        <p:sp>
          <p:nvSpPr>
            <p:cNvPr name="TextBox 4" id="4"/>
            <p:cNvSpPr txBox="true"/>
            <p:nvPr/>
          </p:nvSpPr>
          <p:spPr>
            <a:xfrm>
              <a:off x="0" y="-38100"/>
              <a:ext cx="3965003" cy="158465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065980" y="3499848"/>
            <a:ext cx="8156040" cy="5186119"/>
          </a:xfrm>
          <a:custGeom>
            <a:avLst/>
            <a:gdLst/>
            <a:ahLst/>
            <a:cxnLst/>
            <a:rect r="r" b="b" t="t" l="l"/>
            <a:pathLst>
              <a:path h="5186119" w="8156040">
                <a:moveTo>
                  <a:pt x="0" y="0"/>
                </a:moveTo>
                <a:lnTo>
                  <a:pt x="8156040" y="0"/>
                </a:lnTo>
                <a:lnTo>
                  <a:pt x="8156040" y="5186119"/>
                </a:lnTo>
                <a:lnTo>
                  <a:pt x="0" y="5186119"/>
                </a:lnTo>
                <a:lnTo>
                  <a:pt x="0" y="0"/>
                </a:lnTo>
                <a:close/>
              </a:path>
            </a:pathLst>
          </a:custGeom>
          <a:blipFill>
            <a:blip r:embed="rId2"/>
            <a:stretch>
              <a:fillRect l="-52076" t="-49464" r="-53108" b="-52215"/>
            </a:stretch>
          </a:blipFill>
        </p:spPr>
      </p:sp>
      <p:sp>
        <p:nvSpPr>
          <p:cNvPr name="TextBox 6" id="6"/>
          <p:cNvSpPr txBox="true"/>
          <p:nvPr/>
        </p:nvSpPr>
        <p:spPr>
          <a:xfrm rot="0">
            <a:off x="2972702" y="876300"/>
            <a:ext cx="12342596" cy="13404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REFERENSI</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1028700" y="2927515"/>
            <a:ext cx="16230600" cy="6330785"/>
            <a:chOff x="0" y="0"/>
            <a:chExt cx="3965003" cy="1546559"/>
          </a:xfrm>
        </p:grpSpPr>
        <p:sp>
          <p:nvSpPr>
            <p:cNvPr name="Freeform 3" id="3"/>
            <p:cNvSpPr/>
            <p:nvPr/>
          </p:nvSpPr>
          <p:spPr>
            <a:xfrm flipH="false" flipV="false" rot="0">
              <a:off x="0" y="0"/>
              <a:ext cx="3965003" cy="1546559"/>
            </a:xfrm>
            <a:custGeom>
              <a:avLst/>
              <a:gdLst/>
              <a:ahLst/>
              <a:cxnLst/>
              <a:rect r="r" b="b" t="t" l="l"/>
              <a:pathLst>
                <a:path h="1546559" w="3965003">
                  <a:moveTo>
                    <a:pt x="0" y="0"/>
                  </a:moveTo>
                  <a:lnTo>
                    <a:pt x="3965003" y="0"/>
                  </a:lnTo>
                  <a:lnTo>
                    <a:pt x="3965003" y="1546559"/>
                  </a:lnTo>
                  <a:lnTo>
                    <a:pt x="0" y="1546559"/>
                  </a:lnTo>
                  <a:close/>
                </a:path>
              </a:pathLst>
            </a:custGeom>
            <a:solidFill>
              <a:srgbClr val="F5E6CA"/>
            </a:solidFill>
          </p:spPr>
        </p:sp>
        <p:sp>
          <p:nvSpPr>
            <p:cNvPr name="TextBox 4" id="4"/>
            <p:cNvSpPr txBox="true"/>
            <p:nvPr/>
          </p:nvSpPr>
          <p:spPr>
            <a:xfrm>
              <a:off x="0" y="-38100"/>
              <a:ext cx="3965003" cy="1584659"/>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972702" y="876300"/>
            <a:ext cx="12342596" cy="137096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KESIMPULAN</a:t>
            </a:r>
          </a:p>
        </p:txBody>
      </p:sp>
      <p:sp>
        <p:nvSpPr>
          <p:cNvPr name="TextBox 6" id="6"/>
          <p:cNvSpPr txBox="true"/>
          <p:nvPr/>
        </p:nvSpPr>
        <p:spPr>
          <a:xfrm rot="0">
            <a:off x="2414753" y="3413005"/>
            <a:ext cx="13458493" cy="5293130"/>
          </a:xfrm>
          <a:prstGeom prst="rect">
            <a:avLst/>
          </a:prstGeom>
        </p:spPr>
        <p:txBody>
          <a:bodyPr anchor="t" rtlCol="false" tIns="0" lIns="0" bIns="0" rIns="0">
            <a:spAutoFit/>
          </a:bodyPr>
          <a:lstStyle/>
          <a:p>
            <a:pPr algn="just">
              <a:lnSpc>
                <a:spcPts val="4196"/>
              </a:lnSpc>
            </a:pPr>
            <a:r>
              <a:rPr lang="en-US" sz="2997">
                <a:solidFill>
                  <a:srgbClr val="343F56"/>
                </a:solidFill>
                <a:latin typeface="Roboto"/>
                <a:ea typeface="Roboto"/>
                <a:cs typeface="Roboto"/>
                <a:sym typeface="Roboto"/>
              </a:rPr>
              <a:t>Berdasarkan hasil klasifikasi menggunakan berbagai metode SVM, terlihat bahwa pendekatan dengan Variance Threshold dan SVM CLF baik dengan OVO maupun OVR memberikan akurasi yang paling tinggi, yaitu sebesar 93%, dibandingkan dengan Chi-square dan SVM Kernel RBF (64%) serta Chi-square dan SVM Kernel Poly (71%). Selain akurasi, precision dan recall untuk setiap kategori penyakit jantung juga lebih tinggi pada metode Variance Threshold dengan SVM CLF, menunjukkan performa yang lebih konsisten dan andal dalam mendiagnosis berbagai tingkat keparahan penyakit jantung. Oleh karena itu, metode Variance Threshold dengan SVM CLF OVO dan OVR merupakan pilihan yang paling efektif untuk klasifikasi penyakit jantung dalam studi ini.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5E6CA"/>
        </a:solidFill>
      </p:bgPr>
    </p:bg>
    <p:spTree>
      <p:nvGrpSpPr>
        <p:cNvPr id="1" name=""/>
        <p:cNvGrpSpPr/>
        <p:nvPr/>
      </p:nvGrpSpPr>
      <p:grpSpPr>
        <a:xfrm>
          <a:off x="0" y="0"/>
          <a:ext cx="0" cy="0"/>
          <a:chOff x="0" y="0"/>
          <a:chExt cx="0" cy="0"/>
        </a:xfrm>
      </p:grpSpPr>
      <p:sp>
        <p:nvSpPr>
          <p:cNvPr name="TextBox 2" id="2"/>
          <p:cNvSpPr txBox="true"/>
          <p:nvPr/>
        </p:nvSpPr>
        <p:spPr>
          <a:xfrm rot="0">
            <a:off x="3889865" y="3457555"/>
            <a:ext cx="10508269" cy="1859288"/>
          </a:xfrm>
          <a:prstGeom prst="rect">
            <a:avLst/>
          </a:prstGeom>
        </p:spPr>
        <p:txBody>
          <a:bodyPr anchor="t" rtlCol="false" tIns="0" lIns="0" bIns="0" rIns="0">
            <a:spAutoFit/>
          </a:bodyPr>
          <a:lstStyle/>
          <a:p>
            <a:pPr algn="ctr">
              <a:lnSpc>
                <a:spcPts val="15119"/>
              </a:lnSpc>
            </a:pPr>
            <a:r>
              <a:rPr lang="en-US" b="true" sz="10799">
                <a:solidFill>
                  <a:srgbClr val="343F56"/>
                </a:solidFill>
                <a:latin typeface="Hagrid Heavy"/>
                <a:ea typeface="Hagrid Heavy"/>
                <a:cs typeface="Hagrid Heavy"/>
                <a:sym typeface="Hagrid Heavy"/>
              </a:rPr>
              <a:t>THANK YOU</a:t>
            </a:r>
          </a:p>
        </p:txBody>
      </p:sp>
      <p:sp>
        <p:nvSpPr>
          <p:cNvPr name="TextBox 3" id="3"/>
          <p:cNvSpPr txBox="true"/>
          <p:nvPr/>
        </p:nvSpPr>
        <p:spPr>
          <a:xfrm rot="0">
            <a:off x="1869773" y="1136187"/>
            <a:ext cx="3582966" cy="391794"/>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SAINS DATA</a:t>
            </a:r>
          </a:p>
        </p:txBody>
      </p:sp>
      <p:sp>
        <p:nvSpPr>
          <p:cNvPr name="AutoShape 4" id="4"/>
          <p:cNvSpPr/>
          <p:nvPr/>
        </p:nvSpPr>
        <p:spPr>
          <a:xfrm rot="0">
            <a:off x="5727469" y="1351134"/>
            <a:ext cx="11531831" cy="0"/>
          </a:xfrm>
          <a:prstGeom prst="line">
            <a:avLst/>
          </a:prstGeom>
          <a:ln cap="flat" w="38100">
            <a:solidFill>
              <a:srgbClr val="343F56"/>
            </a:solidFill>
            <a:prstDash val="solid"/>
            <a:headEnd type="none" len="sm" w="sm"/>
            <a:tailEnd type="none" len="sm" w="sm"/>
          </a:ln>
        </p:spPr>
      </p:sp>
      <p:sp>
        <p:nvSpPr>
          <p:cNvPr name="TextBox 5" id="5"/>
          <p:cNvSpPr txBox="true"/>
          <p:nvPr/>
        </p:nvSpPr>
        <p:spPr>
          <a:xfrm rot="0">
            <a:off x="2010392" y="8582394"/>
            <a:ext cx="3717076" cy="397510"/>
          </a:xfrm>
          <a:prstGeom prst="rect">
            <a:avLst/>
          </a:prstGeom>
        </p:spPr>
        <p:txBody>
          <a:bodyPr anchor="t" rtlCol="false" tIns="0" lIns="0" bIns="0" rIns="0">
            <a:spAutoFit/>
          </a:bodyPr>
          <a:lstStyle/>
          <a:p>
            <a:pPr algn="l">
              <a:lnSpc>
                <a:spcPts val="3080"/>
              </a:lnSpc>
            </a:pPr>
            <a:r>
              <a:rPr lang="en-US" sz="2200" b="true">
                <a:solidFill>
                  <a:srgbClr val="F5E6CA"/>
                </a:solidFill>
                <a:latin typeface="Hagrid Ultra-Bold"/>
                <a:ea typeface="Hagrid Ultra-Bold"/>
                <a:cs typeface="Hagrid Ultra-Bold"/>
                <a:sym typeface="Hagrid Ultra-Bold"/>
              </a:rPr>
              <a:t>BY CLAUDIA ALVES</a:t>
            </a:r>
          </a:p>
        </p:txBody>
      </p:sp>
      <p:sp>
        <p:nvSpPr>
          <p:cNvPr name="Freeform 6" id="6"/>
          <p:cNvSpPr/>
          <p:nvPr/>
        </p:nvSpPr>
        <p:spPr>
          <a:xfrm flipH="false" flipV="false" rot="0">
            <a:off x="1383596" y="8623839"/>
            <a:ext cx="334644" cy="334644"/>
          </a:xfrm>
          <a:custGeom>
            <a:avLst/>
            <a:gdLst/>
            <a:ahLst/>
            <a:cxnLst/>
            <a:rect r="r" b="b" t="t" l="l"/>
            <a:pathLst>
              <a:path h="334644" w="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582776" y="1817718"/>
            <a:ext cx="19343699" cy="1319438"/>
          </a:xfrm>
          <a:prstGeom prst="rect">
            <a:avLst/>
          </a:prstGeom>
        </p:spPr>
        <p:txBody>
          <a:bodyPr anchor="t" rtlCol="false" tIns="0" lIns="0" bIns="0" rIns="0">
            <a:spAutoFit/>
          </a:bodyPr>
          <a:lstStyle/>
          <a:p>
            <a:pPr algn="l">
              <a:lnSpc>
                <a:spcPts val="9534"/>
              </a:lnSpc>
            </a:pPr>
            <a:r>
              <a:rPr lang="en-US" sz="9534" b="true">
                <a:solidFill>
                  <a:srgbClr val="F5E6CA"/>
                </a:solidFill>
                <a:latin typeface="Hagrid Heavy"/>
                <a:ea typeface="Hagrid Heavy"/>
                <a:cs typeface="Hagrid Heavy"/>
                <a:sym typeface="Hagrid Heavy"/>
              </a:rPr>
              <a:t>ANGGOTA</a:t>
            </a:r>
          </a:p>
        </p:txBody>
      </p:sp>
      <p:grpSp>
        <p:nvGrpSpPr>
          <p:cNvPr name="Group 3" id="3"/>
          <p:cNvGrpSpPr/>
          <p:nvPr/>
        </p:nvGrpSpPr>
        <p:grpSpPr>
          <a:xfrm rot="0">
            <a:off x="-1638476" y="7541777"/>
            <a:ext cx="21564951" cy="3933962"/>
            <a:chOff x="0" y="0"/>
            <a:chExt cx="5268142" cy="961035"/>
          </a:xfrm>
        </p:grpSpPr>
        <p:sp>
          <p:nvSpPr>
            <p:cNvPr name="Freeform 4" id="4"/>
            <p:cNvSpPr/>
            <p:nvPr/>
          </p:nvSpPr>
          <p:spPr>
            <a:xfrm flipH="false" flipV="false" rot="0">
              <a:off x="0" y="0"/>
              <a:ext cx="5268142" cy="961035"/>
            </a:xfrm>
            <a:custGeom>
              <a:avLst/>
              <a:gdLst/>
              <a:ahLst/>
              <a:cxnLst/>
              <a:rect r="r" b="b" t="t" l="l"/>
              <a:pathLst>
                <a:path h="961035" w="5268142">
                  <a:moveTo>
                    <a:pt x="0" y="0"/>
                  </a:moveTo>
                  <a:lnTo>
                    <a:pt x="5268142" y="0"/>
                  </a:lnTo>
                  <a:lnTo>
                    <a:pt x="5268142" y="961035"/>
                  </a:lnTo>
                  <a:lnTo>
                    <a:pt x="0" y="961035"/>
                  </a:lnTo>
                  <a:close/>
                </a:path>
              </a:pathLst>
            </a:custGeom>
            <a:solidFill>
              <a:srgbClr val="F5E6CA"/>
            </a:solidFill>
          </p:spPr>
        </p:sp>
        <p:sp>
          <p:nvSpPr>
            <p:cNvPr name="TextBox 5" id="5"/>
            <p:cNvSpPr txBox="true"/>
            <p:nvPr/>
          </p:nvSpPr>
          <p:spPr>
            <a:xfrm>
              <a:off x="0" y="-38100"/>
              <a:ext cx="5268142" cy="999135"/>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rot="0">
            <a:off x="5727469" y="1351134"/>
            <a:ext cx="11531831" cy="0"/>
          </a:xfrm>
          <a:prstGeom prst="line">
            <a:avLst/>
          </a:prstGeom>
          <a:ln cap="flat" w="38100">
            <a:solidFill>
              <a:srgbClr val="F5E6CA"/>
            </a:solidFill>
            <a:prstDash val="solid"/>
            <a:headEnd type="none" len="sm" w="sm"/>
            <a:tailEnd type="none" len="sm" w="sm"/>
          </a:ln>
        </p:spPr>
      </p:sp>
      <p:sp>
        <p:nvSpPr>
          <p:cNvPr name="TextBox 7" id="7"/>
          <p:cNvSpPr txBox="true"/>
          <p:nvPr/>
        </p:nvSpPr>
        <p:spPr>
          <a:xfrm rot="0">
            <a:off x="1869773" y="1136187"/>
            <a:ext cx="3582966" cy="391794"/>
          </a:xfrm>
          <a:prstGeom prst="rect">
            <a:avLst/>
          </a:prstGeom>
        </p:spPr>
        <p:txBody>
          <a:bodyPr anchor="t" rtlCol="false" tIns="0" lIns="0" bIns="0" rIns="0">
            <a:spAutoFit/>
          </a:bodyPr>
          <a:lstStyle/>
          <a:p>
            <a:pPr algn="l">
              <a:lnSpc>
                <a:spcPts val="3080"/>
              </a:lnSpc>
            </a:pPr>
            <a:r>
              <a:rPr lang="en-US" sz="2200" b="true">
                <a:solidFill>
                  <a:srgbClr val="F5E6CA"/>
                </a:solidFill>
                <a:latin typeface="Hagrid Ultra-Bold"/>
                <a:ea typeface="Hagrid Ultra-Bold"/>
                <a:cs typeface="Hagrid Ultra-Bold"/>
                <a:sym typeface="Hagrid Ultra-Bold"/>
              </a:rPr>
              <a:t>SAINS DATA</a:t>
            </a:r>
          </a:p>
        </p:txBody>
      </p:sp>
      <p:sp>
        <p:nvSpPr>
          <p:cNvPr name="TextBox 8" id="8"/>
          <p:cNvSpPr txBox="true"/>
          <p:nvPr/>
        </p:nvSpPr>
        <p:spPr>
          <a:xfrm rot="0">
            <a:off x="349" y="3768227"/>
            <a:ext cx="10052538" cy="802521"/>
          </a:xfrm>
          <a:prstGeom prst="rect">
            <a:avLst/>
          </a:prstGeom>
        </p:spPr>
        <p:txBody>
          <a:bodyPr anchor="t" rtlCol="false" tIns="0" lIns="0" bIns="0" rIns="0">
            <a:spAutoFit/>
          </a:bodyPr>
          <a:lstStyle/>
          <a:p>
            <a:pPr algn="ctr">
              <a:lnSpc>
                <a:spcPts val="6329"/>
              </a:lnSpc>
            </a:pPr>
            <a:r>
              <a:rPr lang="en-US" b="true" sz="4521">
                <a:solidFill>
                  <a:srgbClr val="F5E6CA"/>
                </a:solidFill>
                <a:latin typeface="Hagrid Ultra-Bold"/>
                <a:ea typeface="Hagrid Ultra-Bold"/>
                <a:cs typeface="Hagrid Ultra-Bold"/>
                <a:sym typeface="Hagrid Ultra-Bold"/>
              </a:rPr>
              <a:t>RIVA DIAN ARDIYANSYAH 43</a:t>
            </a:r>
          </a:p>
        </p:txBody>
      </p:sp>
      <p:sp>
        <p:nvSpPr>
          <p:cNvPr name="TextBox 9" id="9"/>
          <p:cNvSpPr txBox="true"/>
          <p:nvPr/>
        </p:nvSpPr>
        <p:spPr>
          <a:xfrm rot="0">
            <a:off x="-1638476" y="4456448"/>
            <a:ext cx="10052538" cy="802521"/>
          </a:xfrm>
          <a:prstGeom prst="rect">
            <a:avLst/>
          </a:prstGeom>
        </p:spPr>
        <p:txBody>
          <a:bodyPr anchor="t" rtlCol="false" tIns="0" lIns="0" bIns="0" rIns="0">
            <a:spAutoFit/>
          </a:bodyPr>
          <a:lstStyle/>
          <a:p>
            <a:pPr algn="ctr">
              <a:lnSpc>
                <a:spcPts val="6329"/>
              </a:lnSpc>
            </a:pPr>
            <a:r>
              <a:rPr lang="en-US" b="true" sz="4521">
                <a:solidFill>
                  <a:srgbClr val="F5E6CA"/>
                </a:solidFill>
                <a:latin typeface="Hagrid Ultra-Bold"/>
                <a:ea typeface="Hagrid Ultra-Bold"/>
                <a:cs typeface="Hagrid Ultra-Bold"/>
                <a:sym typeface="Hagrid Ultra-Bold"/>
              </a:rPr>
              <a:t>AHMAD RAFI S. 30</a:t>
            </a:r>
          </a:p>
        </p:txBody>
      </p:sp>
      <p:sp>
        <p:nvSpPr>
          <p:cNvPr name="TextBox 10" id="10"/>
          <p:cNvSpPr txBox="true"/>
          <p:nvPr/>
        </p:nvSpPr>
        <p:spPr>
          <a:xfrm rot="0">
            <a:off x="-1062805" y="3041906"/>
            <a:ext cx="10052538" cy="802521"/>
          </a:xfrm>
          <a:prstGeom prst="rect">
            <a:avLst/>
          </a:prstGeom>
        </p:spPr>
        <p:txBody>
          <a:bodyPr anchor="t" rtlCol="false" tIns="0" lIns="0" bIns="0" rIns="0">
            <a:spAutoFit/>
          </a:bodyPr>
          <a:lstStyle/>
          <a:p>
            <a:pPr algn="ctr">
              <a:lnSpc>
                <a:spcPts val="6329"/>
              </a:lnSpc>
            </a:pPr>
            <a:r>
              <a:rPr lang="en-US" b="true" sz="4521">
                <a:solidFill>
                  <a:srgbClr val="F5E6CA"/>
                </a:solidFill>
                <a:latin typeface="Hagrid Ultra-Bold"/>
                <a:ea typeface="Hagrid Ultra-Bold"/>
                <a:cs typeface="Hagrid Ultra-Bold"/>
                <a:sym typeface="Hagrid Ultra-Bold"/>
              </a:rPr>
              <a:t>HENDRA CAHYONO 29</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1869773" y="1136187"/>
            <a:ext cx="3582966" cy="391794"/>
          </a:xfrm>
          <a:prstGeom prst="rect">
            <a:avLst/>
          </a:prstGeom>
        </p:spPr>
        <p:txBody>
          <a:bodyPr anchor="t" rtlCol="false" tIns="0" lIns="0" bIns="0" rIns="0">
            <a:spAutoFit/>
          </a:bodyPr>
          <a:lstStyle/>
          <a:p>
            <a:pPr algn="l">
              <a:lnSpc>
                <a:spcPts val="3080"/>
              </a:lnSpc>
            </a:pPr>
            <a:r>
              <a:rPr lang="en-US" sz="2200" b="true">
                <a:solidFill>
                  <a:srgbClr val="F5E6CA"/>
                </a:solidFill>
                <a:latin typeface="Hagrid Ultra-Bold"/>
                <a:ea typeface="Hagrid Ultra-Bold"/>
                <a:cs typeface="Hagrid Ultra-Bold"/>
                <a:sym typeface="Hagrid Ultra-Bold"/>
              </a:rPr>
              <a:t>SAINS DATA</a:t>
            </a:r>
          </a:p>
        </p:txBody>
      </p:sp>
      <p:sp>
        <p:nvSpPr>
          <p:cNvPr name="TextBox 3" id="3"/>
          <p:cNvSpPr txBox="true"/>
          <p:nvPr/>
        </p:nvSpPr>
        <p:spPr>
          <a:xfrm rot="0">
            <a:off x="1028700" y="2602301"/>
            <a:ext cx="16230600" cy="1108076"/>
          </a:xfrm>
          <a:prstGeom prst="rect">
            <a:avLst/>
          </a:prstGeom>
        </p:spPr>
        <p:txBody>
          <a:bodyPr anchor="t" rtlCol="false" tIns="0" lIns="0" bIns="0" rIns="0">
            <a:spAutoFit/>
          </a:bodyPr>
          <a:lstStyle/>
          <a:p>
            <a:pPr algn="l">
              <a:lnSpc>
                <a:spcPts val="8000"/>
              </a:lnSpc>
            </a:pPr>
            <a:r>
              <a:rPr lang="en-US" sz="8000" b="true">
                <a:solidFill>
                  <a:srgbClr val="F5E6CA"/>
                </a:solidFill>
                <a:latin typeface="Hagrid Heavy"/>
                <a:ea typeface="Hagrid Heavy"/>
                <a:cs typeface="Hagrid Heavy"/>
                <a:sym typeface="Hagrid Heavy"/>
              </a:rPr>
              <a:t>LATAR BELAKANG</a:t>
            </a:r>
          </a:p>
        </p:txBody>
      </p:sp>
      <p:grpSp>
        <p:nvGrpSpPr>
          <p:cNvPr name="Group 4" id="4"/>
          <p:cNvGrpSpPr/>
          <p:nvPr/>
        </p:nvGrpSpPr>
        <p:grpSpPr>
          <a:xfrm rot="0">
            <a:off x="1028700" y="4252503"/>
            <a:ext cx="16230600" cy="5005797"/>
            <a:chOff x="0" y="0"/>
            <a:chExt cx="3965003" cy="1222875"/>
          </a:xfrm>
        </p:grpSpPr>
        <p:sp>
          <p:nvSpPr>
            <p:cNvPr name="Freeform 5" id="5"/>
            <p:cNvSpPr/>
            <p:nvPr/>
          </p:nvSpPr>
          <p:spPr>
            <a:xfrm flipH="false" flipV="false" rot="0">
              <a:off x="0" y="0"/>
              <a:ext cx="3965003" cy="1222875"/>
            </a:xfrm>
            <a:custGeom>
              <a:avLst/>
              <a:gdLst/>
              <a:ahLst/>
              <a:cxnLst/>
              <a:rect r="r" b="b" t="t" l="l"/>
              <a:pathLst>
                <a:path h="1222875" w="3965003">
                  <a:moveTo>
                    <a:pt x="0" y="0"/>
                  </a:moveTo>
                  <a:lnTo>
                    <a:pt x="3965003" y="0"/>
                  </a:lnTo>
                  <a:lnTo>
                    <a:pt x="3965003" y="1222875"/>
                  </a:lnTo>
                  <a:lnTo>
                    <a:pt x="0" y="1222875"/>
                  </a:lnTo>
                  <a:close/>
                </a:path>
              </a:pathLst>
            </a:custGeom>
            <a:solidFill>
              <a:srgbClr val="F5E6CA"/>
            </a:solidFill>
          </p:spPr>
        </p:sp>
        <p:sp>
          <p:nvSpPr>
            <p:cNvPr name="TextBox 6" id="6"/>
            <p:cNvSpPr txBox="true"/>
            <p:nvPr/>
          </p:nvSpPr>
          <p:spPr>
            <a:xfrm>
              <a:off x="0" y="-47625"/>
              <a:ext cx="3965003" cy="1270500"/>
            </a:xfrm>
            <a:prstGeom prst="rect">
              <a:avLst/>
            </a:prstGeom>
          </p:spPr>
          <p:txBody>
            <a:bodyPr anchor="ctr" rtlCol="false" tIns="50800" lIns="50800" bIns="50800" rIns="50800"/>
            <a:lstStyle/>
            <a:p>
              <a:pPr algn="just">
                <a:lnSpc>
                  <a:spcPts val="4339"/>
                </a:lnSpc>
              </a:pPr>
              <a:r>
                <a:rPr lang="en-US" sz="3099">
                  <a:solidFill>
                    <a:srgbClr val="000000"/>
                  </a:solidFill>
                  <a:latin typeface="Open Sans"/>
                  <a:ea typeface="Open Sans"/>
                  <a:cs typeface="Open Sans"/>
                  <a:sym typeface="Open Sans"/>
                </a:rPr>
                <a:t>Penyakit jantung adalah salah satu penyebab utama kematian di seluruh dunia. Deteksi dini dan diagnosis yang akurat sangat penting untuk mengurangi angka kematian dan meningkatkan kualitas hidup pasien. Dalam konteks medis, klasifikasi penyakit jantung menjadi tantangan penting karena kompleksitas gejala yang dihadapi oleh pasien. Dengan kemajuan teknologi dan data medis yang semakin melimpah, metode machine learning telah menjadi alat yang efektif dalam mendiagnosis dan mengklasifikasikan penyakit jantung.</a:t>
              </a:r>
            </a:p>
            <a:p>
              <a:pPr algn="just">
                <a:lnSpc>
                  <a:spcPts val="4339"/>
                </a:lnSpc>
              </a:pPr>
            </a:p>
          </p:txBody>
        </p:sp>
      </p:grpSp>
      <p:sp>
        <p:nvSpPr>
          <p:cNvPr name="AutoShape 7" id="7"/>
          <p:cNvSpPr/>
          <p:nvPr/>
        </p:nvSpPr>
        <p:spPr>
          <a:xfrm rot="0">
            <a:off x="5727469" y="1351134"/>
            <a:ext cx="11531831" cy="0"/>
          </a:xfrm>
          <a:prstGeom prst="line">
            <a:avLst/>
          </a:prstGeom>
          <a:ln cap="flat" w="38100">
            <a:solidFill>
              <a:srgbClr val="F5E6CA"/>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343F56"/>
        </a:solidFill>
      </p:bgPr>
    </p:bg>
    <p:spTree>
      <p:nvGrpSpPr>
        <p:cNvPr id="1" name=""/>
        <p:cNvGrpSpPr/>
        <p:nvPr/>
      </p:nvGrpSpPr>
      <p:grpSpPr>
        <a:xfrm>
          <a:off x="0" y="0"/>
          <a:ext cx="0" cy="0"/>
          <a:chOff x="0" y="0"/>
          <a:chExt cx="0" cy="0"/>
        </a:xfrm>
      </p:grpSpPr>
      <p:sp>
        <p:nvSpPr>
          <p:cNvPr name="TextBox 2" id="2"/>
          <p:cNvSpPr txBox="true"/>
          <p:nvPr/>
        </p:nvSpPr>
        <p:spPr>
          <a:xfrm rot="0">
            <a:off x="1869773" y="1136187"/>
            <a:ext cx="3582966" cy="391794"/>
          </a:xfrm>
          <a:prstGeom prst="rect">
            <a:avLst/>
          </a:prstGeom>
        </p:spPr>
        <p:txBody>
          <a:bodyPr anchor="t" rtlCol="false" tIns="0" lIns="0" bIns="0" rIns="0">
            <a:spAutoFit/>
          </a:bodyPr>
          <a:lstStyle/>
          <a:p>
            <a:pPr algn="l">
              <a:lnSpc>
                <a:spcPts val="3080"/>
              </a:lnSpc>
            </a:pPr>
            <a:r>
              <a:rPr lang="en-US" sz="2200" b="true">
                <a:solidFill>
                  <a:srgbClr val="F5E6CA"/>
                </a:solidFill>
                <a:latin typeface="Hagrid Ultra-Bold"/>
                <a:ea typeface="Hagrid Ultra-Bold"/>
                <a:cs typeface="Hagrid Ultra-Bold"/>
                <a:sym typeface="Hagrid Ultra-Bold"/>
              </a:rPr>
              <a:t>SAINS DATA</a:t>
            </a:r>
          </a:p>
        </p:txBody>
      </p:sp>
      <p:sp>
        <p:nvSpPr>
          <p:cNvPr name="TextBox 3" id="3"/>
          <p:cNvSpPr txBox="true"/>
          <p:nvPr/>
        </p:nvSpPr>
        <p:spPr>
          <a:xfrm rot="0">
            <a:off x="1028700" y="2602301"/>
            <a:ext cx="16230600" cy="1108076"/>
          </a:xfrm>
          <a:prstGeom prst="rect">
            <a:avLst/>
          </a:prstGeom>
        </p:spPr>
        <p:txBody>
          <a:bodyPr anchor="t" rtlCol="false" tIns="0" lIns="0" bIns="0" rIns="0">
            <a:spAutoFit/>
          </a:bodyPr>
          <a:lstStyle/>
          <a:p>
            <a:pPr algn="l">
              <a:lnSpc>
                <a:spcPts val="8000"/>
              </a:lnSpc>
            </a:pPr>
            <a:r>
              <a:rPr lang="en-US" sz="8000" b="true">
                <a:solidFill>
                  <a:srgbClr val="F5E6CA"/>
                </a:solidFill>
                <a:latin typeface="Hagrid Heavy"/>
                <a:ea typeface="Hagrid Heavy"/>
                <a:cs typeface="Hagrid Heavy"/>
                <a:sym typeface="Hagrid Heavy"/>
              </a:rPr>
              <a:t>TUJUAN</a:t>
            </a:r>
          </a:p>
        </p:txBody>
      </p:sp>
      <p:grpSp>
        <p:nvGrpSpPr>
          <p:cNvPr name="Group 4" id="4"/>
          <p:cNvGrpSpPr/>
          <p:nvPr/>
        </p:nvGrpSpPr>
        <p:grpSpPr>
          <a:xfrm rot="0">
            <a:off x="1028700" y="4252503"/>
            <a:ext cx="16230600" cy="5005797"/>
            <a:chOff x="0" y="0"/>
            <a:chExt cx="3965003" cy="1222875"/>
          </a:xfrm>
        </p:grpSpPr>
        <p:sp>
          <p:nvSpPr>
            <p:cNvPr name="Freeform 5" id="5"/>
            <p:cNvSpPr/>
            <p:nvPr/>
          </p:nvSpPr>
          <p:spPr>
            <a:xfrm flipH="false" flipV="false" rot="0">
              <a:off x="0" y="0"/>
              <a:ext cx="3965003" cy="1222875"/>
            </a:xfrm>
            <a:custGeom>
              <a:avLst/>
              <a:gdLst/>
              <a:ahLst/>
              <a:cxnLst/>
              <a:rect r="r" b="b" t="t" l="l"/>
              <a:pathLst>
                <a:path h="1222875" w="3965003">
                  <a:moveTo>
                    <a:pt x="0" y="0"/>
                  </a:moveTo>
                  <a:lnTo>
                    <a:pt x="3965003" y="0"/>
                  </a:lnTo>
                  <a:lnTo>
                    <a:pt x="3965003" y="1222875"/>
                  </a:lnTo>
                  <a:lnTo>
                    <a:pt x="0" y="1222875"/>
                  </a:lnTo>
                  <a:close/>
                </a:path>
              </a:pathLst>
            </a:custGeom>
            <a:solidFill>
              <a:srgbClr val="F5E6CA"/>
            </a:solidFill>
          </p:spPr>
        </p:sp>
        <p:sp>
          <p:nvSpPr>
            <p:cNvPr name="TextBox 6" id="6"/>
            <p:cNvSpPr txBox="true"/>
            <p:nvPr/>
          </p:nvSpPr>
          <p:spPr>
            <a:xfrm>
              <a:off x="0" y="-47625"/>
              <a:ext cx="3965003" cy="1270500"/>
            </a:xfrm>
            <a:prstGeom prst="rect">
              <a:avLst/>
            </a:prstGeom>
          </p:spPr>
          <p:txBody>
            <a:bodyPr anchor="ctr" rtlCol="false" tIns="50800" lIns="50800" bIns="50800" rIns="50800"/>
            <a:lstStyle/>
            <a:p>
              <a:pPr algn="ctr">
                <a:lnSpc>
                  <a:spcPts val="4339"/>
                </a:lnSpc>
              </a:pPr>
            </a:p>
          </p:txBody>
        </p:sp>
      </p:grpSp>
      <p:sp>
        <p:nvSpPr>
          <p:cNvPr name="AutoShape 7" id="7"/>
          <p:cNvSpPr/>
          <p:nvPr/>
        </p:nvSpPr>
        <p:spPr>
          <a:xfrm rot="0">
            <a:off x="5727469" y="1351134"/>
            <a:ext cx="11531831" cy="0"/>
          </a:xfrm>
          <a:prstGeom prst="line">
            <a:avLst/>
          </a:prstGeom>
          <a:ln cap="flat" w="38100">
            <a:solidFill>
              <a:srgbClr val="F5E6CA"/>
            </a:solidFill>
            <a:prstDash val="solid"/>
            <a:headEnd type="none" len="sm" w="sm"/>
            <a:tailEnd type="none" len="sm" w="sm"/>
          </a:ln>
        </p:spPr>
      </p:sp>
      <p:sp>
        <p:nvSpPr>
          <p:cNvPr name="TextBox 8" id="8"/>
          <p:cNvSpPr txBox="true"/>
          <p:nvPr/>
        </p:nvSpPr>
        <p:spPr>
          <a:xfrm rot="0">
            <a:off x="910858" y="7079411"/>
            <a:ext cx="16230600" cy="323215"/>
          </a:xfrm>
          <a:prstGeom prst="rect">
            <a:avLst/>
          </a:prstGeom>
        </p:spPr>
        <p:txBody>
          <a:bodyPr anchor="t" rtlCol="false" tIns="0" lIns="0" bIns="0" rIns="0">
            <a:spAutoFit/>
          </a:bodyPr>
          <a:lstStyle/>
          <a:p>
            <a:pPr algn="ctr">
              <a:lnSpc>
                <a:spcPts val="2659"/>
              </a:lnSpc>
              <a:spcBef>
                <a:spcPct val="0"/>
              </a:spcBef>
            </a:pPr>
            <a:r>
              <a:rPr lang="en-US" sz="1899">
                <a:solidFill>
                  <a:srgbClr val="F5E6CA"/>
                </a:solidFill>
                <a:latin typeface="Open Sans Light"/>
                <a:ea typeface="Open Sans Light"/>
                <a:cs typeface="Open Sans Light"/>
                <a:sym typeface="Open Sans Light"/>
              </a:rPr>
              <a:t>Your paragraph text</a:t>
            </a:r>
          </a:p>
        </p:txBody>
      </p:sp>
      <p:sp>
        <p:nvSpPr>
          <p:cNvPr name="TextBox 9" id="9"/>
          <p:cNvSpPr txBox="true"/>
          <p:nvPr/>
        </p:nvSpPr>
        <p:spPr>
          <a:xfrm rot="0">
            <a:off x="2522416" y="4445271"/>
            <a:ext cx="6621584" cy="4563111"/>
          </a:xfrm>
          <a:prstGeom prst="rect">
            <a:avLst/>
          </a:prstGeom>
        </p:spPr>
        <p:txBody>
          <a:bodyPr anchor="t" rtlCol="false" tIns="0" lIns="0" bIns="0" rIns="0">
            <a:spAutoFit/>
          </a:bodyPr>
          <a:lstStyle/>
          <a:p>
            <a:pPr algn="l" marL="561336" indent="-280668" lvl="1">
              <a:lnSpc>
                <a:spcPts val="3639"/>
              </a:lnSpc>
              <a:buFont typeface="Arial"/>
              <a:buChar char="•"/>
            </a:pPr>
            <a:r>
              <a:rPr lang="en-US" b="true" sz="2599">
                <a:solidFill>
                  <a:srgbClr val="000000"/>
                </a:solidFill>
                <a:latin typeface="Open Sans Bold"/>
                <a:ea typeface="Open Sans Bold"/>
                <a:cs typeface="Open Sans Bold"/>
                <a:sym typeface="Open Sans Bold"/>
              </a:rPr>
              <a:t>Deteksi Dini dan Diagnosis </a:t>
            </a:r>
          </a:p>
          <a:p>
            <a:pPr algn="just">
              <a:lnSpc>
                <a:spcPts val="3639"/>
              </a:lnSpc>
            </a:pPr>
            <a:r>
              <a:rPr lang="en-US" sz="2599">
                <a:solidFill>
                  <a:srgbClr val="000000"/>
                </a:solidFill>
                <a:latin typeface="Open Sans"/>
                <a:ea typeface="Open Sans"/>
                <a:cs typeface="Open Sans"/>
                <a:sym typeface="Open Sans"/>
              </a:rPr>
              <a:t>Mengurangi kesalahan diagnosis yang dapat mengarah pada pengobatan yang tidak tepat dan komplikasi lebih lanjut.</a:t>
            </a:r>
          </a:p>
          <a:p>
            <a:pPr algn="l" marL="561336" indent="-280668" lvl="1">
              <a:lnSpc>
                <a:spcPts val="3639"/>
              </a:lnSpc>
              <a:buFont typeface="Arial"/>
              <a:buChar char="•"/>
            </a:pPr>
            <a:r>
              <a:rPr lang="en-US" b="true" sz="2599">
                <a:solidFill>
                  <a:srgbClr val="000000"/>
                </a:solidFill>
                <a:latin typeface="Open Sans Bold"/>
                <a:ea typeface="Open Sans Bold"/>
                <a:cs typeface="Open Sans Bold"/>
                <a:sym typeface="Open Sans Bold"/>
              </a:rPr>
              <a:t>Manajemen Risiko yang Lebih Baik</a:t>
            </a:r>
          </a:p>
          <a:p>
            <a:pPr algn="just">
              <a:lnSpc>
                <a:spcPts val="3639"/>
              </a:lnSpc>
            </a:pPr>
            <a:r>
              <a:rPr lang="en-US" sz="2599">
                <a:solidFill>
                  <a:srgbClr val="000000"/>
                </a:solidFill>
                <a:latin typeface="Open Sans"/>
                <a:ea typeface="Open Sans"/>
                <a:cs typeface="Open Sans"/>
                <a:sym typeface="Open Sans"/>
              </a:rPr>
              <a:t>Mengembangkan rencana pencegahan dan manajemen jangka panjang untuk mengurangi risiko serangan jantung, gagal jantung, dan kondisi serius lainnya.</a:t>
            </a:r>
          </a:p>
          <a:p>
            <a:pPr algn="just">
              <a:lnSpc>
                <a:spcPts val="3639"/>
              </a:lnSpc>
            </a:pPr>
          </a:p>
        </p:txBody>
      </p:sp>
      <p:sp>
        <p:nvSpPr>
          <p:cNvPr name="TextBox 10" id="10"/>
          <p:cNvSpPr txBox="true"/>
          <p:nvPr/>
        </p:nvSpPr>
        <p:spPr>
          <a:xfrm rot="0">
            <a:off x="10243570" y="4720027"/>
            <a:ext cx="5197700" cy="3648711"/>
          </a:xfrm>
          <a:prstGeom prst="rect">
            <a:avLst/>
          </a:prstGeom>
        </p:spPr>
        <p:txBody>
          <a:bodyPr anchor="t" rtlCol="false" tIns="0" lIns="0" bIns="0" rIns="0">
            <a:spAutoFit/>
          </a:bodyPr>
          <a:lstStyle/>
          <a:p>
            <a:pPr algn="l" marL="561336" indent="-280668" lvl="1">
              <a:lnSpc>
                <a:spcPts val="3639"/>
              </a:lnSpc>
              <a:buFont typeface="Arial"/>
              <a:buChar char="•"/>
            </a:pPr>
            <a:r>
              <a:rPr lang="en-US" b="true" sz="2599">
                <a:solidFill>
                  <a:srgbClr val="000000"/>
                </a:solidFill>
                <a:latin typeface="Open Sans Bold"/>
                <a:ea typeface="Open Sans Bold"/>
                <a:cs typeface="Open Sans Bold"/>
                <a:sym typeface="Open Sans Bold"/>
              </a:rPr>
              <a:t>Optimalisasi Sumber Daya Kesehatan</a:t>
            </a:r>
          </a:p>
          <a:p>
            <a:pPr algn="just">
              <a:lnSpc>
                <a:spcPts val="3639"/>
              </a:lnSpc>
            </a:pPr>
            <a:r>
              <a:rPr lang="en-US" sz="2599">
                <a:solidFill>
                  <a:srgbClr val="000000"/>
                </a:solidFill>
                <a:latin typeface="Open Sans"/>
                <a:ea typeface="Open Sans"/>
                <a:cs typeface="Open Sans"/>
                <a:sym typeface="Open Sans"/>
              </a:rPr>
              <a:t>Meningkatkan efisiensi sistem perawatan kesehatan dengan memastikan pasien menerima perawatan yang tepat sesuai dengan diagnosis mereka.</a:t>
            </a:r>
          </a:p>
          <a:p>
            <a:pPr algn="just">
              <a:lnSpc>
                <a:spcPts val="363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0" y="2216786"/>
            <a:ext cx="18288000" cy="7041514"/>
            <a:chOff x="0" y="0"/>
            <a:chExt cx="4816593" cy="1854555"/>
          </a:xfrm>
        </p:grpSpPr>
        <p:sp>
          <p:nvSpPr>
            <p:cNvPr name="Freeform 3" id="3"/>
            <p:cNvSpPr/>
            <p:nvPr/>
          </p:nvSpPr>
          <p:spPr>
            <a:xfrm flipH="false" flipV="false" rot="0">
              <a:off x="0" y="0"/>
              <a:ext cx="4816592" cy="1854555"/>
            </a:xfrm>
            <a:custGeom>
              <a:avLst/>
              <a:gdLst/>
              <a:ahLst/>
              <a:cxnLst/>
              <a:rect r="r" b="b" t="t" l="l"/>
              <a:pathLst>
                <a:path h="1854555" w="4816592">
                  <a:moveTo>
                    <a:pt x="0" y="0"/>
                  </a:moveTo>
                  <a:lnTo>
                    <a:pt x="4816592" y="0"/>
                  </a:lnTo>
                  <a:lnTo>
                    <a:pt x="4816592" y="1854555"/>
                  </a:lnTo>
                  <a:lnTo>
                    <a:pt x="0" y="1854555"/>
                  </a:lnTo>
                  <a:close/>
                </a:path>
              </a:pathLst>
            </a:custGeom>
            <a:solidFill>
              <a:srgbClr val="F5E6CA"/>
            </a:solidFill>
            <a:ln cap="sq">
              <a:noFill/>
              <a:prstDash val="solid"/>
              <a:miter/>
            </a:ln>
          </p:spPr>
        </p:sp>
        <p:sp>
          <p:nvSpPr>
            <p:cNvPr name="TextBox 4" id="4"/>
            <p:cNvSpPr txBox="true"/>
            <p:nvPr/>
          </p:nvSpPr>
          <p:spPr>
            <a:xfrm>
              <a:off x="0" y="-38100"/>
              <a:ext cx="4816593" cy="189265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392890" y="734409"/>
            <a:ext cx="12906955" cy="13404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FLOW CHART TRAIN</a:t>
            </a:r>
          </a:p>
        </p:txBody>
      </p:sp>
      <p:sp>
        <p:nvSpPr>
          <p:cNvPr name="Freeform 6" id="6"/>
          <p:cNvSpPr/>
          <p:nvPr/>
        </p:nvSpPr>
        <p:spPr>
          <a:xfrm flipH="false" flipV="false" rot="0">
            <a:off x="2723311" y="2216786"/>
            <a:ext cx="12246112" cy="7041514"/>
          </a:xfrm>
          <a:custGeom>
            <a:avLst/>
            <a:gdLst/>
            <a:ahLst/>
            <a:cxnLst/>
            <a:rect r="r" b="b" t="t" l="l"/>
            <a:pathLst>
              <a:path h="7041514" w="12246112">
                <a:moveTo>
                  <a:pt x="0" y="0"/>
                </a:moveTo>
                <a:lnTo>
                  <a:pt x="12246112" y="0"/>
                </a:lnTo>
                <a:lnTo>
                  <a:pt x="12246112" y="7041514"/>
                </a:lnTo>
                <a:lnTo>
                  <a:pt x="0" y="7041514"/>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1028700" y="2214182"/>
            <a:ext cx="16230600" cy="6709473"/>
            <a:chOff x="0" y="0"/>
            <a:chExt cx="3965003" cy="1639070"/>
          </a:xfrm>
        </p:grpSpPr>
        <p:sp>
          <p:nvSpPr>
            <p:cNvPr name="Freeform 3" id="3"/>
            <p:cNvSpPr/>
            <p:nvPr/>
          </p:nvSpPr>
          <p:spPr>
            <a:xfrm flipH="false" flipV="false" rot="0">
              <a:off x="0" y="0"/>
              <a:ext cx="3965003" cy="1639070"/>
            </a:xfrm>
            <a:custGeom>
              <a:avLst/>
              <a:gdLst/>
              <a:ahLst/>
              <a:cxnLst/>
              <a:rect r="r" b="b" t="t" l="l"/>
              <a:pathLst>
                <a:path h="1639070" w="3965003">
                  <a:moveTo>
                    <a:pt x="0" y="0"/>
                  </a:moveTo>
                  <a:lnTo>
                    <a:pt x="3965003" y="0"/>
                  </a:lnTo>
                  <a:lnTo>
                    <a:pt x="3965003" y="1639070"/>
                  </a:lnTo>
                  <a:lnTo>
                    <a:pt x="0" y="1639070"/>
                  </a:lnTo>
                  <a:close/>
                </a:path>
              </a:pathLst>
            </a:custGeom>
            <a:solidFill>
              <a:srgbClr val="F5E6CA"/>
            </a:solidFill>
          </p:spPr>
        </p:sp>
        <p:sp>
          <p:nvSpPr>
            <p:cNvPr name="TextBox 4" id="4"/>
            <p:cNvSpPr txBox="true"/>
            <p:nvPr/>
          </p:nvSpPr>
          <p:spPr>
            <a:xfrm>
              <a:off x="0" y="-38100"/>
              <a:ext cx="3965003" cy="167717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02193" y="2242730"/>
            <a:ext cx="15883613" cy="2421708"/>
          </a:xfrm>
          <a:custGeom>
            <a:avLst/>
            <a:gdLst/>
            <a:ahLst/>
            <a:cxnLst/>
            <a:rect r="r" b="b" t="t" l="l"/>
            <a:pathLst>
              <a:path h="2421708" w="15883613">
                <a:moveTo>
                  <a:pt x="0" y="0"/>
                </a:moveTo>
                <a:lnTo>
                  <a:pt x="15883614" y="0"/>
                </a:lnTo>
                <a:lnTo>
                  <a:pt x="15883614" y="2421708"/>
                </a:lnTo>
                <a:lnTo>
                  <a:pt x="0" y="2421708"/>
                </a:lnTo>
                <a:lnTo>
                  <a:pt x="0" y="0"/>
                </a:lnTo>
                <a:close/>
              </a:path>
            </a:pathLst>
          </a:custGeom>
          <a:blipFill>
            <a:blip r:embed="rId2"/>
            <a:stretch>
              <a:fillRect l="-30757" t="-253979" r="-6195" b="-207429"/>
            </a:stretch>
          </a:blipFill>
        </p:spPr>
      </p:sp>
      <p:sp>
        <p:nvSpPr>
          <p:cNvPr name="Freeform 6" id="6"/>
          <p:cNvSpPr/>
          <p:nvPr/>
        </p:nvSpPr>
        <p:spPr>
          <a:xfrm flipH="false" flipV="false" rot="0">
            <a:off x="1202193" y="4869133"/>
            <a:ext cx="7408369" cy="3849827"/>
          </a:xfrm>
          <a:custGeom>
            <a:avLst/>
            <a:gdLst/>
            <a:ahLst/>
            <a:cxnLst/>
            <a:rect r="r" b="b" t="t" l="l"/>
            <a:pathLst>
              <a:path h="3849827" w="7408369">
                <a:moveTo>
                  <a:pt x="0" y="0"/>
                </a:moveTo>
                <a:lnTo>
                  <a:pt x="7408369" y="0"/>
                </a:lnTo>
                <a:lnTo>
                  <a:pt x="7408369" y="3849827"/>
                </a:lnTo>
                <a:lnTo>
                  <a:pt x="0" y="3849827"/>
                </a:lnTo>
                <a:lnTo>
                  <a:pt x="0" y="0"/>
                </a:lnTo>
                <a:close/>
              </a:path>
            </a:pathLst>
          </a:custGeom>
          <a:blipFill>
            <a:blip r:embed="rId3"/>
            <a:stretch>
              <a:fillRect l="0" t="0" r="0" b="0"/>
            </a:stretch>
          </a:blipFill>
        </p:spPr>
      </p:sp>
      <p:sp>
        <p:nvSpPr>
          <p:cNvPr name="TextBox 7" id="7"/>
          <p:cNvSpPr txBox="true"/>
          <p:nvPr/>
        </p:nvSpPr>
        <p:spPr>
          <a:xfrm rot="0">
            <a:off x="2972702" y="876300"/>
            <a:ext cx="12342596" cy="13404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DATA PREPARATION</a:t>
            </a:r>
          </a:p>
        </p:txBody>
      </p:sp>
      <p:sp>
        <p:nvSpPr>
          <p:cNvPr name="TextBox 8" id="8"/>
          <p:cNvSpPr txBox="true"/>
          <p:nvPr/>
        </p:nvSpPr>
        <p:spPr>
          <a:xfrm rot="0">
            <a:off x="6732818" y="4821508"/>
            <a:ext cx="11951373" cy="382269"/>
          </a:xfrm>
          <a:prstGeom prst="rect">
            <a:avLst/>
          </a:prstGeom>
        </p:spPr>
        <p:txBody>
          <a:bodyPr anchor="t" rtlCol="false" tIns="0" lIns="0" bIns="0" rIns="0">
            <a:spAutoFit/>
          </a:bodyPr>
          <a:lstStyle/>
          <a:p>
            <a:pPr algn="ctr">
              <a:lnSpc>
                <a:spcPts val="3080"/>
              </a:lnSpc>
            </a:pPr>
            <a:r>
              <a:rPr lang="en-US" sz="2200" b="true">
                <a:solidFill>
                  <a:srgbClr val="000000"/>
                </a:solidFill>
                <a:latin typeface="Roboto Bold"/>
                <a:ea typeface="Roboto Bold"/>
                <a:cs typeface="Roboto Bold"/>
                <a:sym typeface="Roboto Bold"/>
              </a:rPr>
              <a:t>Terdapat 16 kolom, dengan jumlah 922 data</a:t>
            </a:r>
          </a:p>
        </p:txBody>
      </p:sp>
      <p:sp>
        <p:nvSpPr>
          <p:cNvPr name="TextBox 9" id="9"/>
          <p:cNvSpPr txBox="true"/>
          <p:nvPr/>
        </p:nvSpPr>
        <p:spPr>
          <a:xfrm rot="0">
            <a:off x="9485325" y="5194253"/>
            <a:ext cx="5829973" cy="3630363"/>
          </a:xfrm>
          <a:prstGeom prst="rect">
            <a:avLst/>
          </a:prstGeom>
        </p:spPr>
        <p:txBody>
          <a:bodyPr anchor="t" rtlCol="false" tIns="0" lIns="0" bIns="0" rIns="0">
            <a:spAutoFit/>
          </a:bodyPr>
          <a:lstStyle/>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id (Unique id for each patient)</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age (Age of the patient in years)</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origin (place of study)</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sex (Male/Female)</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cp chest pain type ([typical angina, atypical angina, non-anginal, asymptomatic])</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tr</a:t>
            </a:r>
            <a:r>
              <a:rPr lang="en-US" b="true" sz="1073">
                <a:solidFill>
                  <a:srgbClr val="000000"/>
                </a:solidFill>
                <a:latin typeface="Roboto Bold"/>
                <a:ea typeface="Roboto Bold"/>
                <a:cs typeface="Roboto Bold"/>
                <a:sym typeface="Roboto Bold"/>
              </a:rPr>
              <a:t>estbps resting blood pressure (resting blood pressure (in mm Hg on admission to the hospital))</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chol (serum cholesterol in mg/dl)</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fbs (if fasting blood sugar &gt; 120 mg/dl)</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restecg (resting electrocardiographic results)</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 Values: [normal, stt abnormality, lv hypertrophy]</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thalach: maximum heart rate achieved</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exang: exercise-induced angina (True/ False)</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oldpeak: ST depression induced by exercise relative to rest</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slope: the slope of the peak exercise ST segment</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ca: number of major vessels (0-3) colored by fluoroscopy</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thal: [normal; fixed defect; reversible defect]</a:t>
            </a:r>
          </a:p>
          <a:p>
            <a:pPr algn="just" marL="231701" indent="-115851" lvl="1">
              <a:lnSpc>
                <a:spcPts val="1502"/>
              </a:lnSpc>
              <a:buAutoNum type="arabicPeriod" startAt="1"/>
            </a:pPr>
            <a:r>
              <a:rPr lang="en-US" b="true" sz="1073">
                <a:solidFill>
                  <a:srgbClr val="000000"/>
                </a:solidFill>
                <a:latin typeface="Roboto Bold"/>
                <a:ea typeface="Roboto Bold"/>
                <a:cs typeface="Roboto Bold"/>
                <a:sym typeface="Roboto Bold"/>
              </a:rPr>
              <a:t>num: the predicted attribute</a:t>
            </a:r>
          </a:p>
          <a:p>
            <a:pPr algn="just">
              <a:lnSpc>
                <a:spcPts val="150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1028700" y="2927515"/>
            <a:ext cx="16230600" cy="6330785"/>
            <a:chOff x="0" y="0"/>
            <a:chExt cx="3965003" cy="1546559"/>
          </a:xfrm>
        </p:grpSpPr>
        <p:sp>
          <p:nvSpPr>
            <p:cNvPr name="Freeform 3" id="3"/>
            <p:cNvSpPr/>
            <p:nvPr/>
          </p:nvSpPr>
          <p:spPr>
            <a:xfrm flipH="false" flipV="false" rot="0">
              <a:off x="0" y="0"/>
              <a:ext cx="3965003" cy="1546559"/>
            </a:xfrm>
            <a:custGeom>
              <a:avLst/>
              <a:gdLst/>
              <a:ahLst/>
              <a:cxnLst/>
              <a:rect r="r" b="b" t="t" l="l"/>
              <a:pathLst>
                <a:path h="1546559" w="3965003">
                  <a:moveTo>
                    <a:pt x="0" y="0"/>
                  </a:moveTo>
                  <a:lnTo>
                    <a:pt x="3965003" y="0"/>
                  </a:lnTo>
                  <a:lnTo>
                    <a:pt x="3965003" y="1546559"/>
                  </a:lnTo>
                  <a:lnTo>
                    <a:pt x="0" y="1546559"/>
                  </a:lnTo>
                  <a:close/>
                </a:path>
              </a:pathLst>
            </a:custGeom>
            <a:solidFill>
              <a:srgbClr val="F5E6CA"/>
            </a:solidFill>
          </p:spPr>
        </p:sp>
        <p:sp>
          <p:nvSpPr>
            <p:cNvPr name="TextBox 4" id="4"/>
            <p:cNvSpPr txBox="true"/>
            <p:nvPr/>
          </p:nvSpPr>
          <p:spPr>
            <a:xfrm>
              <a:off x="0" y="-38100"/>
              <a:ext cx="3965003" cy="158465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85254" y="3065313"/>
            <a:ext cx="12183848" cy="6055189"/>
          </a:xfrm>
          <a:custGeom>
            <a:avLst/>
            <a:gdLst/>
            <a:ahLst/>
            <a:cxnLst/>
            <a:rect r="r" b="b" t="t" l="l"/>
            <a:pathLst>
              <a:path h="6055189" w="12183848">
                <a:moveTo>
                  <a:pt x="0" y="0"/>
                </a:moveTo>
                <a:lnTo>
                  <a:pt x="12183848" y="0"/>
                </a:lnTo>
                <a:lnTo>
                  <a:pt x="12183848" y="6055189"/>
                </a:lnTo>
                <a:lnTo>
                  <a:pt x="0" y="6055189"/>
                </a:lnTo>
                <a:lnTo>
                  <a:pt x="0" y="0"/>
                </a:lnTo>
                <a:close/>
              </a:path>
            </a:pathLst>
          </a:custGeom>
          <a:blipFill>
            <a:blip r:embed="rId2"/>
            <a:stretch>
              <a:fillRect l="0" t="0" r="0" b="0"/>
            </a:stretch>
          </a:blipFill>
        </p:spPr>
      </p:sp>
      <p:sp>
        <p:nvSpPr>
          <p:cNvPr name="TextBox 6" id="6"/>
          <p:cNvSpPr txBox="true"/>
          <p:nvPr/>
        </p:nvSpPr>
        <p:spPr>
          <a:xfrm rot="0">
            <a:off x="2972702" y="876300"/>
            <a:ext cx="12342596" cy="13404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DATA PREPARATION</a:t>
            </a:r>
          </a:p>
        </p:txBody>
      </p:sp>
      <p:sp>
        <p:nvSpPr>
          <p:cNvPr name="TextBox 7" id="7"/>
          <p:cNvSpPr txBox="true"/>
          <p:nvPr/>
        </p:nvSpPr>
        <p:spPr>
          <a:xfrm rot="0">
            <a:off x="13569102" y="5877960"/>
            <a:ext cx="3545880" cy="382269"/>
          </a:xfrm>
          <a:prstGeom prst="rect">
            <a:avLst/>
          </a:prstGeom>
        </p:spPr>
        <p:txBody>
          <a:bodyPr anchor="t" rtlCol="false" tIns="0" lIns="0" bIns="0" rIns="0">
            <a:spAutoFit/>
          </a:bodyPr>
          <a:lstStyle/>
          <a:p>
            <a:pPr algn="ctr">
              <a:lnSpc>
                <a:spcPts val="3080"/>
              </a:lnSpc>
            </a:pPr>
            <a:r>
              <a:rPr lang="en-US" sz="2200" b="true">
                <a:solidFill>
                  <a:srgbClr val="343F56"/>
                </a:solidFill>
                <a:latin typeface="Roboto Bold"/>
                <a:ea typeface="Roboto Bold"/>
                <a:cs typeface="Roboto Bold"/>
                <a:sym typeface="Roboto Bold"/>
              </a:rPr>
              <a:t>Plot data Kategorikal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1028700" y="2927515"/>
            <a:ext cx="16230600" cy="6330785"/>
            <a:chOff x="0" y="0"/>
            <a:chExt cx="3965003" cy="1546559"/>
          </a:xfrm>
        </p:grpSpPr>
        <p:sp>
          <p:nvSpPr>
            <p:cNvPr name="Freeform 3" id="3"/>
            <p:cNvSpPr/>
            <p:nvPr/>
          </p:nvSpPr>
          <p:spPr>
            <a:xfrm flipH="false" flipV="false" rot="0">
              <a:off x="0" y="0"/>
              <a:ext cx="3965003" cy="1546559"/>
            </a:xfrm>
            <a:custGeom>
              <a:avLst/>
              <a:gdLst/>
              <a:ahLst/>
              <a:cxnLst/>
              <a:rect r="r" b="b" t="t" l="l"/>
              <a:pathLst>
                <a:path h="1546559" w="3965003">
                  <a:moveTo>
                    <a:pt x="0" y="0"/>
                  </a:moveTo>
                  <a:lnTo>
                    <a:pt x="3965003" y="0"/>
                  </a:lnTo>
                  <a:lnTo>
                    <a:pt x="3965003" y="1546559"/>
                  </a:lnTo>
                  <a:lnTo>
                    <a:pt x="0" y="1546559"/>
                  </a:lnTo>
                  <a:close/>
                </a:path>
              </a:pathLst>
            </a:custGeom>
            <a:solidFill>
              <a:srgbClr val="F5E6CA"/>
            </a:solidFill>
          </p:spPr>
        </p:sp>
        <p:sp>
          <p:nvSpPr>
            <p:cNvPr name="TextBox 4" id="4"/>
            <p:cNvSpPr txBox="true"/>
            <p:nvPr/>
          </p:nvSpPr>
          <p:spPr>
            <a:xfrm>
              <a:off x="0" y="-38100"/>
              <a:ext cx="3965003" cy="158465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555878" y="3269229"/>
            <a:ext cx="6755886" cy="5311524"/>
          </a:xfrm>
          <a:custGeom>
            <a:avLst/>
            <a:gdLst/>
            <a:ahLst/>
            <a:cxnLst/>
            <a:rect r="r" b="b" t="t" l="l"/>
            <a:pathLst>
              <a:path h="5311524" w="6755886">
                <a:moveTo>
                  <a:pt x="0" y="0"/>
                </a:moveTo>
                <a:lnTo>
                  <a:pt x="6755886" y="0"/>
                </a:lnTo>
                <a:lnTo>
                  <a:pt x="6755886" y="5311525"/>
                </a:lnTo>
                <a:lnTo>
                  <a:pt x="0" y="5311525"/>
                </a:lnTo>
                <a:lnTo>
                  <a:pt x="0" y="0"/>
                </a:lnTo>
                <a:close/>
              </a:path>
            </a:pathLst>
          </a:custGeom>
          <a:blipFill>
            <a:blip r:embed="rId2"/>
            <a:stretch>
              <a:fillRect l="-4200" t="-2975" r="-1750" b="-2975"/>
            </a:stretch>
          </a:blipFill>
        </p:spPr>
      </p:sp>
      <p:sp>
        <p:nvSpPr>
          <p:cNvPr name="Freeform 6" id="6"/>
          <p:cNvSpPr/>
          <p:nvPr/>
        </p:nvSpPr>
        <p:spPr>
          <a:xfrm flipH="false" flipV="false" rot="0">
            <a:off x="9824304" y="3269229"/>
            <a:ext cx="7263934" cy="5311524"/>
          </a:xfrm>
          <a:custGeom>
            <a:avLst/>
            <a:gdLst/>
            <a:ahLst/>
            <a:cxnLst/>
            <a:rect r="r" b="b" t="t" l="l"/>
            <a:pathLst>
              <a:path h="5311524" w="7263934">
                <a:moveTo>
                  <a:pt x="0" y="0"/>
                </a:moveTo>
                <a:lnTo>
                  <a:pt x="7263934" y="0"/>
                </a:lnTo>
                <a:lnTo>
                  <a:pt x="7263934" y="5311525"/>
                </a:lnTo>
                <a:lnTo>
                  <a:pt x="0" y="5311525"/>
                </a:lnTo>
                <a:lnTo>
                  <a:pt x="0" y="0"/>
                </a:lnTo>
                <a:close/>
              </a:path>
            </a:pathLst>
          </a:custGeom>
          <a:blipFill>
            <a:blip r:embed="rId3"/>
            <a:stretch>
              <a:fillRect l="0" t="0" r="0" b="0"/>
            </a:stretch>
          </a:blipFill>
        </p:spPr>
      </p:sp>
      <p:sp>
        <p:nvSpPr>
          <p:cNvPr name="TextBox 7" id="7"/>
          <p:cNvSpPr txBox="true"/>
          <p:nvPr/>
        </p:nvSpPr>
        <p:spPr>
          <a:xfrm rot="0">
            <a:off x="2972702" y="876300"/>
            <a:ext cx="12342596" cy="134048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DATA PREPARATION</a:t>
            </a:r>
          </a:p>
        </p:txBody>
      </p:sp>
      <p:sp>
        <p:nvSpPr>
          <p:cNvPr name="TextBox 8" id="8"/>
          <p:cNvSpPr txBox="true"/>
          <p:nvPr/>
        </p:nvSpPr>
        <p:spPr>
          <a:xfrm rot="0">
            <a:off x="3160881" y="8684415"/>
            <a:ext cx="3545880" cy="382269"/>
          </a:xfrm>
          <a:prstGeom prst="rect">
            <a:avLst/>
          </a:prstGeom>
        </p:spPr>
        <p:txBody>
          <a:bodyPr anchor="t" rtlCol="false" tIns="0" lIns="0" bIns="0" rIns="0">
            <a:spAutoFit/>
          </a:bodyPr>
          <a:lstStyle/>
          <a:p>
            <a:pPr algn="ctr">
              <a:lnSpc>
                <a:spcPts val="3080"/>
              </a:lnSpc>
            </a:pPr>
            <a:r>
              <a:rPr lang="en-US" sz="2200" b="true">
                <a:solidFill>
                  <a:srgbClr val="343F56"/>
                </a:solidFill>
                <a:latin typeface="Roboto Bold"/>
                <a:ea typeface="Roboto Bold"/>
                <a:cs typeface="Roboto Bold"/>
                <a:sym typeface="Roboto Bold"/>
              </a:rPr>
              <a:t>korelasi Matrix</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43F56"/>
        </a:solidFill>
      </p:bgPr>
    </p:bg>
    <p:spTree>
      <p:nvGrpSpPr>
        <p:cNvPr id="1" name=""/>
        <p:cNvGrpSpPr/>
        <p:nvPr/>
      </p:nvGrpSpPr>
      <p:grpSpPr>
        <a:xfrm>
          <a:off x="0" y="0"/>
          <a:ext cx="0" cy="0"/>
          <a:chOff x="0" y="0"/>
          <a:chExt cx="0" cy="0"/>
        </a:xfrm>
      </p:grpSpPr>
      <p:grpSp>
        <p:nvGrpSpPr>
          <p:cNvPr name="Group 2" id="2"/>
          <p:cNvGrpSpPr/>
          <p:nvPr/>
        </p:nvGrpSpPr>
        <p:grpSpPr>
          <a:xfrm rot="0">
            <a:off x="1028700" y="2712364"/>
            <a:ext cx="7848588" cy="1146949"/>
            <a:chOff x="0" y="0"/>
            <a:chExt cx="2067118" cy="302077"/>
          </a:xfrm>
        </p:grpSpPr>
        <p:sp>
          <p:nvSpPr>
            <p:cNvPr name="Freeform 3" id="3"/>
            <p:cNvSpPr/>
            <p:nvPr/>
          </p:nvSpPr>
          <p:spPr>
            <a:xfrm flipH="false" flipV="false" rot="0">
              <a:off x="0" y="0"/>
              <a:ext cx="2067118" cy="302077"/>
            </a:xfrm>
            <a:custGeom>
              <a:avLst/>
              <a:gdLst/>
              <a:ahLst/>
              <a:cxnLst/>
              <a:rect r="r" b="b" t="t" l="l"/>
              <a:pathLst>
                <a:path h="302077" w="2067118">
                  <a:moveTo>
                    <a:pt x="0" y="0"/>
                  </a:moveTo>
                  <a:lnTo>
                    <a:pt x="2067118" y="0"/>
                  </a:lnTo>
                  <a:lnTo>
                    <a:pt x="2067118" y="302077"/>
                  </a:lnTo>
                  <a:lnTo>
                    <a:pt x="0" y="302077"/>
                  </a:lnTo>
                  <a:close/>
                </a:path>
              </a:pathLst>
            </a:custGeom>
            <a:solidFill>
              <a:srgbClr val="F5E6CA"/>
            </a:solidFill>
            <a:ln cap="sq">
              <a:noFill/>
              <a:prstDash val="solid"/>
              <a:miter/>
            </a:ln>
          </p:spPr>
        </p:sp>
        <p:sp>
          <p:nvSpPr>
            <p:cNvPr name="TextBox 4" id="4"/>
            <p:cNvSpPr txBox="true"/>
            <p:nvPr/>
          </p:nvSpPr>
          <p:spPr>
            <a:xfrm>
              <a:off x="0" y="-38100"/>
              <a:ext cx="2067118" cy="34017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734100" y="2712364"/>
            <a:ext cx="7848588" cy="1146949"/>
            <a:chOff x="0" y="0"/>
            <a:chExt cx="2067118" cy="302077"/>
          </a:xfrm>
        </p:grpSpPr>
        <p:sp>
          <p:nvSpPr>
            <p:cNvPr name="Freeform 6" id="6"/>
            <p:cNvSpPr/>
            <p:nvPr/>
          </p:nvSpPr>
          <p:spPr>
            <a:xfrm flipH="false" flipV="false" rot="0">
              <a:off x="0" y="0"/>
              <a:ext cx="2067118" cy="302077"/>
            </a:xfrm>
            <a:custGeom>
              <a:avLst/>
              <a:gdLst/>
              <a:ahLst/>
              <a:cxnLst/>
              <a:rect r="r" b="b" t="t" l="l"/>
              <a:pathLst>
                <a:path h="302077" w="2067118">
                  <a:moveTo>
                    <a:pt x="0" y="0"/>
                  </a:moveTo>
                  <a:lnTo>
                    <a:pt x="2067118" y="0"/>
                  </a:lnTo>
                  <a:lnTo>
                    <a:pt x="2067118" y="302077"/>
                  </a:lnTo>
                  <a:lnTo>
                    <a:pt x="0" y="302077"/>
                  </a:lnTo>
                  <a:close/>
                </a:path>
              </a:pathLst>
            </a:custGeom>
            <a:solidFill>
              <a:srgbClr val="F5E6CA"/>
            </a:solidFill>
            <a:ln cap="sq">
              <a:noFill/>
              <a:prstDash val="solid"/>
              <a:miter/>
            </a:ln>
          </p:spPr>
        </p:sp>
        <p:sp>
          <p:nvSpPr>
            <p:cNvPr name="TextBox 7" id="7"/>
            <p:cNvSpPr txBox="true"/>
            <p:nvPr/>
          </p:nvSpPr>
          <p:spPr>
            <a:xfrm>
              <a:off x="0" y="-38100"/>
              <a:ext cx="2067118" cy="34017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352088" y="5250014"/>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52088" y="7718395"/>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9734100" y="5250014"/>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9734100" y="7718395"/>
            <a:ext cx="368749" cy="368749"/>
          </a:xfrm>
          <a:custGeom>
            <a:avLst/>
            <a:gdLst/>
            <a:ahLst/>
            <a:cxnLst/>
            <a:rect r="r" b="b" t="t" l="l"/>
            <a:pathLst>
              <a:path h="368749" w="368749">
                <a:moveTo>
                  <a:pt x="0" y="0"/>
                </a:moveTo>
                <a:lnTo>
                  <a:pt x="368749" y="0"/>
                </a:lnTo>
                <a:lnTo>
                  <a:pt x="368749" y="368749"/>
                </a:lnTo>
                <a:lnTo>
                  <a:pt x="0" y="368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195716" y="4105485"/>
            <a:ext cx="7514556" cy="5623309"/>
          </a:xfrm>
          <a:custGeom>
            <a:avLst/>
            <a:gdLst/>
            <a:ahLst/>
            <a:cxnLst/>
            <a:rect r="r" b="b" t="t" l="l"/>
            <a:pathLst>
              <a:path h="5623309" w="7514556">
                <a:moveTo>
                  <a:pt x="0" y="0"/>
                </a:moveTo>
                <a:lnTo>
                  <a:pt x="7514556" y="0"/>
                </a:lnTo>
                <a:lnTo>
                  <a:pt x="7514556" y="5623309"/>
                </a:lnTo>
                <a:lnTo>
                  <a:pt x="0" y="5623309"/>
                </a:lnTo>
                <a:lnTo>
                  <a:pt x="0" y="0"/>
                </a:lnTo>
                <a:close/>
              </a:path>
            </a:pathLst>
          </a:custGeom>
          <a:blipFill>
            <a:blip r:embed="rId4"/>
            <a:stretch>
              <a:fillRect l="0" t="0" r="0" b="0"/>
            </a:stretch>
          </a:blipFill>
        </p:spPr>
      </p:sp>
      <p:sp>
        <p:nvSpPr>
          <p:cNvPr name="Freeform 13" id="13"/>
          <p:cNvSpPr/>
          <p:nvPr/>
        </p:nvSpPr>
        <p:spPr>
          <a:xfrm flipH="false" flipV="false" rot="0">
            <a:off x="9734100" y="4157862"/>
            <a:ext cx="7525200" cy="5570932"/>
          </a:xfrm>
          <a:custGeom>
            <a:avLst/>
            <a:gdLst/>
            <a:ahLst/>
            <a:cxnLst/>
            <a:rect r="r" b="b" t="t" l="l"/>
            <a:pathLst>
              <a:path h="5570932" w="7525200">
                <a:moveTo>
                  <a:pt x="0" y="0"/>
                </a:moveTo>
                <a:lnTo>
                  <a:pt x="7525200" y="0"/>
                </a:lnTo>
                <a:lnTo>
                  <a:pt x="7525200" y="5570932"/>
                </a:lnTo>
                <a:lnTo>
                  <a:pt x="0" y="5570932"/>
                </a:lnTo>
                <a:lnTo>
                  <a:pt x="0" y="0"/>
                </a:lnTo>
                <a:close/>
              </a:path>
            </a:pathLst>
          </a:custGeom>
          <a:blipFill>
            <a:blip r:embed="rId5"/>
            <a:stretch>
              <a:fillRect l="0" t="0" r="0" b="0"/>
            </a:stretch>
          </a:blipFill>
        </p:spPr>
      </p:sp>
      <p:sp>
        <p:nvSpPr>
          <p:cNvPr name="TextBox 14" id="14"/>
          <p:cNvSpPr txBox="true"/>
          <p:nvPr/>
        </p:nvSpPr>
        <p:spPr>
          <a:xfrm rot="0">
            <a:off x="2690523" y="876300"/>
            <a:ext cx="12906955" cy="1370966"/>
          </a:xfrm>
          <a:prstGeom prst="rect">
            <a:avLst/>
          </a:prstGeom>
        </p:spPr>
        <p:txBody>
          <a:bodyPr anchor="t" rtlCol="false" tIns="0" lIns="0" bIns="0" rIns="0">
            <a:spAutoFit/>
          </a:bodyPr>
          <a:lstStyle/>
          <a:p>
            <a:pPr algn="ctr">
              <a:lnSpc>
                <a:spcPts val="10639"/>
              </a:lnSpc>
            </a:pPr>
            <a:r>
              <a:rPr lang="en-US" b="true" sz="7599">
                <a:solidFill>
                  <a:srgbClr val="F5E6CA"/>
                </a:solidFill>
                <a:latin typeface="Hagrid Heavy"/>
                <a:ea typeface="Hagrid Heavy"/>
                <a:cs typeface="Hagrid Heavy"/>
                <a:sym typeface="Hagrid Heavy"/>
              </a:rPr>
              <a:t>RESAMPLING</a:t>
            </a:r>
          </a:p>
        </p:txBody>
      </p:sp>
      <p:sp>
        <p:nvSpPr>
          <p:cNvPr name="TextBox 15" id="15"/>
          <p:cNvSpPr txBox="true"/>
          <p:nvPr/>
        </p:nvSpPr>
        <p:spPr>
          <a:xfrm rot="0">
            <a:off x="1870110" y="3090009"/>
            <a:ext cx="6165768" cy="382269"/>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Sebelum di resample per kelas NUM</a:t>
            </a:r>
          </a:p>
        </p:txBody>
      </p:sp>
      <p:sp>
        <p:nvSpPr>
          <p:cNvPr name="TextBox 16" id="16"/>
          <p:cNvSpPr txBox="true"/>
          <p:nvPr/>
        </p:nvSpPr>
        <p:spPr>
          <a:xfrm rot="0">
            <a:off x="10914357" y="3070891"/>
            <a:ext cx="6165768" cy="382269"/>
          </a:xfrm>
          <a:prstGeom prst="rect">
            <a:avLst/>
          </a:prstGeom>
        </p:spPr>
        <p:txBody>
          <a:bodyPr anchor="t" rtlCol="false" tIns="0" lIns="0" bIns="0" rIns="0">
            <a:spAutoFit/>
          </a:bodyPr>
          <a:lstStyle/>
          <a:p>
            <a:pPr algn="l">
              <a:lnSpc>
                <a:spcPts val="3080"/>
              </a:lnSpc>
            </a:pPr>
            <a:r>
              <a:rPr lang="en-US" sz="2200">
                <a:solidFill>
                  <a:srgbClr val="343F56"/>
                </a:solidFill>
                <a:latin typeface="Roboto"/>
                <a:ea typeface="Roboto"/>
                <a:cs typeface="Roboto"/>
                <a:sym typeface="Roboto"/>
              </a:rPr>
              <a:t>Sesudah di resample per kelas NUM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DAGD0RoCnZI</dc:identifier>
  <dcterms:modified xsi:type="dcterms:W3CDTF">2011-08-01T06:04:30Z</dcterms:modified>
  <cp:revision>1</cp:revision>
  <dc:title>Thesis</dc:title>
</cp:coreProperties>
</file>