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3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85F0-3E69-4B39-A586-601057DF680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8CF8-2FE5-49E6-AE29-6FFB5944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17460"/>
              </p:ext>
            </p:extLst>
          </p:nvPr>
        </p:nvGraphicFramePr>
        <p:xfrm>
          <a:off x="1510147" y="1626493"/>
          <a:ext cx="8497732" cy="413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866">
                  <a:extLst>
                    <a:ext uri="{9D8B030D-6E8A-4147-A177-3AD203B41FA5}">
                      <a16:colId xmlns:a16="http://schemas.microsoft.com/office/drawing/2014/main" val="2398870678"/>
                    </a:ext>
                  </a:extLst>
                </a:gridCol>
                <a:gridCol w="4248866">
                  <a:extLst>
                    <a:ext uri="{9D8B030D-6E8A-4147-A177-3AD203B41FA5}">
                      <a16:colId xmlns:a16="http://schemas.microsoft.com/office/drawing/2014/main" val="2426134929"/>
                    </a:ext>
                  </a:extLst>
                </a:gridCol>
              </a:tblGrid>
              <a:tr h="516728">
                <a:tc>
                  <a:txBody>
                    <a:bodyPr/>
                    <a:lstStyle/>
                    <a:p>
                      <a:r>
                        <a:rPr lang="tr-TR" dirty="0" smtClean="0"/>
                        <a:t>BLOCK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6178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r>
                        <a:rPr lang="tr-TR" dirty="0" smtClean="0"/>
                        <a:t>NONCE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04233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r>
                        <a:rPr lang="tr-TR" dirty="0" smtClean="0"/>
                        <a:t>STATE</a:t>
                      </a:r>
                      <a:r>
                        <a:rPr lang="tr-TR" baseline="0" dirty="0" smtClean="0"/>
                        <a:t> ( BALANCE, CODE, STORAGE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SMART</a:t>
                      </a:r>
                      <a:r>
                        <a:rPr lang="tr-TR" baseline="0" dirty="0" smtClean="0"/>
                        <a:t> CONTRACT - PROGRAM KODLARI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81742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r>
                        <a:rPr lang="tr-TR" dirty="0" smtClean="0"/>
                        <a:t>LİST OF 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VERİLER</a:t>
                      </a:r>
                      <a:r>
                        <a:rPr lang="tr-TR" baseline="0" dirty="0" smtClean="0"/>
                        <a:t> - YAPILAN İŞLEMLER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39335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r>
                        <a:rPr lang="tr-TR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r>
                        <a:rPr lang="tr-TR" dirty="0" smtClean="0"/>
                        <a:t>PREVIOUS</a:t>
                      </a:r>
                      <a:r>
                        <a:rPr lang="tr-TR" baseline="0" dirty="0" smtClean="0"/>
                        <a:t>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7802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r>
                        <a:rPr lang="tr-TR" dirty="0" smtClean="0"/>
                        <a:t>TIME</a:t>
                      </a:r>
                      <a:r>
                        <a:rPr lang="tr-TR" baseline="0" dirty="0" smtClean="0"/>
                        <a:t>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37959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36463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4447032" y="564434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ÖRNEK BLOCK YAPISI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748145" y="290945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Blockchain</a:t>
            </a:r>
            <a:r>
              <a:rPr lang="tr-TR" dirty="0" smtClean="0"/>
              <a:t> :  KAYIT DEFTERİ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16293"/>
              </p:ext>
            </p:extLst>
          </p:nvPr>
        </p:nvGraphicFramePr>
        <p:xfrm>
          <a:off x="576073" y="2025804"/>
          <a:ext cx="2295144" cy="389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97">
                  <a:extLst>
                    <a:ext uri="{9D8B030D-6E8A-4147-A177-3AD203B41FA5}">
                      <a16:colId xmlns:a16="http://schemas.microsoft.com/office/drawing/2014/main" val="2398870678"/>
                    </a:ext>
                  </a:extLst>
                </a:gridCol>
                <a:gridCol w="524547">
                  <a:extLst>
                    <a:ext uri="{9D8B030D-6E8A-4147-A177-3AD203B41FA5}">
                      <a16:colId xmlns:a16="http://schemas.microsoft.com/office/drawing/2014/main" val="2426134929"/>
                    </a:ext>
                  </a:extLst>
                </a:gridCol>
              </a:tblGrid>
              <a:tr h="436322">
                <a:tc>
                  <a:txBody>
                    <a:bodyPr/>
                    <a:lstStyle/>
                    <a:p>
                      <a:r>
                        <a:rPr lang="tr-TR" dirty="0" smtClean="0"/>
                        <a:t>BLOCK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6178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dirty="0" smtClean="0"/>
                        <a:t>NONCE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04233"/>
                  </a:ext>
                </a:extLst>
              </a:tr>
              <a:tr h="810311">
                <a:tc>
                  <a:txBody>
                    <a:bodyPr/>
                    <a:lstStyle/>
                    <a:p>
                      <a:r>
                        <a:rPr lang="tr-TR" dirty="0" smtClean="0"/>
                        <a:t>STATE</a:t>
                      </a:r>
                      <a:r>
                        <a:rPr lang="tr-TR" baseline="0" dirty="0" smtClean="0"/>
                        <a:t> ( BALANCE, CODE, STORAGE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81742"/>
                  </a:ext>
                </a:extLst>
              </a:tr>
              <a:tr h="539397">
                <a:tc>
                  <a:txBody>
                    <a:bodyPr/>
                    <a:lstStyle/>
                    <a:p>
                      <a:r>
                        <a:rPr lang="tr-TR" dirty="0" smtClean="0"/>
                        <a:t>LİST OF TRANSACTİON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39335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436322">
                <a:tc>
                  <a:txBody>
                    <a:bodyPr/>
                    <a:lstStyle/>
                    <a:p>
                      <a:r>
                        <a:rPr lang="tr-TR" dirty="0" smtClean="0"/>
                        <a:t>PREVIOUS</a:t>
                      </a:r>
                      <a:r>
                        <a:rPr lang="tr-TR" baseline="0" dirty="0" smtClean="0"/>
                        <a:t>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7802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dirty="0" smtClean="0"/>
                        <a:t>TIME</a:t>
                      </a:r>
                      <a:r>
                        <a:rPr lang="tr-TR" baseline="0" dirty="0" smtClean="0"/>
                        <a:t>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37959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36463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4599432" y="813816"/>
            <a:ext cx="21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ÖRNEK BLOCKCHAIN</a:t>
            </a:r>
            <a:endParaRPr lang="en-US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67797"/>
              </p:ext>
            </p:extLst>
          </p:nvPr>
        </p:nvGraphicFramePr>
        <p:xfrm>
          <a:off x="3944112" y="2007591"/>
          <a:ext cx="2295144" cy="389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97">
                  <a:extLst>
                    <a:ext uri="{9D8B030D-6E8A-4147-A177-3AD203B41FA5}">
                      <a16:colId xmlns:a16="http://schemas.microsoft.com/office/drawing/2014/main" val="2398870678"/>
                    </a:ext>
                  </a:extLst>
                </a:gridCol>
                <a:gridCol w="524547">
                  <a:extLst>
                    <a:ext uri="{9D8B030D-6E8A-4147-A177-3AD203B41FA5}">
                      <a16:colId xmlns:a16="http://schemas.microsoft.com/office/drawing/2014/main" val="2426134929"/>
                    </a:ext>
                  </a:extLst>
                </a:gridCol>
              </a:tblGrid>
              <a:tr h="436322">
                <a:tc>
                  <a:txBody>
                    <a:bodyPr/>
                    <a:lstStyle/>
                    <a:p>
                      <a:r>
                        <a:rPr lang="tr-TR" dirty="0" smtClean="0"/>
                        <a:t>BLOCK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6178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dirty="0" smtClean="0"/>
                        <a:t>NONCE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04233"/>
                  </a:ext>
                </a:extLst>
              </a:tr>
              <a:tr h="810311">
                <a:tc>
                  <a:txBody>
                    <a:bodyPr/>
                    <a:lstStyle/>
                    <a:p>
                      <a:r>
                        <a:rPr lang="tr-TR" dirty="0" smtClean="0"/>
                        <a:t>STATE</a:t>
                      </a:r>
                      <a:r>
                        <a:rPr lang="tr-TR" baseline="0" dirty="0" smtClean="0"/>
                        <a:t> ( BALANCE, CODE, STORAGE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81742"/>
                  </a:ext>
                </a:extLst>
              </a:tr>
              <a:tr h="539397">
                <a:tc>
                  <a:txBody>
                    <a:bodyPr/>
                    <a:lstStyle/>
                    <a:p>
                      <a:r>
                        <a:rPr lang="tr-TR" dirty="0" smtClean="0"/>
                        <a:t>LİST OF TRANSACTİON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39335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436322">
                <a:tc>
                  <a:txBody>
                    <a:bodyPr/>
                    <a:lstStyle/>
                    <a:p>
                      <a:r>
                        <a:rPr lang="tr-TR" dirty="0" smtClean="0"/>
                        <a:t>PREVIOUS</a:t>
                      </a:r>
                      <a:r>
                        <a:rPr lang="tr-TR" baseline="0" dirty="0" smtClean="0"/>
                        <a:t>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7802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dirty="0" smtClean="0"/>
                        <a:t>TIME</a:t>
                      </a:r>
                      <a:r>
                        <a:rPr lang="tr-TR" baseline="0" dirty="0" smtClean="0"/>
                        <a:t>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37959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36463"/>
                  </a:ext>
                </a:extLst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15401"/>
              </p:ext>
            </p:extLst>
          </p:nvPr>
        </p:nvGraphicFramePr>
        <p:xfrm>
          <a:off x="7004304" y="2003502"/>
          <a:ext cx="2295144" cy="389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97">
                  <a:extLst>
                    <a:ext uri="{9D8B030D-6E8A-4147-A177-3AD203B41FA5}">
                      <a16:colId xmlns:a16="http://schemas.microsoft.com/office/drawing/2014/main" val="2398870678"/>
                    </a:ext>
                  </a:extLst>
                </a:gridCol>
                <a:gridCol w="524547">
                  <a:extLst>
                    <a:ext uri="{9D8B030D-6E8A-4147-A177-3AD203B41FA5}">
                      <a16:colId xmlns:a16="http://schemas.microsoft.com/office/drawing/2014/main" val="2426134929"/>
                    </a:ext>
                  </a:extLst>
                </a:gridCol>
              </a:tblGrid>
              <a:tr h="436322">
                <a:tc>
                  <a:txBody>
                    <a:bodyPr/>
                    <a:lstStyle/>
                    <a:p>
                      <a:r>
                        <a:rPr lang="tr-TR" dirty="0" smtClean="0"/>
                        <a:t>BLOCK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6178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dirty="0" smtClean="0"/>
                        <a:t>NONCE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04233"/>
                  </a:ext>
                </a:extLst>
              </a:tr>
              <a:tr h="810311">
                <a:tc>
                  <a:txBody>
                    <a:bodyPr/>
                    <a:lstStyle/>
                    <a:p>
                      <a:r>
                        <a:rPr lang="tr-TR" dirty="0" smtClean="0"/>
                        <a:t>STATE</a:t>
                      </a:r>
                      <a:r>
                        <a:rPr lang="tr-TR" baseline="0" dirty="0" smtClean="0"/>
                        <a:t> ( BALANCE, CODE, STORAGE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81742"/>
                  </a:ext>
                </a:extLst>
              </a:tr>
              <a:tr h="539397">
                <a:tc>
                  <a:txBody>
                    <a:bodyPr/>
                    <a:lstStyle/>
                    <a:p>
                      <a:r>
                        <a:rPr lang="tr-TR" dirty="0" smtClean="0"/>
                        <a:t>LİST OF TRANSACTİON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39335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436322">
                <a:tc>
                  <a:txBody>
                    <a:bodyPr/>
                    <a:lstStyle/>
                    <a:p>
                      <a:r>
                        <a:rPr lang="tr-TR" dirty="0" smtClean="0"/>
                        <a:t>PREVIOUS</a:t>
                      </a:r>
                      <a:r>
                        <a:rPr lang="tr-TR" baseline="0" dirty="0" smtClean="0"/>
                        <a:t>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7802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dirty="0" smtClean="0"/>
                        <a:t>TIME</a:t>
                      </a:r>
                      <a:r>
                        <a:rPr lang="tr-TR" baseline="0" dirty="0" smtClean="0"/>
                        <a:t>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37959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36463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07846"/>
              </p:ext>
            </p:extLst>
          </p:nvPr>
        </p:nvGraphicFramePr>
        <p:xfrm>
          <a:off x="9744456" y="2003502"/>
          <a:ext cx="2295144" cy="368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97">
                  <a:extLst>
                    <a:ext uri="{9D8B030D-6E8A-4147-A177-3AD203B41FA5}">
                      <a16:colId xmlns:a16="http://schemas.microsoft.com/office/drawing/2014/main" val="2398870678"/>
                    </a:ext>
                  </a:extLst>
                </a:gridCol>
                <a:gridCol w="524547">
                  <a:extLst>
                    <a:ext uri="{9D8B030D-6E8A-4147-A177-3AD203B41FA5}">
                      <a16:colId xmlns:a16="http://schemas.microsoft.com/office/drawing/2014/main" val="2426134929"/>
                    </a:ext>
                  </a:extLst>
                </a:gridCol>
              </a:tblGrid>
              <a:tr h="436322">
                <a:tc>
                  <a:txBody>
                    <a:bodyPr/>
                    <a:lstStyle/>
                    <a:p>
                      <a:r>
                        <a:rPr lang="tr-TR" dirty="0" smtClean="0"/>
                        <a:t>.........................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6178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04233"/>
                  </a:ext>
                </a:extLst>
              </a:tr>
              <a:tr h="8103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81742"/>
                  </a:ext>
                </a:extLst>
              </a:tr>
              <a:tr h="5393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39335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4363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7802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37959"/>
                  </a:ext>
                </a:extLst>
              </a:tr>
              <a:tr h="3244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36463"/>
                  </a:ext>
                </a:extLst>
              </a:tr>
            </a:tbl>
          </a:graphicData>
        </a:graphic>
      </p:graphicFrame>
      <p:cxnSp>
        <p:nvCxnSpPr>
          <p:cNvPr id="8" name="Dirsek Bağlayıcısı 7"/>
          <p:cNvCxnSpPr/>
          <p:nvPr/>
        </p:nvCxnSpPr>
        <p:spPr>
          <a:xfrm rot="10800000">
            <a:off x="2667000" y="4553712"/>
            <a:ext cx="1173483" cy="4572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irsek Bağlayıcısı 10"/>
          <p:cNvCxnSpPr/>
          <p:nvPr/>
        </p:nvCxnSpPr>
        <p:spPr>
          <a:xfrm rot="10800000">
            <a:off x="5830821" y="4553712"/>
            <a:ext cx="1173483" cy="4572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irsek Bağlayıcısı 11"/>
          <p:cNvCxnSpPr/>
          <p:nvPr/>
        </p:nvCxnSpPr>
        <p:spPr>
          <a:xfrm rot="10800000">
            <a:off x="8891012" y="4553713"/>
            <a:ext cx="1173483" cy="4572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8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Resim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6" y="324438"/>
            <a:ext cx="2783307" cy="974010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4590288" y="324438"/>
            <a:ext cx="6894576" cy="6364224"/>
            <a:chOff x="5111496" y="493776"/>
            <a:chExt cx="6894576" cy="6364224"/>
          </a:xfrm>
        </p:grpSpPr>
        <p:grpSp>
          <p:nvGrpSpPr>
            <p:cNvPr id="41" name="Grup 40"/>
            <p:cNvGrpSpPr/>
            <p:nvPr/>
          </p:nvGrpSpPr>
          <p:grpSpPr>
            <a:xfrm>
              <a:off x="5775960" y="1234440"/>
              <a:ext cx="5477256" cy="4835652"/>
              <a:chOff x="3645408" y="576072"/>
              <a:chExt cx="5477256" cy="4835652"/>
            </a:xfrm>
          </p:grpSpPr>
          <p:sp>
            <p:nvSpPr>
              <p:cNvPr id="2" name="Yuvarlatılmış Dikdörtgen 1"/>
              <p:cNvSpPr/>
              <p:nvPr/>
            </p:nvSpPr>
            <p:spPr>
              <a:xfrm>
                <a:off x="5861304" y="576072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3" name="Yuvarlatılmış Dikdörtgen 2"/>
              <p:cNvSpPr/>
              <p:nvPr/>
            </p:nvSpPr>
            <p:spPr>
              <a:xfrm>
                <a:off x="8253984" y="1441704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4" name="Yuvarlatılmış Dikdörtgen 3"/>
              <p:cNvSpPr/>
              <p:nvPr/>
            </p:nvSpPr>
            <p:spPr>
              <a:xfrm>
                <a:off x="6300216" y="2813304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5" name="Yuvarlatılmış Dikdörtgen 4"/>
              <p:cNvSpPr/>
              <p:nvPr/>
            </p:nvSpPr>
            <p:spPr>
              <a:xfrm>
                <a:off x="8354568" y="4020312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6" name="Yuvarlatılmış Dikdörtgen 5"/>
              <p:cNvSpPr/>
              <p:nvPr/>
            </p:nvSpPr>
            <p:spPr>
              <a:xfrm>
                <a:off x="4312920" y="4381500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7" name="Yuvarlatılmış Dikdörtgen 6"/>
              <p:cNvSpPr/>
              <p:nvPr/>
            </p:nvSpPr>
            <p:spPr>
              <a:xfrm>
                <a:off x="3645408" y="2319528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8" name="Yuvarlatılmış Dikdörtgen 7"/>
              <p:cNvSpPr/>
              <p:nvPr/>
            </p:nvSpPr>
            <p:spPr>
              <a:xfrm>
                <a:off x="5181600" y="1853184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9" name="Yuvarlatılmış Dikdörtgen 8"/>
              <p:cNvSpPr/>
              <p:nvPr/>
            </p:nvSpPr>
            <p:spPr>
              <a:xfrm>
                <a:off x="6684264" y="4689348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cxnSp>
            <p:nvCxnSpPr>
              <p:cNvPr id="11" name="Düz Bağlayıcı 10"/>
              <p:cNvCxnSpPr>
                <a:stCxn id="2" idx="3"/>
                <a:endCxn id="3" idx="1"/>
              </p:cNvCxnSpPr>
              <p:nvPr/>
            </p:nvCxnSpPr>
            <p:spPr>
              <a:xfrm>
                <a:off x="6629400" y="937260"/>
                <a:ext cx="1624584" cy="8656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Düz Bağlayıcı 12"/>
              <p:cNvCxnSpPr>
                <a:stCxn id="3" idx="1"/>
                <a:endCxn id="4" idx="3"/>
              </p:cNvCxnSpPr>
              <p:nvPr/>
            </p:nvCxnSpPr>
            <p:spPr>
              <a:xfrm flipH="1">
                <a:off x="7068312" y="1802892"/>
                <a:ext cx="1185672" cy="1371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Düz Bağlayıcı 14"/>
              <p:cNvCxnSpPr>
                <a:stCxn id="2" idx="1"/>
                <a:endCxn id="8" idx="0"/>
              </p:cNvCxnSpPr>
              <p:nvPr/>
            </p:nvCxnSpPr>
            <p:spPr>
              <a:xfrm flipH="1">
                <a:off x="5565648" y="937260"/>
                <a:ext cx="295656" cy="9159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Düz Bağlayıcı 16"/>
              <p:cNvCxnSpPr>
                <a:stCxn id="8" idx="2"/>
                <a:endCxn id="4" idx="1"/>
              </p:cNvCxnSpPr>
              <p:nvPr/>
            </p:nvCxnSpPr>
            <p:spPr>
              <a:xfrm>
                <a:off x="5565648" y="2575560"/>
                <a:ext cx="734568" cy="598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>
                <a:stCxn id="2" idx="2"/>
                <a:endCxn id="5" idx="1"/>
              </p:cNvCxnSpPr>
              <p:nvPr/>
            </p:nvCxnSpPr>
            <p:spPr>
              <a:xfrm>
                <a:off x="6245352" y="1298448"/>
                <a:ext cx="2109216" cy="3083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Düz Bağlayıcı 20"/>
              <p:cNvCxnSpPr>
                <a:stCxn id="5" idx="0"/>
                <a:endCxn id="3" idx="2"/>
              </p:cNvCxnSpPr>
              <p:nvPr/>
            </p:nvCxnSpPr>
            <p:spPr>
              <a:xfrm flipH="1" flipV="1">
                <a:off x="8638032" y="2164080"/>
                <a:ext cx="100584" cy="18562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Düz Bağlayıcı 22"/>
              <p:cNvCxnSpPr>
                <a:stCxn id="5" idx="1"/>
                <a:endCxn id="9" idx="3"/>
              </p:cNvCxnSpPr>
              <p:nvPr/>
            </p:nvCxnSpPr>
            <p:spPr>
              <a:xfrm flipH="1">
                <a:off x="7452360" y="4381500"/>
                <a:ext cx="902208" cy="669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/>
              <p:cNvCxnSpPr>
                <a:stCxn id="9" idx="0"/>
                <a:endCxn id="4" idx="2"/>
              </p:cNvCxnSpPr>
              <p:nvPr/>
            </p:nvCxnSpPr>
            <p:spPr>
              <a:xfrm flipH="1" flipV="1">
                <a:off x="6684264" y="3535680"/>
                <a:ext cx="384048" cy="1153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>
                <a:stCxn id="7" idx="3"/>
                <a:endCxn id="4" idx="1"/>
              </p:cNvCxnSpPr>
              <p:nvPr/>
            </p:nvCxnSpPr>
            <p:spPr>
              <a:xfrm>
                <a:off x="4413504" y="2680716"/>
                <a:ext cx="1886712" cy="4937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>
                <a:stCxn id="7" idx="0"/>
                <a:endCxn id="2" idx="1"/>
              </p:cNvCxnSpPr>
              <p:nvPr/>
            </p:nvCxnSpPr>
            <p:spPr>
              <a:xfrm flipV="1">
                <a:off x="4029456" y="937260"/>
                <a:ext cx="1831848" cy="1382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>
                <a:stCxn id="6" idx="0"/>
                <a:endCxn id="8" idx="2"/>
              </p:cNvCxnSpPr>
              <p:nvPr/>
            </p:nvCxnSpPr>
            <p:spPr>
              <a:xfrm flipV="1">
                <a:off x="4696968" y="2575560"/>
                <a:ext cx="868680" cy="18059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>
                <a:stCxn id="6" idx="0"/>
                <a:endCxn id="3" idx="1"/>
              </p:cNvCxnSpPr>
              <p:nvPr/>
            </p:nvCxnSpPr>
            <p:spPr>
              <a:xfrm flipV="1">
                <a:off x="4696968" y="1802892"/>
                <a:ext cx="3557016" cy="2578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>
                <a:stCxn id="9" idx="1"/>
                <a:endCxn id="6" idx="3"/>
              </p:cNvCxnSpPr>
              <p:nvPr/>
            </p:nvCxnSpPr>
            <p:spPr>
              <a:xfrm flipH="1" flipV="1">
                <a:off x="5081016" y="4742688"/>
                <a:ext cx="1603248" cy="3078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>
                <a:stCxn id="6" idx="0"/>
                <a:endCxn id="7" idx="2"/>
              </p:cNvCxnSpPr>
              <p:nvPr/>
            </p:nvCxnSpPr>
            <p:spPr>
              <a:xfrm flipH="1" flipV="1">
                <a:off x="4029456" y="3041904"/>
                <a:ext cx="667512" cy="13395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5111496" y="493776"/>
              <a:ext cx="6894576" cy="6364224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Düz Ok Bağlayıcısı 44"/>
          <p:cNvCxnSpPr>
            <a:stCxn id="38" idx="3"/>
            <a:endCxn id="42" idx="1"/>
          </p:cNvCxnSpPr>
          <p:nvPr/>
        </p:nvCxnSpPr>
        <p:spPr>
          <a:xfrm>
            <a:off x="3085323" y="811443"/>
            <a:ext cx="2514652" cy="445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etin kutusu 45"/>
          <p:cNvSpPr txBox="1"/>
          <p:nvPr/>
        </p:nvSpPr>
        <p:spPr>
          <a:xfrm>
            <a:off x="581891" y="2291922"/>
            <a:ext cx="37143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ethereum</a:t>
            </a:r>
            <a:r>
              <a:rPr lang="tr-TR" dirty="0" smtClean="0"/>
              <a:t> - SOLIDITY</a:t>
            </a:r>
          </a:p>
          <a:p>
            <a:endParaRPr lang="tr-TR" dirty="0"/>
          </a:p>
          <a:p>
            <a:r>
              <a:rPr lang="tr-TR" dirty="0" err="1" smtClean="0"/>
              <a:t>bitcoin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algorand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near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MINER - NODE - BLOCKZİNCİRİNİ</a:t>
            </a:r>
          </a:p>
          <a:p>
            <a:r>
              <a:rPr lang="tr-TR" dirty="0" smtClean="0"/>
              <a:t>DOĞRULAN</a:t>
            </a:r>
          </a:p>
          <a:p>
            <a:endParaRPr lang="tr-TR" dirty="0"/>
          </a:p>
          <a:p>
            <a:r>
              <a:rPr lang="tr-TR" dirty="0" smtClean="0"/>
              <a:t>SMART CONTRACT - AKILLI SÖZLEŞME</a:t>
            </a:r>
          </a:p>
          <a:p>
            <a:endParaRPr lang="tr-TR" dirty="0"/>
          </a:p>
          <a:p>
            <a:r>
              <a:rPr lang="tr-TR" dirty="0" smtClean="0"/>
              <a:t>SMART.PY</a:t>
            </a:r>
          </a:p>
        </p:txBody>
      </p:sp>
    </p:spTree>
    <p:extLst>
      <p:ext uri="{BB962C8B-B14F-4D97-AF65-F5344CB8AC3E}">
        <p14:creationId xmlns:p14="http://schemas.microsoft.com/office/powerpoint/2010/main" val="144485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Resim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6" y="324438"/>
            <a:ext cx="2783307" cy="974010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4590288" y="324438"/>
            <a:ext cx="6894576" cy="6364224"/>
            <a:chOff x="5111496" y="493776"/>
            <a:chExt cx="6894576" cy="6364224"/>
          </a:xfrm>
        </p:grpSpPr>
        <p:grpSp>
          <p:nvGrpSpPr>
            <p:cNvPr id="41" name="Grup 40"/>
            <p:cNvGrpSpPr/>
            <p:nvPr/>
          </p:nvGrpSpPr>
          <p:grpSpPr>
            <a:xfrm>
              <a:off x="5775960" y="1234440"/>
              <a:ext cx="5477256" cy="4835652"/>
              <a:chOff x="3645408" y="576072"/>
              <a:chExt cx="5477256" cy="4835652"/>
            </a:xfrm>
          </p:grpSpPr>
          <p:sp>
            <p:nvSpPr>
              <p:cNvPr id="2" name="Yuvarlatılmış Dikdörtgen 1"/>
              <p:cNvSpPr/>
              <p:nvPr/>
            </p:nvSpPr>
            <p:spPr>
              <a:xfrm>
                <a:off x="5861304" y="576072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3" name="Yuvarlatılmış Dikdörtgen 2"/>
              <p:cNvSpPr/>
              <p:nvPr/>
            </p:nvSpPr>
            <p:spPr>
              <a:xfrm>
                <a:off x="8253984" y="1441704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4" name="Yuvarlatılmış Dikdörtgen 3"/>
              <p:cNvSpPr/>
              <p:nvPr/>
            </p:nvSpPr>
            <p:spPr>
              <a:xfrm>
                <a:off x="6300216" y="2813304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5" name="Yuvarlatılmış Dikdörtgen 4"/>
              <p:cNvSpPr/>
              <p:nvPr/>
            </p:nvSpPr>
            <p:spPr>
              <a:xfrm>
                <a:off x="8354568" y="4020312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6" name="Yuvarlatılmış Dikdörtgen 5"/>
              <p:cNvSpPr/>
              <p:nvPr/>
            </p:nvSpPr>
            <p:spPr>
              <a:xfrm>
                <a:off x="4312920" y="4381500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7" name="Yuvarlatılmış Dikdörtgen 6"/>
              <p:cNvSpPr/>
              <p:nvPr/>
            </p:nvSpPr>
            <p:spPr>
              <a:xfrm>
                <a:off x="3645408" y="2319528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8" name="Yuvarlatılmış Dikdörtgen 7"/>
              <p:cNvSpPr/>
              <p:nvPr/>
            </p:nvSpPr>
            <p:spPr>
              <a:xfrm>
                <a:off x="5181600" y="1853184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sp>
            <p:nvSpPr>
              <p:cNvPr id="9" name="Yuvarlatılmış Dikdörtgen 8"/>
              <p:cNvSpPr/>
              <p:nvPr/>
            </p:nvSpPr>
            <p:spPr>
              <a:xfrm>
                <a:off x="6684264" y="4689348"/>
                <a:ext cx="768096" cy="722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pc</a:t>
                </a:r>
                <a:endParaRPr lang="en-US" dirty="0"/>
              </a:p>
            </p:txBody>
          </p:sp>
          <p:cxnSp>
            <p:nvCxnSpPr>
              <p:cNvPr id="11" name="Düz Bağlayıcı 10"/>
              <p:cNvCxnSpPr>
                <a:stCxn id="2" idx="3"/>
                <a:endCxn id="3" idx="1"/>
              </p:cNvCxnSpPr>
              <p:nvPr/>
            </p:nvCxnSpPr>
            <p:spPr>
              <a:xfrm>
                <a:off x="6629400" y="937260"/>
                <a:ext cx="1624584" cy="8656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Düz Bağlayıcı 12"/>
              <p:cNvCxnSpPr>
                <a:stCxn id="3" idx="1"/>
                <a:endCxn id="4" idx="3"/>
              </p:cNvCxnSpPr>
              <p:nvPr/>
            </p:nvCxnSpPr>
            <p:spPr>
              <a:xfrm flipH="1">
                <a:off x="7068312" y="1802892"/>
                <a:ext cx="1185672" cy="1371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Düz Bağlayıcı 14"/>
              <p:cNvCxnSpPr>
                <a:stCxn id="2" idx="1"/>
                <a:endCxn id="8" idx="0"/>
              </p:cNvCxnSpPr>
              <p:nvPr/>
            </p:nvCxnSpPr>
            <p:spPr>
              <a:xfrm flipH="1">
                <a:off x="5565648" y="937260"/>
                <a:ext cx="295656" cy="9159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Düz Bağlayıcı 16"/>
              <p:cNvCxnSpPr>
                <a:stCxn id="8" idx="2"/>
                <a:endCxn id="4" idx="1"/>
              </p:cNvCxnSpPr>
              <p:nvPr/>
            </p:nvCxnSpPr>
            <p:spPr>
              <a:xfrm>
                <a:off x="5565648" y="2575560"/>
                <a:ext cx="734568" cy="598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üz Bağlayıcı 18"/>
              <p:cNvCxnSpPr>
                <a:stCxn id="2" idx="2"/>
                <a:endCxn id="5" idx="1"/>
              </p:cNvCxnSpPr>
              <p:nvPr/>
            </p:nvCxnSpPr>
            <p:spPr>
              <a:xfrm>
                <a:off x="6245352" y="1298448"/>
                <a:ext cx="2109216" cy="3083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Düz Bağlayıcı 20"/>
              <p:cNvCxnSpPr>
                <a:stCxn id="5" idx="0"/>
                <a:endCxn id="3" idx="2"/>
              </p:cNvCxnSpPr>
              <p:nvPr/>
            </p:nvCxnSpPr>
            <p:spPr>
              <a:xfrm flipH="1" flipV="1">
                <a:off x="8638032" y="2164080"/>
                <a:ext cx="100584" cy="18562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Düz Bağlayıcı 22"/>
              <p:cNvCxnSpPr>
                <a:stCxn id="5" idx="1"/>
                <a:endCxn id="9" idx="3"/>
              </p:cNvCxnSpPr>
              <p:nvPr/>
            </p:nvCxnSpPr>
            <p:spPr>
              <a:xfrm flipH="1">
                <a:off x="7452360" y="4381500"/>
                <a:ext cx="902208" cy="669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/>
              <p:cNvCxnSpPr>
                <a:stCxn id="9" idx="0"/>
                <a:endCxn id="4" idx="2"/>
              </p:cNvCxnSpPr>
              <p:nvPr/>
            </p:nvCxnSpPr>
            <p:spPr>
              <a:xfrm flipH="1" flipV="1">
                <a:off x="6684264" y="3535680"/>
                <a:ext cx="384048" cy="1153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>
                <a:stCxn id="7" idx="3"/>
                <a:endCxn id="4" idx="1"/>
              </p:cNvCxnSpPr>
              <p:nvPr/>
            </p:nvCxnSpPr>
            <p:spPr>
              <a:xfrm>
                <a:off x="4413504" y="2680716"/>
                <a:ext cx="1886712" cy="4937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>
                <a:stCxn id="7" idx="0"/>
                <a:endCxn id="2" idx="1"/>
              </p:cNvCxnSpPr>
              <p:nvPr/>
            </p:nvCxnSpPr>
            <p:spPr>
              <a:xfrm flipV="1">
                <a:off x="4029456" y="937260"/>
                <a:ext cx="1831848" cy="1382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>
                <a:stCxn id="6" idx="0"/>
                <a:endCxn id="8" idx="2"/>
              </p:cNvCxnSpPr>
              <p:nvPr/>
            </p:nvCxnSpPr>
            <p:spPr>
              <a:xfrm flipV="1">
                <a:off x="4696968" y="2575560"/>
                <a:ext cx="868680" cy="18059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>
                <a:stCxn id="6" idx="0"/>
                <a:endCxn id="3" idx="1"/>
              </p:cNvCxnSpPr>
              <p:nvPr/>
            </p:nvCxnSpPr>
            <p:spPr>
              <a:xfrm flipV="1">
                <a:off x="4696968" y="1802892"/>
                <a:ext cx="3557016" cy="2578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>
                <a:stCxn id="9" idx="1"/>
                <a:endCxn id="6" idx="3"/>
              </p:cNvCxnSpPr>
              <p:nvPr/>
            </p:nvCxnSpPr>
            <p:spPr>
              <a:xfrm flipH="1" flipV="1">
                <a:off x="5081016" y="4742688"/>
                <a:ext cx="1603248" cy="3078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>
                <a:stCxn id="6" idx="0"/>
                <a:endCxn id="7" idx="2"/>
              </p:cNvCxnSpPr>
              <p:nvPr/>
            </p:nvCxnSpPr>
            <p:spPr>
              <a:xfrm flipH="1" flipV="1">
                <a:off x="4029456" y="3041904"/>
                <a:ext cx="667512" cy="13395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5111496" y="493776"/>
              <a:ext cx="6894576" cy="6364224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Düz Ok Bağlayıcısı 44"/>
          <p:cNvCxnSpPr>
            <a:stCxn id="38" idx="3"/>
            <a:endCxn id="42" idx="1"/>
          </p:cNvCxnSpPr>
          <p:nvPr/>
        </p:nvCxnSpPr>
        <p:spPr>
          <a:xfrm>
            <a:off x="3085323" y="811443"/>
            <a:ext cx="2514652" cy="445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4590288" y="324438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ethereum</a:t>
            </a:r>
            <a:endParaRPr lang="en-US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443345" y="2291922"/>
            <a:ext cx="20701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AĞA BAĞLANMA</a:t>
            </a:r>
          </a:p>
          <a:p>
            <a:endParaRPr lang="tr-TR" dirty="0"/>
          </a:p>
          <a:p>
            <a:r>
              <a:rPr lang="tr-TR" dirty="0" smtClean="0"/>
              <a:t>İNTERNET</a:t>
            </a:r>
          </a:p>
          <a:p>
            <a:endParaRPr lang="tr-TR" dirty="0"/>
          </a:p>
          <a:p>
            <a:r>
              <a:rPr lang="tr-TR" dirty="0" smtClean="0"/>
              <a:t>web3.py</a:t>
            </a:r>
          </a:p>
          <a:p>
            <a:endParaRPr lang="tr-TR" dirty="0"/>
          </a:p>
          <a:p>
            <a:r>
              <a:rPr lang="tr-TR" dirty="0" err="1" smtClean="0"/>
              <a:t>javascript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.....</a:t>
            </a:r>
          </a:p>
          <a:p>
            <a:endParaRPr lang="tr-TR" dirty="0"/>
          </a:p>
          <a:p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 - uç nokta</a:t>
            </a:r>
          </a:p>
          <a:p>
            <a:r>
              <a:rPr lang="tr-TR" dirty="0" smtClean="0"/>
              <a:t>yapılar - siteler ile </a:t>
            </a:r>
          </a:p>
          <a:p>
            <a:endParaRPr lang="tr-TR" dirty="0"/>
          </a:p>
          <a:p>
            <a:r>
              <a:rPr lang="tr-TR" dirty="0" smtClean="0"/>
              <a:t>infura.io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6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692724" y="554182"/>
            <a:ext cx="110143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SMART CONTRACT FONKSİYON TÜRLERİ</a:t>
            </a:r>
          </a:p>
          <a:p>
            <a:endParaRPr lang="tr-TR" sz="3200" dirty="0"/>
          </a:p>
          <a:p>
            <a:r>
              <a:rPr lang="tr-TR" sz="3200" dirty="0" smtClean="0"/>
              <a:t>İki tane fonksiyon türü vardır.</a:t>
            </a:r>
          </a:p>
          <a:p>
            <a:r>
              <a:rPr lang="tr-TR" sz="3200" dirty="0"/>
              <a:t>	</a:t>
            </a:r>
            <a:r>
              <a:rPr lang="tr-TR" sz="3200" dirty="0" smtClean="0"/>
              <a:t>1- </a:t>
            </a:r>
            <a:r>
              <a:rPr lang="tr-TR" sz="3200" dirty="0" err="1" smtClean="0"/>
              <a:t>write</a:t>
            </a:r>
            <a:r>
              <a:rPr lang="tr-TR" sz="3200" dirty="0" smtClean="0"/>
              <a:t> - yazma - </a:t>
            </a:r>
            <a:r>
              <a:rPr lang="tr-TR" sz="3200" dirty="0" err="1" smtClean="0"/>
              <a:t>call</a:t>
            </a:r>
            <a:r>
              <a:rPr lang="tr-TR" sz="3200" dirty="0" smtClean="0"/>
              <a:t> - </a:t>
            </a:r>
            <a:r>
              <a:rPr lang="tr-TR" sz="3200" dirty="0" err="1" smtClean="0"/>
              <a:t>blockchain</a:t>
            </a:r>
            <a:r>
              <a:rPr lang="tr-TR" sz="3200" dirty="0" smtClean="0"/>
              <a:t> de değişiklik yapan fonksiyonlar - maliyet - </a:t>
            </a:r>
            <a:r>
              <a:rPr lang="tr-TR" sz="3200" dirty="0" err="1" smtClean="0"/>
              <a:t>gas</a:t>
            </a:r>
            <a:r>
              <a:rPr lang="tr-TR" sz="3200" dirty="0" smtClean="0"/>
              <a:t> ücreti.</a:t>
            </a:r>
          </a:p>
          <a:p>
            <a:r>
              <a:rPr lang="tr-TR" sz="3200" dirty="0"/>
              <a:t>	</a:t>
            </a:r>
            <a:endParaRPr lang="tr-TR" sz="3200" dirty="0" smtClean="0"/>
          </a:p>
          <a:p>
            <a:r>
              <a:rPr lang="tr-TR" sz="3200" dirty="0"/>
              <a:t>	</a:t>
            </a:r>
            <a:r>
              <a:rPr lang="tr-TR" sz="3200" dirty="0" smtClean="0"/>
              <a:t>2- </a:t>
            </a:r>
            <a:r>
              <a:rPr lang="tr-TR" sz="3200" dirty="0" err="1" smtClean="0"/>
              <a:t>read</a:t>
            </a:r>
            <a:r>
              <a:rPr lang="tr-TR" sz="3200" dirty="0" smtClean="0"/>
              <a:t> - </a:t>
            </a:r>
            <a:r>
              <a:rPr lang="tr-TR" sz="3200" dirty="0" err="1" smtClean="0"/>
              <a:t>view</a:t>
            </a:r>
            <a:r>
              <a:rPr lang="tr-TR" sz="3200" dirty="0" smtClean="0"/>
              <a:t> - akıllı </a:t>
            </a:r>
            <a:r>
              <a:rPr lang="tr-TR" sz="3200" dirty="0" err="1" smtClean="0"/>
              <a:t>contract</a:t>
            </a:r>
            <a:r>
              <a:rPr lang="tr-TR" sz="3200" dirty="0" smtClean="0"/>
              <a:t> tan veri almak için kullanılan fonksiyonlar. - maliyet yoktur.</a:t>
            </a:r>
          </a:p>
          <a:p>
            <a:endParaRPr lang="tr-TR" sz="3200" dirty="0"/>
          </a:p>
          <a:p>
            <a:r>
              <a:rPr lang="tr-TR" sz="3200" dirty="0" err="1" smtClean="0"/>
              <a:t>gas</a:t>
            </a:r>
            <a:r>
              <a:rPr lang="tr-TR" sz="3200" dirty="0" smtClean="0"/>
              <a:t> -&gt; </a:t>
            </a:r>
            <a:r>
              <a:rPr lang="tr-TR" sz="3200" dirty="0" err="1" smtClean="0"/>
              <a:t>blockchain</a:t>
            </a:r>
            <a:r>
              <a:rPr lang="tr-TR" sz="3200" dirty="0" smtClean="0"/>
              <a:t> de değişiklik yapabilmek için harcanan kaynak.</a:t>
            </a:r>
          </a:p>
          <a:p>
            <a:r>
              <a:rPr lang="tr-TR" sz="3200" dirty="0"/>
              <a:t>	</a:t>
            </a:r>
            <a:r>
              <a:rPr lang="tr-TR" sz="3200" dirty="0" smtClean="0"/>
              <a:t>birim. </a:t>
            </a:r>
            <a:r>
              <a:rPr lang="tr-TR" sz="3200" dirty="0" err="1" smtClean="0"/>
              <a:t>gas</a:t>
            </a:r>
            <a:r>
              <a:rPr lang="tr-TR" sz="3200" dirty="0" smtClean="0"/>
              <a:t> ücreti ödenir.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71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15637" y="429490"/>
            <a:ext cx="93137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BLOCKCHAIN KİMLİK :</a:t>
            </a:r>
          </a:p>
          <a:p>
            <a:endParaRPr lang="tr-TR" dirty="0"/>
          </a:p>
          <a:p>
            <a:r>
              <a:rPr lang="tr-TR" dirty="0" smtClean="0"/>
              <a:t>sitelerde - </a:t>
            </a:r>
            <a:r>
              <a:rPr lang="tr-TR" dirty="0" err="1" smtClean="0"/>
              <a:t>kulanıcı</a:t>
            </a:r>
            <a:r>
              <a:rPr lang="tr-TR" dirty="0" smtClean="0"/>
              <a:t> adı - parola ( web2.0) </a:t>
            </a:r>
          </a:p>
          <a:p>
            <a:endParaRPr lang="tr-TR" dirty="0"/>
          </a:p>
          <a:p>
            <a:r>
              <a:rPr lang="tr-TR" dirty="0" smtClean="0"/>
              <a:t>WEB3.0 ?????</a:t>
            </a:r>
          </a:p>
          <a:p>
            <a:endParaRPr lang="tr-TR" dirty="0"/>
          </a:p>
          <a:p>
            <a:r>
              <a:rPr lang="tr-TR" dirty="0" smtClean="0"/>
              <a:t>CÜZDAN </a:t>
            </a:r>
          </a:p>
          <a:p>
            <a:r>
              <a:rPr lang="tr-TR" dirty="0"/>
              <a:t>	</a:t>
            </a:r>
            <a:r>
              <a:rPr lang="tr-TR" dirty="0" smtClean="0"/>
              <a:t>Hangi </a:t>
            </a:r>
            <a:r>
              <a:rPr lang="tr-TR" dirty="0" err="1" smtClean="0"/>
              <a:t>blockchain</a:t>
            </a:r>
            <a:r>
              <a:rPr lang="tr-TR" dirty="0" smtClean="0"/>
              <a:t> ağı?</a:t>
            </a:r>
          </a:p>
          <a:p>
            <a:endParaRPr lang="tr-TR" dirty="0"/>
          </a:p>
          <a:p>
            <a:r>
              <a:rPr lang="tr-TR" dirty="0" err="1" smtClean="0"/>
              <a:t>metamask</a:t>
            </a:r>
            <a:endParaRPr lang="tr-TR" dirty="0" smtClean="0"/>
          </a:p>
          <a:p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tr-TR" dirty="0" err="1" smtClean="0"/>
              <a:t>secret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- gizli cümle !!!!!!!!!!!!!!!!!!!!!!!!!!!!</a:t>
            </a:r>
          </a:p>
          <a:p>
            <a:endParaRPr lang="tr-TR" dirty="0"/>
          </a:p>
          <a:p>
            <a:r>
              <a:rPr lang="tr-TR" dirty="0" err="1" smtClean="0"/>
              <a:t>keyler</a:t>
            </a:r>
            <a:r>
              <a:rPr lang="tr-TR" dirty="0" smtClean="0"/>
              <a:t> - :</a:t>
            </a:r>
          </a:p>
          <a:p>
            <a:r>
              <a:rPr lang="tr-TR" dirty="0"/>
              <a:t>	</a:t>
            </a:r>
            <a:r>
              <a:rPr lang="tr-TR" dirty="0" err="1" smtClean="0"/>
              <a:t>publick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- HESAP İD</a:t>
            </a:r>
          </a:p>
          <a:p>
            <a:endParaRPr lang="tr-TR" dirty="0"/>
          </a:p>
          <a:p>
            <a:r>
              <a:rPr lang="tr-TR" dirty="0" smtClean="0"/>
              <a:t>	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- tarayıcıda , bilgisayarda saklanır. - özel anahtardır. - KİMSEYLE PAYLAŞILMAZ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3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178</Words>
  <Application>Microsoft Office PowerPoint</Application>
  <PresentationFormat>Geniş ekran</PresentationFormat>
  <Paragraphs>111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Education</dc:creator>
  <cp:lastModifiedBy>Education</cp:lastModifiedBy>
  <cp:revision>37</cp:revision>
  <dcterms:created xsi:type="dcterms:W3CDTF">2022-05-04T15:34:31Z</dcterms:created>
  <dcterms:modified xsi:type="dcterms:W3CDTF">2022-05-04T18:42:16Z</dcterms:modified>
</cp:coreProperties>
</file>