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95" r:id="rId13"/>
    <p:sldId id="268" r:id="rId14"/>
    <p:sldId id="269" r:id="rId15"/>
    <p:sldId id="274" r:id="rId16"/>
    <p:sldId id="270" r:id="rId17"/>
    <p:sldId id="271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DUL1 Introduction to Python and computer programming" id="{10314051-7146-4EB9-B145-A89BA56D29D5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95"/>
            <p14:sldId id="268"/>
            <p14:sldId id="269"/>
            <p14:sldId id="274"/>
            <p14:sldId id="270"/>
            <p14:sldId id="271"/>
            <p14:sldId id="272"/>
          </p14:sldIdLst>
        </p14:section>
        <p14:section name="Modül 2" id="{BBA3249C-4365-4364-86F7-E3B0F0A37DEC}">
          <p14:sldIdLst>
            <p14:sldId id="273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1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6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3276DFF-AC58-43AC-AE2B-BF6A2EEF39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DC19521-7300-4896-BB1D-042ECE27D5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623D638-43FA-414D-92EE-B28B9D810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DB60-04C0-40EB-9E2A-65D45D8B4C92}" type="datetimeFigureOut">
              <a:rPr lang="tr-TR" smtClean="0"/>
              <a:t>15.02.2021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5ED7099-3049-4F18-B18B-981DDF331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1CA1272-0EBB-45C6-BC29-05E3DBDB5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E3F06-A123-4285-B393-C91EBBFC335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32675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5AC4A3D-0FB1-4E68-ABA3-394CD3FAC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88B61D33-8666-49AB-B20E-C60FCE520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7CE79AA-84F9-44E7-8F6F-21A70F810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DB60-04C0-40EB-9E2A-65D45D8B4C92}" type="datetimeFigureOut">
              <a:rPr lang="tr-TR" smtClean="0"/>
              <a:t>15.02.2021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5C7C623-406F-474B-BE48-6BD3DCE99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B361F17-8091-4C86-88B6-12D46B51C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E3F06-A123-4285-B393-C91EBBFC335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44933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235681EA-2750-44A0-AB31-08F1D08FB9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2433A044-21FE-40D4-9DAF-49C1D4B52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2B73399-7837-4376-B363-A287D9CCA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DB60-04C0-40EB-9E2A-65D45D8B4C92}" type="datetimeFigureOut">
              <a:rPr lang="tr-TR" smtClean="0"/>
              <a:t>15.02.2021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D8E2B18-54AF-4083-892C-07E7F1AD4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76ECC20-8EF8-45C2-B70B-CB69E1D2B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E3F06-A123-4285-B393-C91EBBFC335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56222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E1DAF6A-D2E0-479D-9FF9-59F897A40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9AB60C6-C19B-4B8B-86B8-046E0BB30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1944325-F837-4EF1-8545-A1951AC28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DB60-04C0-40EB-9E2A-65D45D8B4C92}" type="datetimeFigureOut">
              <a:rPr lang="tr-TR" smtClean="0"/>
              <a:t>15.02.2021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913FF0A-71D8-4A99-9058-73E52226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FF2B5F7-BD6F-4D5F-AAE1-4ADC08424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E3F06-A123-4285-B393-C91EBBFC335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18965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12A64A2-903F-43EB-8D3C-144F30374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8024C09-71C8-40AF-96CE-8C7086097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D383BC0-8633-45B4-ABF4-D46663DD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DB60-04C0-40EB-9E2A-65D45D8B4C92}" type="datetimeFigureOut">
              <a:rPr lang="tr-TR" smtClean="0"/>
              <a:t>15.02.2021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E4C756B-F06F-4576-99CB-89A980C02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CB2F6D9-1B7D-44CD-963E-0C3B94871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E3F06-A123-4285-B393-C91EBBFC335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10260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4B8DD30-6F26-4A63-AFDC-6F56E26F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C1E8A31-E28E-43C5-8730-D54376AA7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02486D0-6748-4B63-A99B-F5031C9A0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143E02A-5504-45D1-B070-2C367396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DB60-04C0-40EB-9E2A-65D45D8B4C92}" type="datetimeFigureOut">
              <a:rPr lang="tr-TR" smtClean="0"/>
              <a:t>15.02.2021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C08BF58-BECE-4F85-AB15-CE9E002A7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9692883-9FE0-46DC-BF81-33203838F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E3F06-A123-4285-B393-C91EBBFC335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1681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630B297-3D81-4715-B569-B9DB5601F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A7290CF-A832-49DC-A6B1-4B3AE18BF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59DACA2-7A60-49F3-9BCD-6D0EDBB6B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77A9E712-10D3-411C-8121-A3669D4B9D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53EAC592-A780-4FB7-9A56-99F1431D0A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DEE6A8BC-2343-4821-BED5-424D4BE2F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DB60-04C0-40EB-9E2A-65D45D8B4C92}" type="datetimeFigureOut">
              <a:rPr lang="tr-TR" smtClean="0"/>
              <a:t>15.02.2021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CEFD1AF0-1055-4A88-AD11-FD6CADE21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E894EB82-A3D3-4709-AF32-7243E748E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E3F06-A123-4285-B393-C91EBBFC335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6294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2A50DD0-951E-4059-8756-D3D55FFED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7A43E2A8-BBA0-42FC-8EBB-4FC5C6B8C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DB60-04C0-40EB-9E2A-65D45D8B4C92}" type="datetimeFigureOut">
              <a:rPr lang="tr-TR" smtClean="0"/>
              <a:t>15.02.2021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5B11F412-5716-4824-9D66-383DD14C6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0BBBB08D-64EB-41A5-B9E9-97FFAE2F4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E3F06-A123-4285-B393-C91EBBFC335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3836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8FA54F82-BAD9-40E6-9031-4B42AF1C2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DB60-04C0-40EB-9E2A-65D45D8B4C92}" type="datetimeFigureOut">
              <a:rPr lang="tr-TR" smtClean="0"/>
              <a:t>15.02.2021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03939746-DEE8-4A5B-94FF-5A51FE95A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58B31D6-93AD-425A-9EF2-86783DBC7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E3F06-A123-4285-B393-C91EBBFC335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90853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7EBA3EA-845E-45FB-950D-78DC5E1F5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00CBF2E-2E79-4F2F-8B7B-88B329A35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BF4C4410-A97F-47C1-832E-88FE0AD98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A5B7C59-ABF5-46F4-99F5-45F08E618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DB60-04C0-40EB-9E2A-65D45D8B4C92}" type="datetimeFigureOut">
              <a:rPr lang="tr-TR" smtClean="0"/>
              <a:t>15.02.2021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024B969-DAA5-43FF-99C2-B3AA11A2D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AB74F30-B1E5-4E74-B63E-6CE162A55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E3F06-A123-4285-B393-C91EBBFC335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595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DD92582-6AFB-44B2-8709-B5BCC48D9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F4E9A706-D4C1-4AC6-BD9C-5193736628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84720B55-1E7C-493F-8148-B96DEE0FB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BBC4D71-6D97-4FDA-861E-54BFF804B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DB60-04C0-40EB-9E2A-65D45D8B4C92}" type="datetimeFigureOut">
              <a:rPr lang="tr-TR" smtClean="0"/>
              <a:t>15.02.2021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E3B67E1-0C95-4E26-8B79-EBA0F3572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2DE151D6-64A2-4DEC-8450-8A8EAF8CB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E3F06-A123-4285-B393-C91EBBFC335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20152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0955DEBB-C913-4DA9-B853-5B7D478A3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321BAE7-F39C-4956-BA4E-0EFA97B36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2181ACE-0A15-4010-B0E0-705F442C4E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1DB60-04C0-40EB-9E2A-65D45D8B4C92}" type="datetimeFigureOut">
              <a:rPr lang="tr-TR" smtClean="0"/>
              <a:t>15.02.2021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587E94E-1A49-46F9-9402-571EB0F263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599E80E-ACC9-46A6-B974-1EA7A18A3D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E3F06-A123-4285-B393-C91EBBFC335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68234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psf-landing/" TargetMode="External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7168312D-964F-4BB3-B1D1-2690E4447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0403"/>
            <a:ext cx="6868484" cy="4696480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4C91BDE3-722B-436E-9CAE-2B517196F469}"/>
              </a:ext>
            </a:extLst>
          </p:cNvPr>
          <p:cNvSpPr txBox="1"/>
          <p:nvPr/>
        </p:nvSpPr>
        <p:spPr>
          <a:xfrm>
            <a:off x="2295079" y="436153"/>
            <a:ext cx="60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b="0" i="0" dirty="0">
                <a:solidFill>
                  <a:srgbClr val="252525"/>
                </a:solidFill>
                <a:effectLst/>
                <a:latin typeface="Roboto"/>
              </a:rPr>
              <a:t>Python ve bilgisayar programlamaya giriş</a:t>
            </a:r>
            <a:endParaRPr lang="tr-TR" dirty="0"/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0394671E-8F99-48E8-8DE6-B391B7B00B1C}"/>
              </a:ext>
            </a:extLst>
          </p:cNvPr>
          <p:cNvSpPr txBox="1"/>
          <p:nvPr/>
        </p:nvSpPr>
        <p:spPr>
          <a:xfrm>
            <a:off x="6098404" y="3025981"/>
            <a:ext cx="609391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i="0" dirty="0">
                <a:solidFill>
                  <a:srgbClr val="252525"/>
                </a:solidFill>
                <a:effectLst/>
                <a:latin typeface="Roboto"/>
              </a:rPr>
              <a:t>Bu modülde şunları öğreneceksiniz: </a:t>
            </a:r>
          </a:p>
          <a:p>
            <a:pPr marL="285750" indent="-285750">
              <a:buFontTx/>
              <a:buChar char="-"/>
            </a:pPr>
            <a:r>
              <a:rPr lang="tr-TR" b="0" i="0" dirty="0">
                <a:solidFill>
                  <a:srgbClr val="252525"/>
                </a:solidFill>
                <a:effectLst/>
                <a:latin typeface="Roboto"/>
              </a:rPr>
              <a:t>bilgisayar programlamanın temelleri, yani bilgisayarın nasıl çalıştığı, programın nasıl yürütüldüğü, programlama dilinin nasıl tanımlandığı ve yapılandırıldığı;</a:t>
            </a:r>
          </a:p>
          <a:p>
            <a:r>
              <a:rPr lang="tr-TR" b="0" i="0" dirty="0">
                <a:solidFill>
                  <a:srgbClr val="252525"/>
                </a:solidFill>
                <a:effectLst/>
                <a:latin typeface="Roboto"/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tr-TR" b="0" i="0" dirty="0">
                <a:solidFill>
                  <a:srgbClr val="252525"/>
                </a:solidFill>
                <a:effectLst/>
                <a:latin typeface="Roboto"/>
              </a:rPr>
              <a:t>derleme ve yorumlama arasındaki fark </a:t>
            </a:r>
          </a:p>
          <a:p>
            <a:endParaRPr lang="tr-TR" b="0" i="0" dirty="0">
              <a:solidFill>
                <a:srgbClr val="252525"/>
              </a:solidFill>
              <a:effectLst/>
              <a:latin typeface="Roboto"/>
            </a:endParaRPr>
          </a:p>
          <a:p>
            <a:pPr marL="285750" indent="-285750">
              <a:buFontTx/>
              <a:buChar char="-"/>
            </a:pPr>
            <a:r>
              <a:rPr lang="tr-TR" b="0" i="0" dirty="0">
                <a:solidFill>
                  <a:srgbClr val="252525"/>
                </a:solidFill>
                <a:effectLst/>
                <a:latin typeface="Roboto"/>
              </a:rPr>
              <a:t>Python nedir, diğer programlama dilleri arasında nasıl konumlandırılır ve </a:t>
            </a:r>
            <a:r>
              <a:rPr lang="tr-TR" b="0" i="0" dirty="0" err="1">
                <a:solidFill>
                  <a:srgbClr val="252525"/>
                </a:solidFill>
                <a:effectLst/>
                <a:latin typeface="Roboto"/>
              </a:rPr>
              <a:t>Python'un</a:t>
            </a:r>
            <a:r>
              <a:rPr lang="tr-TR" b="0" i="0" dirty="0">
                <a:solidFill>
                  <a:srgbClr val="252525"/>
                </a:solidFill>
                <a:effectLst/>
                <a:latin typeface="Roboto"/>
              </a:rPr>
              <a:t> farklı sürümlerini ayıran nedir.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65125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50E82E90-7FCC-42D7-9E6D-1F20DA553017}"/>
              </a:ext>
            </a:extLst>
          </p:cNvPr>
          <p:cNvSpPr txBox="1"/>
          <p:nvPr/>
        </p:nvSpPr>
        <p:spPr>
          <a:xfrm>
            <a:off x="328808" y="566895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b="1" i="0" dirty="0" err="1">
                <a:solidFill>
                  <a:srgbClr val="264166"/>
                </a:solidFill>
                <a:effectLst/>
                <a:latin typeface="Open Sans"/>
              </a:rPr>
              <a:t>Python'u</a:t>
            </a:r>
            <a:r>
              <a:rPr lang="tr-TR" b="1" i="0" dirty="0">
                <a:solidFill>
                  <a:srgbClr val="264166"/>
                </a:solidFill>
                <a:effectLst/>
                <a:latin typeface="Open Sans"/>
              </a:rPr>
              <a:t> özel yapan nedir?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1DFFB15B-F89E-4553-97E5-7BB87EF0DDE6}"/>
              </a:ext>
            </a:extLst>
          </p:cNvPr>
          <p:cNvSpPr txBox="1"/>
          <p:nvPr/>
        </p:nvSpPr>
        <p:spPr>
          <a:xfrm>
            <a:off x="1005214" y="1143092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1" i="0" dirty="0">
                <a:solidFill>
                  <a:srgbClr val="222222"/>
                </a:solidFill>
                <a:effectLst/>
                <a:latin typeface="Open Sans"/>
              </a:rPr>
              <a:t>öğrenmesi kolay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6AEDE6F8-831F-4AD7-8065-964532BE2062}"/>
              </a:ext>
            </a:extLst>
          </p:cNvPr>
          <p:cNvSpPr txBox="1"/>
          <p:nvPr/>
        </p:nvSpPr>
        <p:spPr>
          <a:xfrm>
            <a:off x="1005214" y="1719289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1" i="0" dirty="0">
                <a:solidFill>
                  <a:srgbClr val="222222"/>
                </a:solidFill>
                <a:effectLst/>
                <a:latin typeface="Open Sans"/>
              </a:rPr>
              <a:t>öğretme kolay</a:t>
            </a:r>
            <a:endParaRPr lang="tr-TR" dirty="0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28210494-98A6-4EE4-B723-247F6A67556E}"/>
              </a:ext>
            </a:extLst>
          </p:cNvPr>
          <p:cNvSpPr txBox="1"/>
          <p:nvPr/>
        </p:nvSpPr>
        <p:spPr>
          <a:xfrm>
            <a:off x="1005214" y="2295486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1" i="0" dirty="0">
                <a:solidFill>
                  <a:srgbClr val="222222"/>
                </a:solidFill>
                <a:effectLst/>
                <a:latin typeface="Open Sans"/>
              </a:rPr>
              <a:t>kolay kullanımlı</a:t>
            </a:r>
            <a:endParaRPr lang="tr-TR" dirty="0"/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A50B90A4-258E-467F-B0B5-1F61D309B596}"/>
              </a:ext>
            </a:extLst>
          </p:cNvPr>
          <p:cNvSpPr txBox="1"/>
          <p:nvPr/>
        </p:nvSpPr>
        <p:spPr>
          <a:xfrm>
            <a:off x="1005214" y="2871683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1" i="0" dirty="0">
                <a:solidFill>
                  <a:srgbClr val="222222"/>
                </a:solidFill>
                <a:effectLst/>
                <a:latin typeface="Open Sans"/>
              </a:rPr>
              <a:t>kolay anlaşılır</a:t>
            </a:r>
            <a:endParaRPr lang="tr-TR" dirty="0"/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37F56786-AD39-4D79-93DE-42BA32D20BF4}"/>
              </a:ext>
            </a:extLst>
          </p:cNvPr>
          <p:cNvSpPr txBox="1"/>
          <p:nvPr/>
        </p:nvSpPr>
        <p:spPr>
          <a:xfrm>
            <a:off x="973899" y="3447880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i="0" dirty="0">
                <a:solidFill>
                  <a:srgbClr val="252525"/>
                </a:solidFill>
                <a:effectLst/>
                <a:latin typeface="Roboto"/>
              </a:rPr>
              <a:t>elde etmek, kurmak ve dağıtmak kolaydır</a:t>
            </a:r>
            <a:endParaRPr lang="tr-TR" dirty="0"/>
          </a:p>
        </p:txBody>
      </p:sp>
      <p:pic>
        <p:nvPicPr>
          <p:cNvPr id="17" name="Resim 16" descr="metin içeren bir resim&#10;&#10;Açıklama otomatik olarak oluşturuldu">
            <a:extLst>
              <a:ext uri="{FF2B5EF4-FFF2-40B4-BE49-F238E27FC236}">
                <a16:creationId xmlns:a16="http://schemas.microsoft.com/office/drawing/2014/main" id="{0A9EA5A1-2686-4108-BA4B-CA1F1A204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832" y="1152582"/>
            <a:ext cx="4686954" cy="42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972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86B65D7F-497F-4F61-8CE6-58B932118237}"/>
              </a:ext>
            </a:extLst>
          </p:cNvPr>
          <p:cNvSpPr txBox="1"/>
          <p:nvPr/>
        </p:nvSpPr>
        <p:spPr>
          <a:xfrm>
            <a:off x="616907" y="1028342"/>
            <a:ext cx="609391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b="1" i="0" dirty="0" err="1">
                <a:solidFill>
                  <a:srgbClr val="264166"/>
                </a:solidFill>
                <a:effectLst/>
                <a:latin typeface="Open Sans"/>
              </a:rPr>
              <a:t>Python'u</a:t>
            </a:r>
            <a:r>
              <a:rPr lang="tr-TR" b="1" i="0" dirty="0">
                <a:solidFill>
                  <a:srgbClr val="264166"/>
                </a:solidFill>
                <a:effectLst/>
                <a:latin typeface="Open Sans"/>
              </a:rPr>
              <a:t> çalışırken nerede görebiliriz?</a:t>
            </a:r>
          </a:p>
          <a:p>
            <a:pPr algn="l"/>
            <a:r>
              <a:rPr lang="tr-TR" b="1" dirty="0">
                <a:solidFill>
                  <a:srgbClr val="264166"/>
                </a:solidFill>
                <a:latin typeface="Open Sans"/>
              </a:rPr>
              <a:t>	</a:t>
            </a:r>
          </a:p>
          <a:p>
            <a:pPr algn="l"/>
            <a:r>
              <a:rPr lang="tr-TR" b="1" i="0" dirty="0">
                <a:solidFill>
                  <a:srgbClr val="264166"/>
                </a:solidFill>
                <a:effectLst/>
                <a:latin typeface="Open Sans"/>
              </a:rPr>
              <a:t>	Yapay Zeka </a:t>
            </a:r>
          </a:p>
          <a:p>
            <a:pPr algn="l"/>
            <a:r>
              <a:rPr lang="tr-TR" b="1" dirty="0">
                <a:solidFill>
                  <a:srgbClr val="264166"/>
                </a:solidFill>
                <a:latin typeface="Open Sans"/>
              </a:rPr>
              <a:t>		Machine Learning</a:t>
            </a:r>
          </a:p>
          <a:p>
            <a:pPr algn="l"/>
            <a:r>
              <a:rPr lang="tr-TR" b="1" i="0" dirty="0">
                <a:solidFill>
                  <a:srgbClr val="264166"/>
                </a:solidFill>
                <a:effectLst/>
                <a:latin typeface="Open Sans"/>
              </a:rPr>
              <a:t>		</a:t>
            </a:r>
            <a:r>
              <a:rPr lang="tr-TR" b="1" i="0" dirty="0" err="1">
                <a:solidFill>
                  <a:srgbClr val="264166"/>
                </a:solidFill>
                <a:effectLst/>
                <a:latin typeface="Open Sans"/>
              </a:rPr>
              <a:t>Deep</a:t>
            </a:r>
            <a:r>
              <a:rPr lang="tr-TR" b="1" i="0" dirty="0">
                <a:solidFill>
                  <a:srgbClr val="264166"/>
                </a:solidFill>
                <a:effectLst/>
                <a:latin typeface="Open Sans"/>
              </a:rPr>
              <a:t> Learning</a:t>
            </a:r>
          </a:p>
          <a:p>
            <a:pPr algn="l"/>
            <a:endParaRPr lang="tr-TR" b="1" dirty="0">
              <a:solidFill>
                <a:srgbClr val="264166"/>
              </a:solidFill>
              <a:latin typeface="Open Sans"/>
            </a:endParaRPr>
          </a:p>
          <a:p>
            <a:pPr algn="l"/>
            <a:r>
              <a:rPr lang="tr-TR" b="1" i="0" dirty="0">
                <a:solidFill>
                  <a:srgbClr val="264166"/>
                </a:solidFill>
                <a:effectLst/>
                <a:latin typeface="Open Sans"/>
              </a:rPr>
              <a:t>	</a:t>
            </a:r>
            <a:r>
              <a:rPr lang="tr-TR" b="1" i="0" dirty="0" err="1">
                <a:solidFill>
                  <a:srgbClr val="264166"/>
                </a:solidFill>
                <a:effectLst/>
                <a:latin typeface="Open Sans"/>
              </a:rPr>
              <a:t>Big</a:t>
            </a:r>
            <a:r>
              <a:rPr lang="tr-TR" b="1" i="0" dirty="0">
                <a:solidFill>
                  <a:srgbClr val="264166"/>
                </a:solidFill>
                <a:effectLst/>
                <a:latin typeface="Open Sans"/>
              </a:rPr>
              <a:t> Data</a:t>
            </a:r>
          </a:p>
          <a:p>
            <a:pPr algn="l"/>
            <a:endParaRPr lang="tr-TR" b="1" dirty="0">
              <a:solidFill>
                <a:srgbClr val="264166"/>
              </a:solidFill>
              <a:latin typeface="Open Sans"/>
            </a:endParaRPr>
          </a:p>
          <a:p>
            <a:pPr algn="l"/>
            <a:r>
              <a:rPr lang="tr-TR" b="1" dirty="0">
                <a:solidFill>
                  <a:srgbClr val="264166"/>
                </a:solidFill>
                <a:latin typeface="Open Sans"/>
              </a:rPr>
              <a:t>	</a:t>
            </a:r>
            <a:r>
              <a:rPr lang="tr-TR" b="1" dirty="0" err="1">
                <a:solidFill>
                  <a:srgbClr val="264166"/>
                </a:solidFill>
                <a:latin typeface="Open Sans"/>
              </a:rPr>
              <a:t>Cyber</a:t>
            </a:r>
            <a:r>
              <a:rPr lang="tr-TR" b="1" dirty="0">
                <a:solidFill>
                  <a:srgbClr val="264166"/>
                </a:solidFill>
                <a:latin typeface="Open Sans"/>
              </a:rPr>
              <a:t> Security</a:t>
            </a:r>
            <a:endParaRPr lang="tr-TR" b="1" i="0" dirty="0">
              <a:solidFill>
                <a:srgbClr val="264166"/>
              </a:solidFill>
              <a:effectLst/>
              <a:latin typeface="Open Sans"/>
            </a:endParaRPr>
          </a:p>
          <a:p>
            <a:pPr algn="l"/>
            <a:endParaRPr lang="tr-TR" b="1" dirty="0">
              <a:solidFill>
                <a:srgbClr val="264166"/>
              </a:solidFill>
              <a:latin typeface="Open Sans"/>
            </a:endParaRPr>
          </a:p>
          <a:p>
            <a:pPr algn="l"/>
            <a:r>
              <a:rPr lang="tr-TR" b="1" i="0" dirty="0">
                <a:solidFill>
                  <a:srgbClr val="264166"/>
                </a:solidFill>
                <a:effectLst/>
                <a:latin typeface="Open Sans"/>
              </a:rPr>
              <a:t>	Web Application</a:t>
            </a:r>
          </a:p>
          <a:p>
            <a:pPr algn="l"/>
            <a:endParaRPr lang="tr-TR" b="1" dirty="0">
              <a:solidFill>
                <a:srgbClr val="264166"/>
              </a:solidFill>
              <a:latin typeface="Open Sans"/>
            </a:endParaRPr>
          </a:p>
          <a:p>
            <a:pPr algn="l"/>
            <a:r>
              <a:rPr lang="tr-TR" b="1" i="0" dirty="0">
                <a:solidFill>
                  <a:srgbClr val="264166"/>
                </a:solidFill>
                <a:effectLst/>
                <a:latin typeface="Open Sans"/>
              </a:rPr>
              <a:t>	Desktop Application</a:t>
            </a:r>
          </a:p>
          <a:p>
            <a:pPr algn="l"/>
            <a:endParaRPr lang="tr-TR" b="1" dirty="0">
              <a:solidFill>
                <a:srgbClr val="264166"/>
              </a:solidFill>
              <a:latin typeface="Open Sans"/>
            </a:endParaRPr>
          </a:p>
          <a:p>
            <a:pPr algn="l"/>
            <a:r>
              <a:rPr lang="tr-TR" b="1" i="0" dirty="0">
                <a:solidFill>
                  <a:srgbClr val="264166"/>
                </a:solidFill>
                <a:effectLst/>
                <a:latin typeface="Open Sans"/>
              </a:rPr>
              <a:t>	</a:t>
            </a:r>
            <a:r>
              <a:rPr lang="tr-TR" b="1" i="0" dirty="0" err="1" smtClean="0">
                <a:solidFill>
                  <a:srgbClr val="264166"/>
                </a:solidFill>
                <a:effectLst/>
                <a:latin typeface="Open Sans"/>
              </a:rPr>
              <a:t>IoT</a:t>
            </a:r>
            <a:r>
              <a:rPr lang="tr-TR" b="1" i="0" dirty="0" smtClean="0">
                <a:solidFill>
                  <a:srgbClr val="264166"/>
                </a:solidFill>
                <a:effectLst/>
                <a:latin typeface="Open Sans"/>
              </a:rPr>
              <a:t> (Internet of </a:t>
            </a:r>
            <a:r>
              <a:rPr lang="tr-TR" b="1" i="0" dirty="0" err="1" smtClean="0">
                <a:solidFill>
                  <a:srgbClr val="264166"/>
                </a:solidFill>
                <a:effectLst/>
                <a:latin typeface="Open Sans"/>
              </a:rPr>
              <a:t>things</a:t>
            </a:r>
            <a:r>
              <a:rPr lang="tr-TR" b="1" i="0" dirty="0" smtClean="0">
                <a:solidFill>
                  <a:srgbClr val="264166"/>
                </a:solidFill>
                <a:effectLst/>
                <a:latin typeface="Open Sans"/>
              </a:rPr>
              <a:t> )</a:t>
            </a:r>
            <a:endParaRPr lang="tr-TR" b="1" i="0" dirty="0">
              <a:solidFill>
                <a:srgbClr val="264166"/>
              </a:solidFill>
              <a:effectLst/>
              <a:latin typeface="Open Sans"/>
            </a:endParaRPr>
          </a:p>
          <a:p>
            <a:pPr algn="l"/>
            <a:endParaRPr lang="tr-TR" b="1" dirty="0">
              <a:solidFill>
                <a:srgbClr val="264166"/>
              </a:solidFill>
              <a:latin typeface="Open Sans"/>
            </a:endParaRPr>
          </a:p>
          <a:p>
            <a:pPr algn="l"/>
            <a:r>
              <a:rPr lang="tr-TR" b="1" i="0" dirty="0">
                <a:solidFill>
                  <a:srgbClr val="264166"/>
                </a:solidFill>
                <a:effectLst/>
                <a:latin typeface="Open Sans"/>
              </a:rPr>
              <a:t>	</a:t>
            </a:r>
            <a:r>
              <a:rPr lang="tr-TR" b="1" i="0" dirty="0" err="1">
                <a:solidFill>
                  <a:srgbClr val="264166"/>
                </a:solidFill>
                <a:effectLst/>
                <a:latin typeface="Open Sans"/>
              </a:rPr>
              <a:t>System</a:t>
            </a:r>
            <a:r>
              <a:rPr lang="tr-TR" b="1" i="0" dirty="0">
                <a:solidFill>
                  <a:srgbClr val="264166"/>
                </a:solidFill>
                <a:effectLst/>
                <a:latin typeface="Open Sans"/>
              </a:rPr>
              <a:t> – </a:t>
            </a:r>
            <a:r>
              <a:rPr lang="tr-TR" b="1" i="0" dirty="0" err="1">
                <a:solidFill>
                  <a:srgbClr val="264166"/>
                </a:solidFill>
                <a:effectLst/>
                <a:latin typeface="Open Sans"/>
              </a:rPr>
              <a:t>Cloud</a:t>
            </a:r>
            <a:r>
              <a:rPr lang="tr-TR" b="1" i="0" dirty="0">
                <a:solidFill>
                  <a:srgbClr val="264166"/>
                </a:solidFill>
                <a:effectLst/>
                <a:latin typeface="Open Sans"/>
              </a:rPr>
              <a:t> – Network </a:t>
            </a:r>
            <a:r>
              <a:rPr lang="tr-TR" b="1" i="0" dirty="0" err="1">
                <a:solidFill>
                  <a:srgbClr val="264166"/>
                </a:solidFill>
                <a:effectLst/>
                <a:latin typeface="Open Sans"/>
              </a:rPr>
              <a:t>Automation</a:t>
            </a:r>
            <a:endParaRPr lang="tr-TR" b="1" i="0" dirty="0">
              <a:solidFill>
                <a:srgbClr val="264166"/>
              </a:solidFill>
              <a:effectLst/>
              <a:latin typeface="Open Sans"/>
            </a:endParaRP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7B9BBECF-0BD3-4FB3-8453-F6E229C7A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251" y="1890497"/>
            <a:ext cx="4239217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957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31FBBA82-4A27-4D15-A809-DB03EF1057C1}"/>
              </a:ext>
            </a:extLst>
          </p:cNvPr>
          <p:cNvSpPr txBox="1"/>
          <p:nvPr/>
        </p:nvSpPr>
        <p:spPr>
          <a:xfrm>
            <a:off x="554277" y="504265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b="1" i="0" dirty="0">
                <a:solidFill>
                  <a:srgbClr val="264166"/>
                </a:solidFill>
                <a:effectLst/>
                <a:latin typeface="Open Sans"/>
              </a:rPr>
              <a:t>Neden Python değil?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BF6C8CAD-839C-404C-82D4-418BF4AA5691}"/>
              </a:ext>
            </a:extLst>
          </p:cNvPr>
          <p:cNvSpPr txBox="1"/>
          <p:nvPr/>
        </p:nvSpPr>
        <p:spPr>
          <a:xfrm>
            <a:off x="1293313" y="1055411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1" i="0" dirty="0">
                <a:solidFill>
                  <a:srgbClr val="222222"/>
                </a:solidFill>
                <a:effectLst/>
                <a:latin typeface="Open Sans"/>
              </a:rPr>
              <a:t>düşük seviyeli programlama</a:t>
            </a:r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95C15281-88DB-4C35-87D8-B99F79D3CA37}"/>
              </a:ext>
            </a:extLst>
          </p:cNvPr>
          <p:cNvSpPr txBox="1"/>
          <p:nvPr/>
        </p:nvSpPr>
        <p:spPr>
          <a:xfrm>
            <a:off x="1293313" y="1606557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1" i="0" dirty="0">
                <a:solidFill>
                  <a:srgbClr val="222222"/>
                </a:solidFill>
                <a:effectLst/>
                <a:latin typeface="Open Sans"/>
              </a:rPr>
              <a:t>mobil cihazlar için uygulamalar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81492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 descr="ok içeren bir resim&#10;&#10;Açıklama otomatik olarak oluşturuldu">
            <a:extLst>
              <a:ext uri="{FF2B5EF4-FFF2-40B4-BE49-F238E27FC236}">
                <a16:creationId xmlns:a16="http://schemas.microsoft.com/office/drawing/2014/main" id="{E3EF83E1-DE43-4A72-9E4A-8666B1076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60" y="901052"/>
            <a:ext cx="4997884" cy="4411012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384D6DF5-E0A4-48D0-A1D3-52D2067BF1D4}"/>
              </a:ext>
            </a:extLst>
          </p:cNvPr>
          <p:cNvSpPr txBox="1"/>
          <p:nvPr/>
        </p:nvSpPr>
        <p:spPr>
          <a:xfrm>
            <a:off x="5577214" y="716386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i="0" dirty="0">
                <a:solidFill>
                  <a:srgbClr val="222222"/>
                </a:solidFill>
                <a:effectLst/>
                <a:latin typeface="Open Sans"/>
              </a:rPr>
              <a:t>Python 3, Python 2'nin daha iyi bir sürümü değildir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6409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95833A52-2975-4479-B790-13F97468D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98" y="2753503"/>
            <a:ext cx="2819794" cy="1000265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7E08D660-AF25-4B44-AF7C-CDD3B0863C8A}"/>
              </a:ext>
            </a:extLst>
          </p:cNvPr>
          <p:cNvSpPr txBox="1"/>
          <p:nvPr/>
        </p:nvSpPr>
        <p:spPr>
          <a:xfrm>
            <a:off x="3485366" y="2653470"/>
            <a:ext cx="86022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i="0" dirty="0">
                <a:solidFill>
                  <a:srgbClr val="222222"/>
                </a:solidFill>
                <a:effectLst/>
                <a:latin typeface="Open Sans"/>
              </a:rPr>
              <a:t> </a:t>
            </a:r>
            <a:r>
              <a:rPr lang="tr-TR" b="0" i="0" u="none" strike="noStrike" dirty="0" err="1">
                <a:solidFill>
                  <a:srgbClr val="008CBA"/>
                </a:solidFill>
                <a:effectLst/>
                <a:latin typeface="Open Sans"/>
                <a:hlinkClick r:id="rId3"/>
              </a:rPr>
              <a:t>Python'u</a:t>
            </a:r>
            <a:r>
              <a:rPr lang="tr-TR" b="0" i="0" dirty="0">
                <a:solidFill>
                  <a:srgbClr val="222222"/>
                </a:solidFill>
                <a:effectLst/>
                <a:latin typeface="Open Sans"/>
              </a:rPr>
              <a:t> ve çevresini geliştirmeyi, iyileştirmeyi, genişletmeyi ve popülerleştirmeyi amaçlayan bir topluluk olan PSF ( </a:t>
            </a:r>
            <a:r>
              <a:rPr lang="tr-TR" b="0" i="0" u="none" strike="noStrike" dirty="0">
                <a:solidFill>
                  <a:srgbClr val="008CBA"/>
                </a:solidFill>
                <a:effectLst/>
                <a:latin typeface="Open Sans"/>
                <a:hlinkClick r:id="rId3"/>
              </a:rPr>
              <a:t>Python Software Foundation</a:t>
            </a:r>
            <a:r>
              <a:rPr lang="tr-TR" b="0" i="0" dirty="0">
                <a:solidFill>
                  <a:srgbClr val="222222"/>
                </a:solidFill>
                <a:effectLst/>
                <a:latin typeface="Open Sans"/>
              </a:rPr>
              <a:t> ) çevresinde toplanan insanlar tarafından sürdürülen </a:t>
            </a:r>
            <a:r>
              <a:rPr lang="tr-TR" b="0" i="0" dirty="0" err="1">
                <a:solidFill>
                  <a:srgbClr val="222222"/>
                </a:solidFill>
                <a:effectLst/>
                <a:latin typeface="Open Sans"/>
              </a:rPr>
              <a:t>Python'lar</a:t>
            </a:r>
            <a:r>
              <a:rPr lang="tr-TR" b="0" i="0" dirty="0">
                <a:solidFill>
                  <a:srgbClr val="222222"/>
                </a:solidFill>
                <a:effectLst/>
                <a:latin typeface="Open Sans"/>
              </a:rPr>
              <a:t> vardır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37452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AEA8871C-ABF0-4910-8FC9-7DC4561A0B09}"/>
              </a:ext>
            </a:extLst>
          </p:cNvPr>
          <p:cNvSpPr txBox="1"/>
          <p:nvPr/>
        </p:nvSpPr>
        <p:spPr>
          <a:xfrm>
            <a:off x="491646" y="1259665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b="1" i="0" dirty="0" err="1">
                <a:solidFill>
                  <a:srgbClr val="264166"/>
                </a:solidFill>
                <a:effectLst/>
                <a:latin typeface="Open Sans"/>
              </a:rPr>
              <a:t>Cython</a:t>
            </a:r>
            <a:endParaRPr lang="tr-TR" b="1" i="0" dirty="0">
              <a:solidFill>
                <a:srgbClr val="264166"/>
              </a:solidFill>
              <a:effectLst/>
              <a:latin typeface="Open Sans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04800F2C-B594-48BA-A780-C4938797D0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46" y="1933366"/>
            <a:ext cx="2857899" cy="1495634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4AD1D661-0651-4D17-802E-4FFB155D319C}"/>
              </a:ext>
            </a:extLst>
          </p:cNvPr>
          <p:cNvSpPr txBox="1"/>
          <p:nvPr/>
        </p:nvSpPr>
        <p:spPr>
          <a:xfrm>
            <a:off x="3538602" y="2019048"/>
            <a:ext cx="83987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i="0" dirty="0" err="1">
                <a:solidFill>
                  <a:srgbClr val="252525"/>
                </a:solidFill>
                <a:effectLst/>
                <a:latin typeface="Roboto"/>
              </a:rPr>
              <a:t>Cython'un</a:t>
            </a:r>
            <a:r>
              <a:rPr lang="tr-TR" b="0" i="0" dirty="0">
                <a:solidFill>
                  <a:srgbClr val="252525"/>
                </a:solidFill>
                <a:effectLst/>
                <a:latin typeface="Roboto"/>
              </a:rPr>
              <a:t> yapması amaçlanan şudur - Python kodunu otomatik olarak (temiz ve net, ancak çok hızlı değil) "C" koduna (karmaşık ve konuşkan, ancak çevik) çevirmek.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75427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BFBEF4B8-9DFC-4E54-A5C0-7936BBC2DC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80" y="580627"/>
            <a:ext cx="4477375" cy="2848373"/>
          </a:xfrm>
          <a:prstGeom prst="rect">
            <a:avLst/>
          </a:prstGeom>
        </p:spPr>
      </p:pic>
      <p:pic>
        <p:nvPicPr>
          <p:cNvPr id="5" name="Resim 4" descr="metin, küçük resim içeren bir resim&#10;&#10;Açıklama otomatik olarak oluşturuldu">
            <a:extLst>
              <a:ext uri="{FF2B5EF4-FFF2-40B4-BE49-F238E27FC236}">
                <a16:creationId xmlns:a16="http://schemas.microsoft.com/office/drawing/2014/main" id="{C2A0CBBD-652F-444C-AC59-548DB354C9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272" y="747338"/>
            <a:ext cx="3419952" cy="1257475"/>
          </a:xfrm>
          <a:prstGeom prst="rect">
            <a:avLst/>
          </a:prstGeom>
        </p:spPr>
      </p:pic>
      <p:sp>
        <p:nvSpPr>
          <p:cNvPr id="11" name="Metin kutusu 10">
            <a:extLst>
              <a:ext uri="{FF2B5EF4-FFF2-40B4-BE49-F238E27FC236}">
                <a16:creationId xmlns:a16="http://schemas.microsoft.com/office/drawing/2014/main" id="{58E3DD7F-10D9-4962-B1C2-76C744371853}"/>
              </a:ext>
            </a:extLst>
          </p:cNvPr>
          <p:cNvSpPr txBox="1"/>
          <p:nvPr/>
        </p:nvSpPr>
        <p:spPr>
          <a:xfrm>
            <a:off x="6085562" y="2168801"/>
            <a:ext cx="61064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i="0" dirty="0">
                <a:solidFill>
                  <a:srgbClr val="222222"/>
                </a:solidFill>
                <a:effectLst/>
                <a:latin typeface="Open Sans"/>
              </a:rPr>
              <a:t>Python içindeki bir Python. Başka bir deyişle, </a:t>
            </a:r>
            <a:r>
              <a:rPr lang="tr-TR" b="1" i="0" dirty="0" err="1">
                <a:solidFill>
                  <a:srgbClr val="222222"/>
                </a:solidFill>
                <a:effectLst/>
                <a:latin typeface="Open Sans"/>
              </a:rPr>
              <a:t>RPython</a:t>
            </a:r>
            <a:r>
              <a:rPr lang="tr-TR" b="0" i="0" dirty="0">
                <a:solidFill>
                  <a:srgbClr val="222222"/>
                </a:solidFill>
                <a:effectLst/>
                <a:latin typeface="Open Sans"/>
              </a:rPr>
              <a:t> (Sınırlı Python) adlı Python benzeri bir dilde yazılmış bir Python ortamını temsil eder</a:t>
            </a:r>
            <a:endParaRPr lang="tr-TR" dirty="0"/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3E90280D-B797-49E7-B7DE-DF83092EB9B2}"/>
              </a:ext>
            </a:extLst>
          </p:cNvPr>
          <p:cNvSpPr txBox="1"/>
          <p:nvPr/>
        </p:nvSpPr>
        <p:spPr>
          <a:xfrm>
            <a:off x="6098088" y="3304205"/>
            <a:ext cx="60939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i="0" dirty="0" err="1">
                <a:solidFill>
                  <a:srgbClr val="222222"/>
                </a:solidFill>
                <a:effectLst/>
                <a:latin typeface="Open Sans"/>
              </a:rPr>
              <a:t>PyPy'nin</a:t>
            </a:r>
            <a:r>
              <a:rPr lang="tr-TR" b="0" i="0" dirty="0">
                <a:solidFill>
                  <a:srgbClr val="222222"/>
                </a:solidFill>
                <a:effectLst/>
                <a:latin typeface="Open Sans"/>
              </a:rPr>
              <a:t> kaynak kodu yorumlama şeklinde çalıştırılmaz, bunun yerine C programlama diline çevrilir ve ardından ayrı olarak çalıştırılır</a:t>
            </a:r>
            <a:endParaRPr lang="tr-TR" dirty="0"/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0628804E-6D6C-492F-A002-3C5322C9B6E4}"/>
              </a:ext>
            </a:extLst>
          </p:cNvPr>
          <p:cNvSpPr txBox="1"/>
          <p:nvPr/>
        </p:nvSpPr>
        <p:spPr>
          <a:xfrm>
            <a:off x="704588" y="3765222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i="0" dirty="0">
                <a:solidFill>
                  <a:srgbClr val="222222"/>
                </a:solidFill>
                <a:effectLst/>
                <a:latin typeface="Open Sans"/>
              </a:rPr>
              <a:t>"J", "Java" içindir.</a:t>
            </a:r>
            <a:endParaRPr lang="tr-TR" dirty="0"/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E4ABCB88-625E-47EC-8DDF-35F4A6F0283D}"/>
              </a:ext>
            </a:extLst>
          </p:cNvPr>
          <p:cNvSpPr txBox="1"/>
          <p:nvPr/>
        </p:nvSpPr>
        <p:spPr>
          <a:xfrm>
            <a:off x="684414" y="4365386"/>
            <a:ext cx="6093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i="0" dirty="0">
                <a:solidFill>
                  <a:srgbClr val="222222"/>
                </a:solidFill>
                <a:effectLst/>
                <a:latin typeface="Open Sans"/>
              </a:rPr>
              <a:t>Mevcut </a:t>
            </a:r>
            <a:r>
              <a:rPr lang="tr-TR" b="0" i="0" dirty="0" err="1">
                <a:solidFill>
                  <a:srgbClr val="222222"/>
                </a:solidFill>
                <a:effectLst/>
                <a:latin typeface="Open Sans"/>
              </a:rPr>
              <a:t>Jython</a:t>
            </a:r>
            <a:r>
              <a:rPr lang="tr-TR" b="0" i="0" dirty="0">
                <a:solidFill>
                  <a:srgbClr val="222222"/>
                </a:solidFill>
                <a:effectLst/>
                <a:latin typeface="Open Sans"/>
              </a:rPr>
              <a:t> uygulaması Python 2 standartlarına uygundur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66885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82CC75E5-F34E-4146-8B40-CA2808B6866E}"/>
              </a:ext>
            </a:extLst>
          </p:cNvPr>
          <p:cNvSpPr txBox="1"/>
          <p:nvPr/>
        </p:nvSpPr>
        <p:spPr>
          <a:xfrm>
            <a:off x="739036" y="488515"/>
            <a:ext cx="19065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Pyhton</a:t>
            </a:r>
            <a:r>
              <a:rPr lang="tr-TR" dirty="0"/>
              <a:t> </a:t>
            </a:r>
          </a:p>
          <a:p>
            <a:r>
              <a:rPr lang="tr-TR" dirty="0"/>
              <a:t>	indirme</a:t>
            </a:r>
          </a:p>
          <a:p>
            <a:r>
              <a:rPr lang="tr-TR" dirty="0"/>
              <a:t>	kurma</a:t>
            </a:r>
          </a:p>
          <a:p>
            <a:r>
              <a:rPr lang="tr-TR" dirty="0"/>
              <a:t>	kullanım</a:t>
            </a:r>
          </a:p>
        </p:txBody>
      </p:sp>
    </p:spTree>
    <p:extLst>
      <p:ext uri="{BB962C8B-B14F-4D97-AF65-F5344CB8AC3E}">
        <p14:creationId xmlns:p14="http://schemas.microsoft.com/office/powerpoint/2010/main" val="39549575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FA65D153-3C52-49A9-B489-84753EDEDE96}"/>
              </a:ext>
            </a:extLst>
          </p:cNvPr>
          <p:cNvSpPr txBox="1"/>
          <p:nvPr/>
        </p:nvSpPr>
        <p:spPr>
          <a:xfrm>
            <a:off x="1603332" y="1603332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quiz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34465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5782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14A70856-7496-43FF-AAF1-B9AEA2E21310}"/>
              </a:ext>
            </a:extLst>
          </p:cNvPr>
          <p:cNvSpPr txBox="1"/>
          <p:nvPr/>
        </p:nvSpPr>
        <p:spPr>
          <a:xfrm>
            <a:off x="216073" y="278797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i="0" dirty="0">
                <a:solidFill>
                  <a:srgbClr val="252525"/>
                </a:solidFill>
                <a:effectLst/>
                <a:latin typeface="Roboto"/>
              </a:rPr>
              <a:t>Bir bilgisayar programı nasıl çalışır?</a:t>
            </a:r>
            <a:endParaRPr lang="tr-TR"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EBD7B1EF-5C39-4A1D-BC56-580E4A57B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690" y="1318365"/>
            <a:ext cx="5001909" cy="3647802"/>
          </a:xfrm>
          <a:prstGeom prst="rect">
            <a:avLst/>
          </a:prstGeom>
        </p:spPr>
      </p:pic>
      <p:sp>
        <p:nvSpPr>
          <p:cNvPr id="13" name="Metin kutusu 12">
            <a:extLst>
              <a:ext uri="{FF2B5EF4-FFF2-40B4-BE49-F238E27FC236}">
                <a16:creationId xmlns:a16="http://schemas.microsoft.com/office/drawing/2014/main" id="{7AFD4DC2-B23F-46A8-88D9-B709F7B04AC8}"/>
              </a:ext>
            </a:extLst>
          </p:cNvPr>
          <p:cNvSpPr txBox="1"/>
          <p:nvPr/>
        </p:nvSpPr>
        <p:spPr>
          <a:xfrm>
            <a:off x="216073" y="1554312"/>
            <a:ext cx="609391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i="0" dirty="0">
                <a:solidFill>
                  <a:srgbClr val="222222"/>
                </a:solidFill>
                <a:effectLst/>
                <a:latin typeface="Open Sans"/>
              </a:rPr>
              <a:t>Çağdaş bilgisayarlar,</a:t>
            </a:r>
          </a:p>
          <a:p>
            <a:r>
              <a:rPr lang="tr-TR" dirty="0">
                <a:solidFill>
                  <a:srgbClr val="222222"/>
                </a:solidFill>
                <a:latin typeface="Open Sans"/>
              </a:rPr>
              <a:t>	-</a:t>
            </a:r>
            <a:r>
              <a:rPr lang="tr-TR" b="0" i="0" dirty="0">
                <a:solidFill>
                  <a:srgbClr val="222222"/>
                </a:solidFill>
                <a:effectLst/>
                <a:latin typeface="Open Sans"/>
              </a:rPr>
              <a:t> yalnızca ekleme </a:t>
            </a:r>
          </a:p>
          <a:p>
            <a:r>
              <a:rPr lang="tr-TR" dirty="0">
                <a:solidFill>
                  <a:srgbClr val="222222"/>
                </a:solidFill>
                <a:latin typeface="Open Sans"/>
              </a:rPr>
              <a:t>	- </a:t>
            </a:r>
            <a:r>
              <a:rPr lang="tr-TR" b="0" i="0" dirty="0">
                <a:solidFill>
                  <a:srgbClr val="222222"/>
                </a:solidFill>
                <a:effectLst/>
                <a:latin typeface="Open Sans"/>
              </a:rPr>
              <a:t>veya bölme gibi </a:t>
            </a:r>
          </a:p>
          <a:p>
            <a:r>
              <a:rPr lang="tr-TR" b="0" i="0" dirty="0">
                <a:solidFill>
                  <a:srgbClr val="222222"/>
                </a:solidFill>
                <a:effectLst/>
                <a:latin typeface="Open Sans"/>
              </a:rPr>
              <a:t>çok temel işlemlerin sonuçlarını değerlendirebilir </a:t>
            </a:r>
          </a:p>
          <a:p>
            <a:endParaRPr lang="tr-TR" dirty="0">
              <a:solidFill>
                <a:srgbClr val="222222"/>
              </a:solidFill>
              <a:latin typeface="Open Sans"/>
            </a:endParaRPr>
          </a:p>
          <a:p>
            <a:r>
              <a:rPr lang="tr-TR" b="0" i="0" dirty="0">
                <a:solidFill>
                  <a:srgbClr val="222222"/>
                </a:solidFill>
                <a:effectLst/>
                <a:latin typeface="Open Sans"/>
              </a:rPr>
              <a:t>	- Ancak bunu çok hızlı yapabilirler </a:t>
            </a:r>
          </a:p>
          <a:p>
            <a:r>
              <a:rPr lang="tr-TR" dirty="0">
                <a:solidFill>
                  <a:srgbClr val="222222"/>
                </a:solidFill>
                <a:latin typeface="Open Sans"/>
              </a:rPr>
              <a:t>	- </a:t>
            </a:r>
            <a:r>
              <a:rPr lang="tr-TR" b="0" i="0" dirty="0">
                <a:solidFill>
                  <a:srgbClr val="222222"/>
                </a:solidFill>
                <a:effectLst/>
                <a:latin typeface="Open Sans"/>
              </a:rPr>
              <a:t>ve bu eylemleri hemen hemen herhangi bir sayıda tekrarlayabilirler.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8298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03151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16827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11913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78471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71817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86939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63327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28294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5219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0201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7A32B3B3-8BD5-46F5-A26F-9FA05314B4AB}"/>
              </a:ext>
            </a:extLst>
          </p:cNvPr>
          <p:cNvSpPr txBox="1"/>
          <p:nvPr/>
        </p:nvSpPr>
        <p:spPr>
          <a:xfrm>
            <a:off x="416490" y="1393613"/>
            <a:ext cx="5679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1" i="0" dirty="0" err="1">
                <a:solidFill>
                  <a:srgbClr val="222222"/>
                </a:solidFill>
                <a:effectLst/>
                <a:latin typeface="Open Sans"/>
              </a:rPr>
              <a:t>machine</a:t>
            </a:r>
            <a:r>
              <a:rPr lang="tr-TR" b="1" i="0" dirty="0">
                <a:solidFill>
                  <a:srgbClr val="222222"/>
                </a:solidFill>
                <a:effectLst/>
                <a:latin typeface="Open Sans"/>
              </a:rPr>
              <a:t> </a:t>
            </a:r>
            <a:r>
              <a:rPr lang="tr-TR" b="0" i="0" dirty="0" err="1">
                <a:solidFill>
                  <a:srgbClr val="222222"/>
                </a:solidFill>
                <a:effectLst/>
                <a:latin typeface="Open Sans"/>
              </a:rPr>
              <a:t>language</a:t>
            </a:r>
            <a:r>
              <a:rPr lang="tr-TR" b="0" i="0" dirty="0">
                <a:solidFill>
                  <a:srgbClr val="222222"/>
                </a:solidFill>
                <a:effectLst/>
                <a:latin typeface="Open Sans"/>
              </a:rPr>
              <a:t> ( makine dili ( 0, 1 ) )</a:t>
            </a:r>
            <a:endParaRPr lang="tr-TR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2B83D22B-C821-4E7A-8DE0-121E288232A9}"/>
              </a:ext>
            </a:extLst>
          </p:cNvPr>
          <p:cNvSpPr txBox="1"/>
          <p:nvPr/>
        </p:nvSpPr>
        <p:spPr>
          <a:xfrm>
            <a:off x="416490" y="2226640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1" i="0" dirty="0" err="1">
                <a:solidFill>
                  <a:srgbClr val="222222"/>
                </a:solidFill>
                <a:effectLst/>
                <a:latin typeface="Open Sans"/>
              </a:rPr>
              <a:t>instruction</a:t>
            </a:r>
            <a:r>
              <a:rPr lang="tr-TR" b="1" i="0" dirty="0">
                <a:solidFill>
                  <a:srgbClr val="222222"/>
                </a:solidFill>
                <a:effectLst/>
                <a:latin typeface="Open Sans"/>
              </a:rPr>
              <a:t> </a:t>
            </a:r>
            <a:r>
              <a:rPr lang="tr-TR" b="1" i="0" dirty="0" err="1">
                <a:solidFill>
                  <a:srgbClr val="222222"/>
                </a:solidFill>
                <a:effectLst/>
                <a:latin typeface="Open Sans"/>
              </a:rPr>
              <a:t>list</a:t>
            </a:r>
            <a:r>
              <a:rPr lang="tr-TR" b="1" i="0" dirty="0">
                <a:solidFill>
                  <a:srgbClr val="222222"/>
                </a:solidFill>
                <a:effectLst/>
                <a:latin typeface="Open Sans"/>
              </a:rPr>
              <a:t> ( IL ) ( komut listesi )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5BE6F241-3685-4B59-9746-834230F19CE5}"/>
              </a:ext>
            </a:extLst>
          </p:cNvPr>
          <p:cNvSpPr txBox="1"/>
          <p:nvPr/>
        </p:nvSpPr>
        <p:spPr>
          <a:xfrm>
            <a:off x="416490" y="3059668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1" i="0" dirty="0" err="1">
                <a:solidFill>
                  <a:srgbClr val="222222"/>
                </a:solidFill>
                <a:effectLst/>
                <a:latin typeface="Open Sans"/>
              </a:rPr>
              <a:t>natural</a:t>
            </a:r>
            <a:r>
              <a:rPr lang="tr-TR" b="1" i="0" dirty="0">
                <a:solidFill>
                  <a:srgbClr val="222222"/>
                </a:solidFill>
                <a:effectLst/>
                <a:latin typeface="Open Sans"/>
              </a:rPr>
              <a:t> </a:t>
            </a:r>
            <a:r>
              <a:rPr lang="tr-TR" b="1" i="0" dirty="0" err="1">
                <a:solidFill>
                  <a:srgbClr val="222222"/>
                </a:solidFill>
                <a:effectLst/>
                <a:latin typeface="Open Sans"/>
              </a:rPr>
              <a:t>languages</a:t>
            </a:r>
            <a:r>
              <a:rPr lang="tr-TR" b="1" i="0" dirty="0">
                <a:solidFill>
                  <a:srgbClr val="222222"/>
                </a:solidFill>
                <a:effectLst/>
                <a:latin typeface="Open Sans"/>
              </a:rPr>
              <a:t> ( doğal diller )</a:t>
            </a:r>
            <a:endParaRPr lang="tr-TR" dirty="0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7B6893C2-65B3-4619-9E55-DD409A9D8BFB}"/>
              </a:ext>
            </a:extLst>
          </p:cNvPr>
          <p:cNvSpPr txBox="1"/>
          <p:nvPr/>
        </p:nvSpPr>
        <p:spPr>
          <a:xfrm>
            <a:off x="3171172" y="341427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b="1" i="0" dirty="0">
                <a:solidFill>
                  <a:srgbClr val="264166"/>
                </a:solidFill>
                <a:effectLst/>
                <a:latin typeface="Open Sans"/>
              </a:rPr>
              <a:t>Doğal diller ve programlama dilleri</a:t>
            </a: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3EA9F3FA-6128-47A7-A973-175BB5DE8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39" y="1349692"/>
            <a:ext cx="4591691" cy="341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7826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06567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65620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91828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80155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96703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97673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99520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96095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78827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2111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0B018E16-7D8A-456C-802F-4995F7D19D07}"/>
              </a:ext>
            </a:extLst>
          </p:cNvPr>
          <p:cNvSpPr txBox="1"/>
          <p:nvPr/>
        </p:nvSpPr>
        <p:spPr>
          <a:xfrm>
            <a:off x="541751" y="1406139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i="0" dirty="0">
                <a:solidFill>
                  <a:srgbClr val="222222"/>
                </a:solidFill>
                <a:effectLst/>
                <a:latin typeface="Open Sans"/>
              </a:rPr>
              <a:t>an </a:t>
            </a:r>
            <a:r>
              <a:rPr lang="tr-TR" b="1" i="0" dirty="0" err="1">
                <a:solidFill>
                  <a:srgbClr val="222222"/>
                </a:solidFill>
                <a:effectLst/>
                <a:latin typeface="Open Sans"/>
              </a:rPr>
              <a:t>alphabet</a:t>
            </a:r>
            <a:r>
              <a:rPr lang="tr-TR" b="1" i="0" dirty="0">
                <a:solidFill>
                  <a:srgbClr val="222222"/>
                </a:solidFill>
                <a:effectLst/>
                <a:latin typeface="Open Sans"/>
              </a:rPr>
              <a:t> ( alfabe )</a:t>
            </a:r>
            <a:endParaRPr lang="tr-TR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A8F0E63A-818E-44F2-A8E4-FE01A7E0EE0A}"/>
              </a:ext>
            </a:extLst>
          </p:cNvPr>
          <p:cNvSpPr txBox="1"/>
          <p:nvPr/>
        </p:nvSpPr>
        <p:spPr>
          <a:xfrm>
            <a:off x="541751" y="2032440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i="0" dirty="0">
                <a:solidFill>
                  <a:srgbClr val="222222"/>
                </a:solidFill>
                <a:effectLst/>
                <a:latin typeface="Open Sans"/>
              </a:rPr>
              <a:t>a </a:t>
            </a:r>
            <a:r>
              <a:rPr lang="tr-TR" b="1" i="0" dirty="0" err="1">
                <a:solidFill>
                  <a:srgbClr val="222222"/>
                </a:solidFill>
                <a:effectLst/>
                <a:latin typeface="Open Sans"/>
              </a:rPr>
              <a:t>lexis</a:t>
            </a:r>
            <a:r>
              <a:rPr lang="tr-TR" b="1" i="0" dirty="0">
                <a:solidFill>
                  <a:srgbClr val="222222"/>
                </a:solidFill>
                <a:effectLst/>
                <a:latin typeface="Open Sans"/>
              </a:rPr>
              <a:t> ( sözlük )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2C24B08E-008E-4B67-BD60-B99F6D2720BC}"/>
              </a:ext>
            </a:extLst>
          </p:cNvPr>
          <p:cNvSpPr txBox="1"/>
          <p:nvPr/>
        </p:nvSpPr>
        <p:spPr>
          <a:xfrm>
            <a:off x="541751" y="2658741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i="0" dirty="0">
                <a:solidFill>
                  <a:srgbClr val="222222"/>
                </a:solidFill>
                <a:effectLst/>
                <a:latin typeface="Open Sans"/>
              </a:rPr>
              <a:t>a </a:t>
            </a:r>
            <a:r>
              <a:rPr lang="tr-TR" b="1" i="0" dirty="0" err="1">
                <a:solidFill>
                  <a:srgbClr val="222222"/>
                </a:solidFill>
                <a:effectLst/>
                <a:latin typeface="Open Sans"/>
              </a:rPr>
              <a:t>syntax</a:t>
            </a:r>
            <a:r>
              <a:rPr lang="tr-TR" b="1" i="0" dirty="0">
                <a:solidFill>
                  <a:srgbClr val="222222"/>
                </a:solidFill>
                <a:effectLst/>
                <a:latin typeface="Open Sans"/>
              </a:rPr>
              <a:t> ( sözdizimi )</a:t>
            </a:r>
            <a:endParaRPr lang="tr-TR" dirty="0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84FF792E-20CF-469F-9EF8-5ADC59AB6DBA}"/>
              </a:ext>
            </a:extLst>
          </p:cNvPr>
          <p:cNvSpPr txBox="1"/>
          <p:nvPr/>
        </p:nvSpPr>
        <p:spPr>
          <a:xfrm>
            <a:off x="541751" y="3300791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1" dirty="0" err="1">
                <a:solidFill>
                  <a:srgbClr val="222222"/>
                </a:solidFill>
                <a:latin typeface="Open Sans"/>
              </a:rPr>
              <a:t>s</a:t>
            </a:r>
            <a:r>
              <a:rPr lang="tr-TR" b="1" i="0" dirty="0" err="1">
                <a:solidFill>
                  <a:srgbClr val="222222"/>
                </a:solidFill>
                <a:effectLst/>
                <a:latin typeface="Open Sans"/>
              </a:rPr>
              <a:t>emantics</a:t>
            </a:r>
            <a:r>
              <a:rPr lang="tr-TR" b="1" i="0" dirty="0">
                <a:solidFill>
                  <a:srgbClr val="222222"/>
                </a:solidFill>
                <a:effectLst/>
                <a:latin typeface="Open Sans"/>
              </a:rPr>
              <a:t> ( anlambilim )</a:t>
            </a:r>
            <a:endParaRPr lang="tr-TR" dirty="0"/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B15778AA-D1CE-41ED-9342-3CD5071B889A}"/>
              </a:ext>
            </a:extLst>
          </p:cNvPr>
          <p:cNvSpPr txBox="1"/>
          <p:nvPr/>
        </p:nvSpPr>
        <p:spPr>
          <a:xfrm>
            <a:off x="792272" y="623449"/>
            <a:ext cx="110824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i="0" dirty="0">
                <a:solidFill>
                  <a:srgbClr val="222222"/>
                </a:solidFill>
                <a:effectLst/>
                <a:latin typeface="Open Sans"/>
              </a:rPr>
              <a:t>Her dilin (makine veya doğal, önemli değil) aşağıdaki unsurlardan oluştuğunu söyleyebiliriz: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92014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8745E32D-E18F-4447-A6CC-FEAD145E4436}"/>
              </a:ext>
            </a:extLst>
          </p:cNvPr>
          <p:cNvSpPr txBox="1"/>
          <p:nvPr/>
        </p:nvSpPr>
        <p:spPr>
          <a:xfrm>
            <a:off x="541750" y="3244334"/>
            <a:ext cx="105688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1" i="0" dirty="0" err="1">
                <a:solidFill>
                  <a:srgbClr val="222222"/>
                </a:solidFill>
                <a:effectLst/>
                <a:latin typeface="Open Sans"/>
              </a:rPr>
              <a:t>source</a:t>
            </a:r>
            <a:r>
              <a:rPr lang="tr-TR" b="1" i="0" dirty="0">
                <a:solidFill>
                  <a:srgbClr val="222222"/>
                </a:solidFill>
                <a:effectLst/>
                <a:latin typeface="Open Sans"/>
              </a:rPr>
              <a:t> </a:t>
            </a:r>
            <a:r>
              <a:rPr lang="tr-TR" b="1" i="0" dirty="0" err="1">
                <a:solidFill>
                  <a:srgbClr val="222222"/>
                </a:solidFill>
                <a:effectLst/>
                <a:latin typeface="Open Sans"/>
              </a:rPr>
              <a:t>code</a:t>
            </a:r>
            <a:r>
              <a:rPr lang="tr-TR" b="1" i="0" dirty="0">
                <a:solidFill>
                  <a:srgbClr val="222222"/>
                </a:solidFill>
                <a:effectLst/>
                <a:latin typeface="Open Sans"/>
              </a:rPr>
              <a:t> </a:t>
            </a:r>
            <a:r>
              <a:rPr lang="tr-TR" b="1" i="0" dirty="0" smtClean="0">
                <a:solidFill>
                  <a:srgbClr val="222222"/>
                </a:solidFill>
                <a:effectLst/>
                <a:latin typeface="Open Sans"/>
              </a:rPr>
              <a:t>( kaynak kod ) - </a:t>
            </a:r>
            <a:r>
              <a:rPr lang="tr-TR" b="0" i="0" dirty="0">
                <a:solidFill>
                  <a:srgbClr val="222222"/>
                </a:solidFill>
                <a:effectLst/>
                <a:latin typeface="Open Sans"/>
              </a:rPr>
              <a:t>Üst düzey bir programlama dilinde yazılmış bir programa (bilgisayarlar tarafından yürütülen makine kodu değildir.)</a:t>
            </a:r>
            <a:endParaRPr lang="tr-TR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5E58DADF-AF71-416C-AC1A-30811ABE7505}"/>
              </a:ext>
            </a:extLst>
          </p:cNvPr>
          <p:cNvSpPr txBox="1"/>
          <p:nvPr/>
        </p:nvSpPr>
        <p:spPr>
          <a:xfrm>
            <a:off x="554276" y="4094678"/>
            <a:ext cx="6093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b="1" i="0" dirty="0" err="1">
                <a:solidFill>
                  <a:srgbClr val="222222"/>
                </a:solidFill>
                <a:effectLst/>
                <a:latin typeface="Open Sans"/>
              </a:rPr>
              <a:t>source</a:t>
            </a:r>
            <a:r>
              <a:rPr lang="tr-TR" b="1" i="0" dirty="0">
                <a:solidFill>
                  <a:srgbClr val="222222"/>
                </a:solidFill>
                <a:effectLst/>
                <a:latin typeface="Open Sans"/>
              </a:rPr>
              <a:t> </a:t>
            </a:r>
            <a:r>
              <a:rPr lang="tr-TR" b="1" i="0" dirty="0" smtClean="0">
                <a:solidFill>
                  <a:srgbClr val="222222"/>
                </a:solidFill>
                <a:effectLst/>
                <a:latin typeface="Open Sans"/>
              </a:rPr>
              <a:t>file ( kaynak dosya ) </a:t>
            </a:r>
            <a:r>
              <a:rPr lang="tr-TR" b="1" i="0" dirty="0">
                <a:solidFill>
                  <a:srgbClr val="222222"/>
                </a:solidFill>
                <a:effectLst/>
                <a:latin typeface="Open Sans"/>
              </a:rPr>
              <a:t>- </a:t>
            </a:r>
            <a:r>
              <a:rPr lang="tr-TR" b="0" i="0" dirty="0">
                <a:solidFill>
                  <a:srgbClr val="222222"/>
                </a:solidFill>
                <a:effectLst/>
                <a:latin typeface="Open Sans"/>
              </a:rPr>
              <a:t>kaynak kodunu içeren </a:t>
            </a:r>
            <a:r>
              <a:rPr lang="tr-TR" b="1" i="0" dirty="0">
                <a:solidFill>
                  <a:srgbClr val="222222"/>
                </a:solidFill>
                <a:effectLst/>
                <a:latin typeface="Open Sans"/>
              </a:rPr>
              <a:t>dosya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E619C4D0-FFEC-4C95-AF2E-C452E835E22A}"/>
              </a:ext>
            </a:extLst>
          </p:cNvPr>
          <p:cNvSpPr txBox="1"/>
          <p:nvPr/>
        </p:nvSpPr>
        <p:spPr>
          <a:xfrm>
            <a:off x="541750" y="942676"/>
            <a:ext cx="48193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i="0" dirty="0" err="1">
                <a:solidFill>
                  <a:srgbClr val="222222"/>
                </a:solidFill>
                <a:effectLst/>
                <a:latin typeface="Open Sans"/>
              </a:rPr>
              <a:t>high-level</a:t>
            </a:r>
            <a:r>
              <a:rPr lang="tr-TR" b="0" i="0" dirty="0">
                <a:solidFill>
                  <a:srgbClr val="222222"/>
                </a:solidFill>
                <a:effectLst/>
                <a:latin typeface="Open Sans"/>
              </a:rPr>
              <a:t> </a:t>
            </a:r>
            <a:r>
              <a:rPr lang="tr-TR" b="0" i="0" dirty="0" smtClean="0">
                <a:solidFill>
                  <a:srgbClr val="222222"/>
                </a:solidFill>
                <a:effectLst/>
                <a:latin typeface="Open Sans"/>
              </a:rPr>
              <a:t>( yüksek seviye ) </a:t>
            </a:r>
            <a:r>
              <a:rPr lang="tr-TR" b="0" i="0" dirty="0" err="1" smtClean="0">
                <a:solidFill>
                  <a:srgbClr val="222222"/>
                </a:solidFill>
                <a:effectLst/>
                <a:latin typeface="Open Sans"/>
              </a:rPr>
              <a:t>programming</a:t>
            </a:r>
            <a:r>
              <a:rPr lang="tr-TR" b="0" i="0" dirty="0" smtClean="0">
                <a:solidFill>
                  <a:srgbClr val="222222"/>
                </a:solidFill>
                <a:effectLst/>
                <a:latin typeface="Open Sans"/>
              </a:rPr>
              <a:t> </a:t>
            </a:r>
            <a:r>
              <a:rPr lang="tr-TR" b="0" i="0" dirty="0" err="1" smtClean="0">
                <a:solidFill>
                  <a:srgbClr val="222222"/>
                </a:solidFill>
                <a:effectLst/>
                <a:latin typeface="Open Sans"/>
              </a:rPr>
              <a:t>languages</a:t>
            </a:r>
            <a:r>
              <a:rPr lang="tr-TR" b="0" i="0" dirty="0" smtClean="0">
                <a:solidFill>
                  <a:srgbClr val="222222"/>
                </a:solidFill>
                <a:effectLst/>
                <a:latin typeface="Open Sans"/>
              </a:rPr>
              <a:t> - </a:t>
            </a:r>
            <a:r>
              <a:rPr lang="tr-TR" b="0" i="0" dirty="0" err="1" smtClean="0">
                <a:solidFill>
                  <a:srgbClr val="222222"/>
                </a:solidFill>
                <a:effectLst/>
                <a:latin typeface="Open Sans"/>
              </a:rPr>
              <a:t>python</a:t>
            </a:r>
            <a:endParaRPr lang="tr-TR" dirty="0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984E1429-3ECB-4069-BABA-BD6B635596A3}"/>
              </a:ext>
            </a:extLst>
          </p:cNvPr>
          <p:cNvSpPr txBox="1"/>
          <p:nvPr/>
        </p:nvSpPr>
        <p:spPr>
          <a:xfrm>
            <a:off x="554276" y="1724173"/>
            <a:ext cx="48193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i="0" dirty="0" err="1" smtClean="0">
                <a:solidFill>
                  <a:srgbClr val="222222"/>
                </a:solidFill>
                <a:effectLst/>
                <a:latin typeface="Open Sans"/>
              </a:rPr>
              <a:t>low-level</a:t>
            </a:r>
            <a:r>
              <a:rPr lang="tr-TR" b="0" i="0" dirty="0" smtClean="0">
                <a:solidFill>
                  <a:srgbClr val="222222"/>
                </a:solidFill>
                <a:effectLst/>
                <a:latin typeface="Open Sans"/>
              </a:rPr>
              <a:t> (düşük seviye )  </a:t>
            </a:r>
            <a:r>
              <a:rPr lang="tr-TR" b="0" i="0" dirty="0" err="1">
                <a:solidFill>
                  <a:srgbClr val="222222"/>
                </a:solidFill>
                <a:effectLst/>
                <a:latin typeface="Open Sans"/>
              </a:rPr>
              <a:t>programming</a:t>
            </a:r>
            <a:r>
              <a:rPr lang="tr-TR" b="0" i="0" dirty="0">
                <a:solidFill>
                  <a:srgbClr val="222222"/>
                </a:solidFill>
                <a:effectLst/>
                <a:latin typeface="Open Sans"/>
              </a:rPr>
              <a:t> </a:t>
            </a:r>
            <a:r>
              <a:rPr lang="tr-TR" b="0" i="0" dirty="0" err="1" smtClean="0">
                <a:solidFill>
                  <a:srgbClr val="222222"/>
                </a:solidFill>
                <a:effectLst/>
                <a:latin typeface="Open Sans"/>
              </a:rPr>
              <a:t>languages</a:t>
            </a:r>
            <a:r>
              <a:rPr lang="tr-TR" b="0" i="0" dirty="0" smtClean="0">
                <a:solidFill>
                  <a:srgbClr val="222222"/>
                </a:solidFill>
                <a:effectLst/>
                <a:latin typeface="Open Sans"/>
              </a:rPr>
              <a:t> – C -Assembly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00654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8C50B464-FF45-48E1-BFFE-412A0105D711}"/>
              </a:ext>
            </a:extLst>
          </p:cNvPr>
          <p:cNvSpPr txBox="1"/>
          <p:nvPr/>
        </p:nvSpPr>
        <p:spPr>
          <a:xfrm>
            <a:off x="403963" y="391531"/>
            <a:ext cx="11094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1" i="0" dirty="0">
                <a:solidFill>
                  <a:srgbClr val="264166"/>
                </a:solidFill>
                <a:effectLst/>
                <a:latin typeface="Open Sans"/>
              </a:rPr>
              <a:t>Derleme (</a:t>
            </a:r>
            <a:r>
              <a:rPr lang="tr-TR" b="1" i="0" dirty="0" err="1">
                <a:solidFill>
                  <a:srgbClr val="264166"/>
                </a:solidFill>
                <a:effectLst/>
                <a:latin typeface="Open Sans"/>
              </a:rPr>
              <a:t>Compilation</a:t>
            </a:r>
            <a:r>
              <a:rPr lang="tr-TR" b="1" i="0" dirty="0">
                <a:solidFill>
                  <a:srgbClr val="264166"/>
                </a:solidFill>
                <a:effectLst/>
                <a:latin typeface="Open Sans"/>
              </a:rPr>
              <a:t>) ve yorumlama (</a:t>
            </a:r>
            <a:r>
              <a:rPr lang="tr-TR" b="1" i="0" dirty="0" err="1">
                <a:solidFill>
                  <a:srgbClr val="264166"/>
                </a:solidFill>
                <a:effectLst/>
                <a:latin typeface="Open Sans"/>
              </a:rPr>
              <a:t>interpretation</a:t>
            </a:r>
            <a:r>
              <a:rPr lang="tr-TR" b="1" i="0" dirty="0">
                <a:solidFill>
                  <a:srgbClr val="264166"/>
                </a:solidFill>
                <a:effectLst/>
                <a:latin typeface="Open Sans"/>
              </a:rPr>
              <a:t>)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81A4D845-867E-4631-AEFA-E588B71DBF50}"/>
              </a:ext>
            </a:extLst>
          </p:cNvPr>
          <p:cNvSpPr txBox="1"/>
          <p:nvPr/>
        </p:nvSpPr>
        <p:spPr>
          <a:xfrm>
            <a:off x="403963" y="1031474"/>
            <a:ext cx="1153334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b="1" i="0" dirty="0">
                <a:solidFill>
                  <a:srgbClr val="222222"/>
                </a:solidFill>
                <a:effectLst/>
                <a:latin typeface="Open Sans"/>
              </a:rPr>
              <a:t>Bir programı üst düzey bir programlama dilinden makine diline dönüştürmenin</a:t>
            </a:r>
            <a:r>
              <a:rPr lang="tr-TR" b="0" i="0" dirty="0">
                <a:solidFill>
                  <a:srgbClr val="222222"/>
                </a:solidFill>
                <a:effectLst/>
                <a:latin typeface="Open Sans"/>
              </a:rPr>
              <a:t> iki farklı yolu vardır :</a:t>
            </a:r>
          </a:p>
          <a:p>
            <a:pPr algn="l"/>
            <a:endParaRPr lang="tr-TR" b="0" i="0" dirty="0">
              <a:solidFill>
                <a:srgbClr val="222222"/>
              </a:solidFill>
              <a:effectLst/>
              <a:latin typeface="Open Sans"/>
            </a:endParaRPr>
          </a:p>
          <a:p>
            <a:pPr algn="l"/>
            <a:r>
              <a:rPr lang="tr-TR" b="1" i="0" u="none" strike="noStrike" dirty="0">
                <a:solidFill>
                  <a:srgbClr val="FFFFFF"/>
                </a:solidFill>
                <a:effectLst/>
                <a:latin typeface="Helvetica Neue"/>
              </a:rPr>
              <a:t>DERLE</a:t>
            </a:r>
            <a:r>
              <a:rPr lang="tr-TR" b="0" i="0" dirty="0">
                <a:solidFill>
                  <a:srgbClr val="222222"/>
                </a:solidFill>
                <a:effectLst/>
                <a:latin typeface="Open Sans"/>
              </a:rPr>
              <a:t>- kaynak program, makine kodunu içeren bir dosya (örneğin, kodun MS Windows altında çalıştırılması amaçlanıyorsa bir .</a:t>
            </a:r>
            <a:r>
              <a:rPr lang="tr-TR" b="0" i="0" dirty="0" err="1">
                <a:solidFill>
                  <a:srgbClr val="222222"/>
                </a:solidFill>
                <a:effectLst/>
                <a:latin typeface="Open Sans"/>
              </a:rPr>
              <a:t>exe</a:t>
            </a:r>
            <a:r>
              <a:rPr lang="tr-TR" b="0" i="0" dirty="0">
                <a:solidFill>
                  <a:srgbClr val="222222"/>
                </a:solidFill>
                <a:effectLst/>
                <a:latin typeface="Open Sans"/>
              </a:rPr>
              <a:t> dosyası) alarak bir kez çevrilir (ancak, bu işlem kaynak kodunu her değiştirdiğinizde tekrarlanmalıdır) ; artık dosyayı dünya çapında dağıtabilirsiniz; bu çeviriyi yapan programa derleyici </a:t>
            </a:r>
            <a:r>
              <a:rPr lang="tr-TR" b="1" i="0" dirty="0">
                <a:solidFill>
                  <a:srgbClr val="222222"/>
                </a:solidFill>
                <a:effectLst/>
                <a:latin typeface="Open Sans"/>
              </a:rPr>
              <a:t>(</a:t>
            </a:r>
            <a:r>
              <a:rPr lang="tr-TR" b="1" i="0" dirty="0" err="1">
                <a:solidFill>
                  <a:srgbClr val="222222"/>
                </a:solidFill>
                <a:effectLst/>
                <a:latin typeface="Open Sans"/>
              </a:rPr>
              <a:t>compiler</a:t>
            </a:r>
            <a:r>
              <a:rPr lang="tr-TR" b="1" i="0" dirty="0">
                <a:solidFill>
                  <a:srgbClr val="222222"/>
                </a:solidFill>
                <a:effectLst/>
                <a:latin typeface="Open Sans"/>
              </a:rPr>
              <a:t>)</a:t>
            </a:r>
            <a:r>
              <a:rPr lang="tr-TR" b="0" i="0" dirty="0">
                <a:solidFill>
                  <a:srgbClr val="222222"/>
                </a:solidFill>
                <a:effectLst/>
                <a:latin typeface="Open Sans"/>
              </a:rPr>
              <a:t> veya çevirmen </a:t>
            </a:r>
            <a:r>
              <a:rPr lang="tr-TR" b="1" i="0" dirty="0">
                <a:solidFill>
                  <a:srgbClr val="222222"/>
                </a:solidFill>
                <a:effectLst/>
                <a:latin typeface="Open Sans"/>
              </a:rPr>
              <a:t>( </a:t>
            </a:r>
            <a:r>
              <a:rPr lang="tr-TR" b="1" i="0" dirty="0" err="1">
                <a:solidFill>
                  <a:srgbClr val="222222"/>
                </a:solidFill>
                <a:effectLst/>
                <a:latin typeface="Open Sans"/>
              </a:rPr>
              <a:t>translator</a:t>
            </a:r>
            <a:r>
              <a:rPr lang="tr-TR" b="1" i="0" dirty="0">
                <a:solidFill>
                  <a:srgbClr val="222222"/>
                </a:solidFill>
                <a:effectLst/>
                <a:latin typeface="Open Sans"/>
              </a:rPr>
              <a:t> )</a:t>
            </a:r>
            <a:r>
              <a:rPr lang="tr-TR" b="0" i="0" dirty="0">
                <a:solidFill>
                  <a:srgbClr val="222222"/>
                </a:solidFill>
                <a:effectLst/>
                <a:latin typeface="Open Sans"/>
              </a:rPr>
              <a:t> denir.</a:t>
            </a:r>
          </a:p>
          <a:p>
            <a:pPr algn="l"/>
            <a:endParaRPr lang="tr-TR" dirty="0">
              <a:solidFill>
                <a:srgbClr val="222222"/>
              </a:solidFill>
              <a:latin typeface="Open Sans"/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27C361E7-FC52-43FF-9943-A0F4F73D8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418" y="3020676"/>
            <a:ext cx="5220429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670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32DA3844-2694-4092-B771-FE3829668C6E}"/>
              </a:ext>
            </a:extLst>
          </p:cNvPr>
          <p:cNvSpPr txBox="1"/>
          <p:nvPr/>
        </p:nvSpPr>
        <p:spPr>
          <a:xfrm>
            <a:off x="378912" y="536851"/>
            <a:ext cx="1160849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b="1" i="0" u="none" strike="noStrike" dirty="0">
                <a:solidFill>
                  <a:srgbClr val="FFFFFF"/>
                </a:solidFill>
                <a:effectLst/>
                <a:latin typeface="Helvetica Neue"/>
              </a:rPr>
              <a:t>YORUMLA</a:t>
            </a:r>
            <a:r>
              <a:rPr lang="tr-TR" b="0" i="0" dirty="0">
                <a:solidFill>
                  <a:srgbClr val="222222"/>
                </a:solidFill>
                <a:effectLst/>
                <a:latin typeface="Open Sans"/>
              </a:rPr>
              <a:t>- siz (veya kodun herhangi bir kullanıcısı), çalıştırılması gereken her seferinde kaynak programı çevirebilirsiniz; bu tür bir dönüşümü gerçekleştiren program, çalıştırılması amaçlandığı her sefer kodu yorumladığı için yorumlayıcı </a:t>
            </a:r>
            <a:r>
              <a:rPr lang="tr-TR" b="1" i="0" dirty="0">
                <a:solidFill>
                  <a:srgbClr val="222222"/>
                </a:solidFill>
                <a:effectLst/>
                <a:latin typeface="Open Sans"/>
              </a:rPr>
              <a:t>(</a:t>
            </a:r>
            <a:r>
              <a:rPr lang="tr-TR" b="1" i="0" dirty="0" err="1">
                <a:solidFill>
                  <a:srgbClr val="222222"/>
                </a:solidFill>
                <a:effectLst/>
                <a:latin typeface="Open Sans"/>
              </a:rPr>
              <a:t>interpreter</a:t>
            </a:r>
            <a:r>
              <a:rPr lang="tr-TR" b="1" i="0" dirty="0">
                <a:solidFill>
                  <a:srgbClr val="222222"/>
                </a:solidFill>
                <a:effectLst/>
                <a:latin typeface="Open Sans"/>
              </a:rPr>
              <a:t>)</a:t>
            </a:r>
            <a:r>
              <a:rPr lang="tr-TR" b="0" i="0" dirty="0">
                <a:solidFill>
                  <a:srgbClr val="222222"/>
                </a:solidFill>
                <a:effectLst/>
                <a:latin typeface="Open Sans"/>
              </a:rPr>
              <a:t> olarak adlandırılır; bu aynı zamanda kaynak kodunu olduğu gibi dağıtamayacağınız anlamına gelir, çünkü son kullanıcı da onu yürütmek için yorumlayıcıya ihtiyaç duyar.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9945CAC8-657D-46BD-A974-577B191DBD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418" y="3020676"/>
            <a:ext cx="5220429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523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EBDC49AC-9BA1-4D4B-9B9D-8A3956332A2C}"/>
              </a:ext>
            </a:extLst>
          </p:cNvPr>
          <p:cNvSpPr txBox="1"/>
          <p:nvPr/>
        </p:nvSpPr>
        <p:spPr>
          <a:xfrm>
            <a:off x="3049044" y="178588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b="1" i="0" dirty="0">
                <a:solidFill>
                  <a:srgbClr val="264166"/>
                </a:solidFill>
                <a:effectLst/>
                <a:latin typeface="Open Sans"/>
              </a:rPr>
              <a:t>Derleme ve yorumlama - avantajları ve dezavantajları</a:t>
            </a:r>
          </a:p>
        </p:txBody>
      </p:sp>
      <p:pic>
        <p:nvPicPr>
          <p:cNvPr id="7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B4DDB0BA-8B7E-4644-AF9A-E86469CA6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87" y="1295101"/>
            <a:ext cx="11566383" cy="53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183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679378CF-E973-4972-B3A0-9345AE5F565F}"/>
              </a:ext>
            </a:extLst>
          </p:cNvPr>
          <p:cNvSpPr txBox="1"/>
          <p:nvPr/>
        </p:nvSpPr>
        <p:spPr>
          <a:xfrm>
            <a:off x="291230" y="316375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b="1" i="0" dirty="0">
                <a:solidFill>
                  <a:srgbClr val="264166"/>
                </a:solidFill>
                <a:effectLst/>
                <a:latin typeface="Open Sans"/>
              </a:rPr>
              <a:t>Python nedir</a:t>
            </a:r>
            <a:r>
              <a:rPr lang="tr-TR" b="1" i="0" dirty="0" smtClean="0">
                <a:solidFill>
                  <a:srgbClr val="264166"/>
                </a:solidFill>
                <a:effectLst/>
                <a:latin typeface="Open Sans"/>
              </a:rPr>
              <a:t>? High </a:t>
            </a:r>
            <a:r>
              <a:rPr lang="tr-TR" b="1" i="0" dirty="0" err="1" smtClean="0">
                <a:solidFill>
                  <a:srgbClr val="264166"/>
                </a:solidFill>
                <a:effectLst/>
                <a:latin typeface="Open Sans"/>
              </a:rPr>
              <a:t>level</a:t>
            </a:r>
            <a:r>
              <a:rPr lang="tr-TR" b="1" i="0" dirty="0" smtClean="0">
                <a:solidFill>
                  <a:srgbClr val="264166"/>
                </a:solidFill>
                <a:effectLst/>
                <a:latin typeface="Open Sans"/>
              </a:rPr>
              <a:t>, yorumlanan</a:t>
            </a:r>
            <a:endParaRPr lang="tr-TR" b="1" i="0" dirty="0">
              <a:solidFill>
                <a:srgbClr val="264166"/>
              </a:solidFill>
              <a:effectLst/>
              <a:latin typeface="Open Sans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7D2DE8A0-401F-4676-A12B-060515D2A190}"/>
              </a:ext>
            </a:extLst>
          </p:cNvPr>
          <p:cNvSpPr txBox="1"/>
          <p:nvPr/>
        </p:nvSpPr>
        <p:spPr>
          <a:xfrm>
            <a:off x="291230" y="953776"/>
            <a:ext cx="116961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i="0" dirty="0">
                <a:solidFill>
                  <a:srgbClr val="222222"/>
                </a:solidFill>
                <a:effectLst/>
                <a:latin typeface="Open Sans"/>
              </a:rPr>
              <a:t>Python, genel amaçlı programlama için kullanılan, dinamik anlamlara sahip, yaygın olarak kullanılan, yorumlanmış, nesne yönelimli ve üst düzey bir programlama dilidir.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D7C79BE5-2663-437F-AB31-D46CD7250FAA}"/>
              </a:ext>
            </a:extLst>
          </p:cNvPr>
          <p:cNvSpPr txBox="1"/>
          <p:nvPr/>
        </p:nvSpPr>
        <p:spPr>
          <a:xfrm>
            <a:off x="291230" y="1868176"/>
            <a:ext cx="116961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i="0" dirty="0" err="1">
                <a:solidFill>
                  <a:srgbClr val="222222"/>
                </a:solidFill>
                <a:effectLst/>
                <a:latin typeface="Open Sans"/>
              </a:rPr>
              <a:t>Python'u</a:t>
            </a:r>
            <a:r>
              <a:rPr lang="tr-TR" b="0" i="0" dirty="0">
                <a:solidFill>
                  <a:srgbClr val="222222"/>
                </a:solidFill>
                <a:effectLst/>
                <a:latin typeface="Open Sans"/>
              </a:rPr>
              <a:t> büyük bir yılan olarak bilseniz de, Python programlama dilinin adı, </a:t>
            </a:r>
            <a:r>
              <a:rPr lang="tr-TR" b="1" i="0" dirty="0" err="1">
                <a:solidFill>
                  <a:srgbClr val="222222"/>
                </a:solidFill>
                <a:effectLst/>
                <a:latin typeface="Open Sans"/>
              </a:rPr>
              <a:t>Monty</a:t>
            </a:r>
            <a:r>
              <a:rPr lang="tr-TR" b="1" i="0" dirty="0">
                <a:solidFill>
                  <a:srgbClr val="222222"/>
                </a:solidFill>
                <a:effectLst/>
                <a:latin typeface="Open Sans"/>
              </a:rPr>
              <a:t> </a:t>
            </a:r>
            <a:r>
              <a:rPr lang="tr-TR" b="1" i="0" dirty="0" err="1">
                <a:solidFill>
                  <a:srgbClr val="222222"/>
                </a:solidFill>
                <a:effectLst/>
                <a:latin typeface="Open Sans"/>
              </a:rPr>
              <a:t>Python'un</a:t>
            </a:r>
            <a:r>
              <a:rPr lang="tr-TR" b="1" i="0" dirty="0">
                <a:solidFill>
                  <a:srgbClr val="222222"/>
                </a:solidFill>
                <a:effectLst/>
                <a:latin typeface="Open Sans"/>
              </a:rPr>
              <a:t> </a:t>
            </a:r>
            <a:r>
              <a:rPr lang="tr-TR" b="1" i="0" dirty="0" err="1">
                <a:solidFill>
                  <a:srgbClr val="222222"/>
                </a:solidFill>
                <a:effectLst/>
                <a:latin typeface="Open Sans"/>
              </a:rPr>
              <a:t>Flying</a:t>
            </a:r>
            <a:r>
              <a:rPr lang="tr-TR" b="1" i="0" dirty="0">
                <a:solidFill>
                  <a:srgbClr val="222222"/>
                </a:solidFill>
                <a:effectLst/>
                <a:latin typeface="Open Sans"/>
              </a:rPr>
              <a:t> Circus</a:t>
            </a:r>
            <a:r>
              <a:rPr lang="tr-TR" b="0" i="0" dirty="0">
                <a:solidFill>
                  <a:srgbClr val="222222"/>
                </a:solidFill>
                <a:effectLst/>
                <a:latin typeface="Open Sans"/>
              </a:rPr>
              <a:t> adlı eski bir BBC televizyon komedi skeç dizisinden geliyor .</a:t>
            </a:r>
            <a:endParaRPr lang="tr-TR"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B09C8120-7471-41D5-9D7A-4C0C3DABD5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435" y="2782576"/>
            <a:ext cx="3962953" cy="3753374"/>
          </a:xfrm>
          <a:prstGeom prst="rect">
            <a:avLst/>
          </a:prstGeom>
        </p:spPr>
      </p:pic>
      <p:sp>
        <p:nvSpPr>
          <p:cNvPr id="11" name="Metin kutusu 10">
            <a:extLst>
              <a:ext uri="{FF2B5EF4-FFF2-40B4-BE49-F238E27FC236}">
                <a16:creationId xmlns:a16="http://schemas.microsoft.com/office/drawing/2014/main" id="{2ACD1B87-98F8-42EC-8CF1-698B133410A5}"/>
              </a:ext>
            </a:extLst>
          </p:cNvPr>
          <p:cNvSpPr txBox="1"/>
          <p:nvPr/>
        </p:nvSpPr>
        <p:spPr>
          <a:xfrm>
            <a:off x="306611" y="3429000"/>
            <a:ext cx="743447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b="1" i="0" dirty="0" err="1">
                <a:solidFill>
                  <a:srgbClr val="264166"/>
                </a:solidFill>
                <a:effectLst/>
                <a:latin typeface="Open Sans"/>
              </a:rPr>
              <a:t>Python</a:t>
            </a:r>
            <a:r>
              <a:rPr lang="tr-TR" b="1" i="0" dirty="0">
                <a:solidFill>
                  <a:srgbClr val="264166"/>
                </a:solidFill>
                <a:effectLst/>
                <a:latin typeface="Open Sans"/>
              </a:rPr>
              <a:t> </a:t>
            </a:r>
            <a:r>
              <a:rPr lang="tr-TR" b="1" i="0" dirty="0" smtClean="0">
                <a:solidFill>
                  <a:srgbClr val="264166"/>
                </a:solidFill>
                <a:effectLst/>
                <a:latin typeface="Open Sans"/>
              </a:rPr>
              <a:t>hedefleri</a:t>
            </a:r>
          </a:p>
          <a:p>
            <a:pPr algn="l"/>
            <a:endParaRPr lang="tr-TR" b="1" i="0" dirty="0">
              <a:solidFill>
                <a:srgbClr val="264166"/>
              </a:solidFill>
              <a:effectLst/>
              <a:latin typeface="Open Sans"/>
            </a:endParaRPr>
          </a:p>
          <a:p>
            <a:pPr algn="l"/>
            <a:r>
              <a:rPr lang="tr-TR" b="0" i="0" dirty="0">
                <a:solidFill>
                  <a:srgbClr val="222222"/>
                </a:solidFill>
                <a:effectLst/>
                <a:latin typeface="Open Sans"/>
              </a:rPr>
              <a:t>1999'da </a:t>
            </a:r>
            <a:r>
              <a:rPr lang="tr-TR" b="0" i="0" dirty="0" err="1">
                <a:solidFill>
                  <a:srgbClr val="222222"/>
                </a:solidFill>
                <a:effectLst/>
                <a:latin typeface="Open Sans"/>
              </a:rPr>
              <a:t>Guido</a:t>
            </a:r>
            <a:r>
              <a:rPr lang="tr-TR" b="0" i="0" dirty="0">
                <a:solidFill>
                  <a:srgbClr val="222222"/>
                </a:solidFill>
                <a:effectLst/>
                <a:latin typeface="Open Sans"/>
              </a:rPr>
              <a:t> </a:t>
            </a:r>
            <a:r>
              <a:rPr lang="tr-TR" b="0" i="0" dirty="0" err="1">
                <a:solidFill>
                  <a:srgbClr val="222222"/>
                </a:solidFill>
                <a:effectLst/>
                <a:latin typeface="Open Sans"/>
              </a:rPr>
              <a:t>van</a:t>
            </a:r>
            <a:r>
              <a:rPr lang="tr-TR" b="0" i="0" dirty="0">
                <a:solidFill>
                  <a:srgbClr val="222222"/>
                </a:solidFill>
                <a:effectLst/>
                <a:latin typeface="Open Sans"/>
              </a:rPr>
              <a:t> </a:t>
            </a:r>
            <a:r>
              <a:rPr lang="tr-TR" b="0" i="0" dirty="0" err="1">
                <a:solidFill>
                  <a:srgbClr val="222222"/>
                </a:solidFill>
                <a:effectLst/>
                <a:latin typeface="Open Sans"/>
              </a:rPr>
              <a:t>Rossum</a:t>
            </a:r>
            <a:r>
              <a:rPr lang="tr-TR" b="0" i="0" dirty="0">
                <a:solidFill>
                  <a:srgbClr val="222222"/>
                </a:solidFill>
                <a:effectLst/>
                <a:latin typeface="Open Sans"/>
              </a:rPr>
              <a:t>, Python için hedeflerini tanımladı:</a:t>
            </a:r>
          </a:p>
          <a:p>
            <a:pPr algn="l"/>
            <a:endParaRPr lang="tr-TR" b="0" i="0" dirty="0">
              <a:solidFill>
                <a:srgbClr val="222222"/>
              </a:solidFill>
              <a:effectLst/>
              <a:latin typeface="Open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222222"/>
                </a:solidFill>
                <a:effectLst/>
                <a:latin typeface="Open Sans"/>
              </a:rPr>
              <a:t>Bir </a:t>
            </a:r>
            <a:r>
              <a:rPr lang="tr-TR" b="1" i="0" dirty="0">
                <a:solidFill>
                  <a:srgbClr val="222222"/>
                </a:solidFill>
                <a:effectLst/>
                <a:latin typeface="Open Sans"/>
              </a:rPr>
              <a:t>kolay ve sezgisel</a:t>
            </a:r>
            <a:r>
              <a:rPr lang="tr-TR" b="0" i="0" dirty="0">
                <a:solidFill>
                  <a:srgbClr val="222222"/>
                </a:solidFill>
                <a:effectLst/>
                <a:latin typeface="Open Sans"/>
              </a:rPr>
              <a:t> sadece büyük rakiplerinin olanlar kadar güçlü dil;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1" i="0" dirty="0">
                <a:solidFill>
                  <a:srgbClr val="222222"/>
                </a:solidFill>
                <a:effectLst/>
                <a:latin typeface="Open Sans"/>
              </a:rPr>
              <a:t>açık </a:t>
            </a:r>
            <a:r>
              <a:rPr lang="tr-TR" b="1" i="0" dirty="0" smtClean="0">
                <a:solidFill>
                  <a:srgbClr val="222222"/>
                </a:solidFill>
                <a:effectLst/>
                <a:latin typeface="Open Sans"/>
              </a:rPr>
              <a:t>kaynak ( </a:t>
            </a:r>
            <a:r>
              <a:rPr lang="tr-TR" b="1" i="0" dirty="0" err="1" smtClean="0">
                <a:solidFill>
                  <a:srgbClr val="222222"/>
                </a:solidFill>
                <a:effectLst/>
                <a:latin typeface="Open Sans"/>
              </a:rPr>
              <a:t>open</a:t>
            </a:r>
            <a:r>
              <a:rPr lang="tr-TR" b="1" i="0" dirty="0" smtClean="0">
                <a:solidFill>
                  <a:srgbClr val="222222"/>
                </a:solidFill>
                <a:effectLst/>
                <a:latin typeface="Open Sans"/>
              </a:rPr>
              <a:t> </a:t>
            </a:r>
            <a:r>
              <a:rPr lang="tr-TR" b="1" i="0" dirty="0" err="1" smtClean="0">
                <a:solidFill>
                  <a:srgbClr val="222222"/>
                </a:solidFill>
                <a:effectLst/>
                <a:latin typeface="Open Sans"/>
              </a:rPr>
              <a:t>source</a:t>
            </a:r>
            <a:r>
              <a:rPr lang="tr-TR" b="1" i="0" dirty="0" smtClean="0">
                <a:solidFill>
                  <a:srgbClr val="222222"/>
                </a:solidFill>
                <a:effectLst/>
                <a:latin typeface="Open Sans"/>
              </a:rPr>
              <a:t> )</a:t>
            </a:r>
            <a:r>
              <a:rPr lang="tr-TR" b="0" i="0" dirty="0">
                <a:solidFill>
                  <a:srgbClr val="222222"/>
                </a:solidFill>
                <a:effectLst/>
                <a:latin typeface="Open Sans"/>
              </a:rPr>
              <a:t> , böylece herkes onun gelişimine katkıda bulunabilir;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222222"/>
                </a:solidFill>
                <a:effectLst/>
                <a:latin typeface="Open Sans"/>
              </a:rPr>
              <a:t>düz İngilizce kadar </a:t>
            </a:r>
            <a:r>
              <a:rPr lang="tr-TR" b="1" i="0" dirty="0">
                <a:solidFill>
                  <a:srgbClr val="222222"/>
                </a:solidFill>
                <a:effectLst/>
                <a:latin typeface="Open Sans"/>
              </a:rPr>
              <a:t>anlaşılır bir</a:t>
            </a:r>
            <a:r>
              <a:rPr lang="tr-TR" b="0" i="0" dirty="0">
                <a:solidFill>
                  <a:srgbClr val="222222"/>
                </a:solidFill>
                <a:effectLst/>
                <a:latin typeface="Open Sans"/>
              </a:rPr>
              <a:t> kod 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222222"/>
                </a:solidFill>
                <a:effectLst/>
                <a:latin typeface="Open Sans"/>
              </a:rPr>
              <a:t>kısa geliştirme sürelerine izin veren </a:t>
            </a:r>
            <a:r>
              <a:rPr lang="tr-TR" b="1" i="0" dirty="0">
                <a:solidFill>
                  <a:srgbClr val="222222"/>
                </a:solidFill>
                <a:effectLst/>
                <a:latin typeface="Open Sans"/>
              </a:rPr>
              <a:t>günlük işler için uygundur</a:t>
            </a:r>
            <a:r>
              <a:rPr lang="tr-TR" b="0" i="0" dirty="0">
                <a:solidFill>
                  <a:srgbClr val="222222"/>
                </a:solidFill>
                <a:effectLst/>
                <a:latin typeface="Open Sans"/>
              </a:rPr>
              <a:t> .</a:t>
            </a:r>
          </a:p>
        </p:txBody>
      </p:sp>
    </p:spTree>
    <p:extLst>
      <p:ext uri="{BB962C8B-B14F-4D97-AF65-F5344CB8AC3E}">
        <p14:creationId xmlns:p14="http://schemas.microsoft.com/office/powerpoint/2010/main" val="3000879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380</Words>
  <Application>Microsoft Office PowerPoint</Application>
  <PresentationFormat>Geniş ekran</PresentationFormat>
  <Paragraphs>84</Paragraphs>
  <Slides>39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39</vt:i4>
      </vt:variant>
    </vt:vector>
  </HeadingPairs>
  <TitlesOfParts>
    <vt:vector size="46" baseType="lpstr">
      <vt:lpstr>Arial</vt:lpstr>
      <vt:lpstr>Calibri</vt:lpstr>
      <vt:lpstr>Calibri Light</vt:lpstr>
      <vt:lpstr>Helvetica Neue</vt:lpstr>
      <vt:lpstr>Open Sans</vt:lpstr>
      <vt:lpstr>Roboto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Celal Aksu</dc:creator>
  <cp:lastModifiedBy>ARHHEM</cp:lastModifiedBy>
  <cp:revision>37</cp:revision>
  <dcterms:created xsi:type="dcterms:W3CDTF">2021-02-12T22:38:04Z</dcterms:created>
  <dcterms:modified xsi:type="dcterms:W3CDTF">2021-02-15T16:42:31Z</dcterms:modified>
</cp:coreProperties>
</file>