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6" r:id="rId6"/>
    <p:sldId id="350" r:id="rId7"/>
    <p:sldId id="260" r:id="rId8"/>
    <p:sldId id="349" r:id="rId9"/>
    <p:sldId id="347" r:id="rId10"/>
    <p:sldId id="261" r:id="rId11"/>
    <p:sldId id="262" r:id="rId12"/>
    <p:sldId id="263" r:id="rId13"/>
    <p:sldId id="264" r:id="rId14"/>
    <p:sldId id="265" r:id="rId15"/>
    <p:sldId id="348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51" r:id="rId33"/>
    <p:sldId id="352" r:id="rId34"/>
    <p:sldId id="282" r:id="rId35"/>
    <p:sldId id="283" r:id="rId36"/>
    <p:sldId id="284" r:id="rId37"/>
    <p:sldId id="354" r:id="rId38"/>
    <p:sldId id="356" r:id="rId39"/>
    <p:sldId id="353" r:id="rId40"/>
    <p:sldId id="355" r:id="rId41"/>
    <p:sldId id="285" r:id="rId42"/>
    <p:sldId id="286" r:id="rId43"/>
    <p:sldId id="287" r:id="rId44"/>
    <p:sldId id="288" r:id="rId45"/>
    <p:sldId id="289" r:id="rId46"/>
    <p:sldId id="290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syadan Okuma" id="{A1D22F57-DC33-4A57-97C6-AF21676CDFD0}">
          <p14:sldIdLst>
            <p14:sldId id="256"/>
            <p14:sldId id="257"/>
            <p14:sldId id="258"/>
            <p14:sldId id="259"/>
            <p14:sldId id="346"/>
          </p14:sldIdLst>
        </p14:section>
        <p14:section name="Dosyaya Veri Yazma" id="{60A49744-27E3-4ACD-981D-001478D95C4D}">
          <p14:sldIdLst>
            <p14:sldId id="350"/>
            <p14:sldId id="260"/>
            <p14:sldId id="349"/>
            <p14:sldId id="347"/>
          </p14:sldIdLst>
        </p14:section>
        <p14:section name="bytearray - ikilik dosyalar - binary files" id="{54E11274-5730-4BD5-A845-362091E07E9E}">
          <p14:sldIdLst>
            <p14:sldId id="261"/>
            <p14:sldId id="262"/>
            <p14:sldId id="263"/>
            <p14:sldId id="264"/>
            <p14:sldId id="265"/>
            <p14:sldId id="348"/>
          </p14:sldIdLst>
        </p14:section>
        <p14:section name="json dosyaları" id="{B57BDA2B-9C0F-47F7-8049-C206283B26B5}">
          <p14:sldIdLst>
            <p14:sldId id="266"/>
            <p14:sldId id="268"/>
            <p14:sldId id="267"/>
            <p14:sldId id="269"/>
            <p14:sldId id="270"/>
            <p14:sldId id="271"/>
          </p14:sldIdLst>
        </p14:section>
        <p14:section name="csv dosyaları" id="{CEB7480C-7C28-4E65-95F2-3EED4318C3E8}">
          <p14:sldIdLst>
            <p14:sldId id="272"/>
            <p14:sldId id="273"/>
            <p14:sldId id="274"/>
            <p14:sldId id="275"/>
            <p14:sldId id="276"/>
          </p14:sldIdLst>
        </p14:section>
        <p14:section name="sqlite - veritabanı" id="{5EEB7AF7-7756-44A2-8C42-31D6B64F55EF}">
          <p14:sldIdLst>
            <p14:sldId id="277"/>
            <p14:sldId id="278"/>
            <p14:sldId id="279"/>
            <p14:sldId id="280"/>
            <p14:sldId id="281"/>
            <p14:sldId id="351"/>
            <p14:sldId id="352"/>
            <p14:sldId id="282"/>
            <p14:sldId id="283"/>
            <p14:sldId id="284"/>
            <p14:sldId id="354"/>
            <p14:sldId id="356"/>
            <p14:sldId id="353"/>
            <p14:sldId id="355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74FEA9-2FFC-485F-B4DB-D16F50D26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45CA522-1567-485B-86EC-98BB5651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B21AA0-6249-43FB-87CD-6DC86563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B68BCF-2AEB-4AC5-A42F-9F291B7F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7D5014-042C-4AC9-AD6E-7FC22ECB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23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007DE-963F-487D-8CA2-9875BCFF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F842E0E-E428-4BA3-AB11-A5D14D3CC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7F45BC-7AD2-4B26-8A52-D1759A5E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FEA8-7C63-4264-BF74-DA4F5DD9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62228E-1203-492E-B2BE-EB100EDF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699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5AB17C5-43ED-4BA0-8B23-D42BF4A5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715EE33-D184-441A-A860-141D8936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A62BF2-27D7-46E6-9541-86A9590F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6E6837-71C4-40D5-B197-2835D117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E6BB80-86C7-4515-95AA-B4020F9D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281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FF2D6-E3CA-4E3F-9CD3-13DE4D1D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0C0EDC-4048-49DA-A19A-4B3A7577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4E0A24-7582-4EAD-A622-34138B02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08DE80-FE8B-4ACC-8039-2A4EC879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DE52C6-4177-4186-A6D8-B120D645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59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FCBEF-8EC9-475D-B126-F1680A3B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93651B-9900-4229-8235-83EC30B5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1C057D-67B8-440F-A339-BB708E70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04EA20-EBD3-4B5A-850D-489CA345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C8CA95-90C6-49CB-AF1D-EA585083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4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E484E7-4732-46AA-A8CF-BCFE8DFF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67D1FD-84E3-452D-95C2-F4F2D19F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EA77B2B-1261-41FA-A961-EB157E41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08A1A7-F10B-4ADE-86C8-6BDDACFE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E7F065-ACF7-4A20-9F25-C59FEB93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E003B8-2DAB-4963-A125-25541E8A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5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85563C-630F-46A7-A231-6A8E3E8A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DBF2FE-DE94-4C02-8ACB-E9DF61D5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8760164-0D81-49BA-8F61-593797F7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24F938E-B373-4C29-868F-CB8AE7F4F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7698471-6789-4BDC-A7BC-916315723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38C8434-A9EC-4959-87EA-B636A4B5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4CB7BEC-8B43-4AD4-B37D-11436999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0964A60-7BBD-4577-9D56-2B2D5EDA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7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578A60-035E-432D-925E-7DC8851A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54AA3C9-2ED4-460B-AB6F-66153F6F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B57337-7CC1-4CC7-B0FA-0FCA53DC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36D0374-56B3-4627-9789-A85BE6CA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44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E1172AF-A237-411A-9E58-1C11D952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517D8FD-4C1C-458A-BAD7-3BF63BDA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6ACECFA-AB70-44C5-8D36-2A81EE41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8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15AE0-25EF-4563-8292-87453AF5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2D531A-8E83-48B8-90A7-6A7BBEDF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FC8018-9E90-47A6-BDBA-7B8B692B7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5F7D03-701A-47F4-8414-1C5545E7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C6D632-1A40-4635-B554-46443815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BEFBD6-1FE3-4F94-856E-42EB5576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37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6D57BA-8E37-4093-8A60-EC72289F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16332DC-A350-419C-A257-DD4EA093C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2BD7B0B-33DC-47C2-B5B6-DA4FFAD46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FEBD48-86F4-4048-8D4B-7A782897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93E3B5-6E39-42AE-AF3F-99021AB9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E1BCA9A-43B2-4D9C-A4C7-3322BFFB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7418365-7FE9-4C0D-A098-61BAF1DC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F5DEC13-9A97-43E9-A0B7-5AAFF334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BC8E18-3325-422C-9D18-70C8F3A4F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8216-3B3B-47D5-A8FD-686B87FC55B5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0838E9-4AB0-4BAD-BDFA-9D66CEC86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7AD281-574F-4137-BD1C-4A06EDA3A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34F0-C3C7-4087-847D-1C9CD32C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64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F89DEF7-737E-477B-8448-9B5EFA4E9172}"/>
              </a:ext>
            </a:extLst>
          </p:cNvPr>
          <p:cNvSpPr txBox="1"/>
          <p:nvPr/>
        </p:nvSpPr>
        <p:spPr>
          <a:xfrm>
            <a:off x="874643" y="663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Metin dosyalarını okuma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75A610C-5F21-4856-84B1-A6DB7394F684}"/>
              </a:ext>
            </a:extLst>
          </p:cNvPr>
          <p:cNvSpPr txBox="1"/>
          <p:nvPr/>
        </p:nvSpPr>
        <p:spPr>
          <a:xfrm>
            <a:off x="874642" y="1384278"/>
            <a:ext cx="10402957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Dosyanın okuma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modunda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açılması, file nesnesi döndürür.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"tzop.txt"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file.read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Dosyanın okunması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stream.read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(10) # dosyadan 10 karakter okur.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Okunacak veri yok ise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hatası oluşur.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2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F15E79C-E56E-46D6-AC70-2E69A29DA427}"/>
              </a:ext>
            </a:extLst>
          </p:cNvPr>
          <p:cNvSpPr txBox="1"/>
          <p:nvPr/>
        </p:nvSpPr>
        <p:spPr>
          <a:xfrm>
            <a:off x="450574" y="490330"/>
            <a:ext cx="11569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binary</a:t>
            </a:r>
            <a:r>
              <a:rPr lang="tr-TR" dirty="0"/>
              <a:t> ( ikilik - 0, 1 ) dosyalar.</a:t>
            </a:r>
          </a:p>
          <a:p>
            <a:endParaRPr lang="tr-TR" dirty="0"/>
          </a:p>
          <a:p>
            <a:r>
              <a:rPr lang="tr-TR" dirty="0" err="1"/>
              <a:t>Amorphous</a:t>
            </a:r>
            <a:r>
              <a:rPr lang="tr-TR" dirty="0"/>
              <a:t> veri : Özel bir şekli ve formu olmayan verilerdir. </a:t>
            </a:r>
          </a:p>
          <a:p>
            <a:endParaRPr lang="tr-TR" dirty="0"/>
          </a:p>
          <a:p>
            <a:r>
              <a:rPr lang="tr-TR" dirty="0" err="1"/>
              <a:t>bitmap</a:t>
            </a:r>
            <a:r>
              <a:rPr lang="tr-TR" dirty="0"/>
              <a:t> </a:t>
            </a:r>
            <a:r>
              <a:rPr lang="tr-TR" dirty="0" err="1"/>
              <a:t>görünütü</a:t>
            </a:r>
            <a:r>
              <a:rPr lang="tr-TR" dirty="0"/>
              <a:t> dosyaları okuma ve işlemek için kullanılır.</a:t>
            </a:r>
          </a:p>
          <a:p>
            <a:endParaRPr lang="tr-TR" dirty="0"/>
          </a:p>
          <a:p>
            <a:r>
              <a:rPr lang="tr-TR" dirty="0" err="1"/>
              <a:t>amorphous</a:t>
            </a:r>
            <a:r>
              <a:rPr lang="tr-TR" dirty="0"/>
              <a:t> verileri tutmak için </a:t>
            </a:r>
            <a:r>
              <a:rPr lang="tr-TR" dirty="0" err="1"/>
              <a:t>bytarray</a:t>
            </a:r>
            <a:r>
              <a:rPr lang="tr-TR" dirty="0"/>
              <a:t>() sınıfı kullanılır. 0-256 arasındaki değerleri tutmak için kullanılır.</a:t>
            </a:r>
          </a:p>
          <a:p>
            <a:endParaRPr lang="tr-TR" dirty="0"/>
          </a:p>
          <a:p>
            <a:r>
              <a:rPr lang="tr-TR" dirty="0"/>
              <a:t>	data = </a:t>
            </a:r>
            <a:r>
              <a:rPr lang="tr-TR" dirty="0" err="1"/>
              <a:t>bytearray</a:t>
            </a:r>
            <a:r>
              <a:rPr lang="tr-TR" dirty="0"/>
              <a:t>(10)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10 </a:t>
            </a:r>
            <a:r>
              <a:rPr lang="tr-TR" dirty="0" err="1"/>
              <a:t>byte</a:t>
            </a:r>
            <a:r>
              <a:rPr lang="tr-TR" dirty="0"/>
              <a:t> saklayabilen bir dizi oluşturur. Bütün elemanlara 0 ( sıfır ) atar.</a:t>
            </a:r>
          </a:p>
          <a:p>
            <a:endParaRPr lang="tr-TR" dirty="0"/>
          </a:p>
          <a:p>
            <a:r>
              <a:rPr lang="tr-TR" dirty="0"/>
              <a:t>yapısı liste gibidir.</a:t>
            </a:r>
          </a:p>
          <a:p>
            <a:endParaRPr lang="tr-TR" dirty="0"/>
          </a:p>
          <a:p>
            <a:r>
              <a:rPr lang="tr-TR" dirty="0" err="1"/>
              <a:t>index</a:t>
            </a:r>
            <a:r>
              <a:rPr lang="tr-TR" dirty="0"/>
              <a:t> numarası ve </a:t>
            </a:r>
            <a:r>
              <a:rPr lang="tr-TR" dirty="0" err="1"/>
              <a:t>len</a:t>
            </a:r>
            <a:r>
              <a:rPr lang="tr-TR" dirty="0"/>
              <a:t>() gibi işlemler </a:t>
            </a:r>
            <a:r>
              <a:rPr lang="tr-TR" dirty="0" err="1"/>
              <a:t>kulanılabilir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hex</a:t>
            </a:r>
            <a:r>
              <a:rPr lang="tr-TR" dirty="0"/>
              <a:t>() ile de değer onluk sisteme dönüştürülebilir.</a:t>
            </a:r>
          </a:p>
        </p:txBody>
      </p:sp>
    </p:spTree>
    <p:extLst>
      <p:ext uri="{BB962C8B-B14F-4D97-AF65-F5344CB8AC3E}">
        <p14:creationId xmlns:p14="http://schemas.microsoft.com/office/powerpoint/2010/main" val="398962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D403592-6FB5-4B39-A052-63DB50AFA383}"/>
              </a:ext>
            </a:extLst>
          </p:cNvPr>
          <p:cNvSpPr txBox="1"/>
          <p:nvPr/>
        </p:nvSpPr>
        <p:spPr>
          <a:xfrm>
            <a:off x="1219200" y="2416651"/>
            <a:ext cx="79248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bytearray(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range(len(data)):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data[i] = 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i</a:t>
            </a:r>
          </a:p>
          <a:p>
            <a:b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data: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print(hex(b))</a:t>
            </a:r>
          </a:p>
        </p:txBody>
      </p:sp>
    </p:spTree>
    <p:extLst>
      <p:ext uri="{BB962C8B-B14F-4D97-AF65-F5344CB8AC3E}">
        <p14:creationId xmlns:p14="http://schemas.microsoft.com/office/powerpoint/2010/main" val="381189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8801311-8C34-4882-89B1-DEF580AF1A97}"/>
              </a:ext>
            </a:extLst>
          </p:cNvPr>
          <p:cNvSpPr txBox="1"/>
          <p:nvPr/>
        </p:nvSpPr>
        <p:spPr>
          <a:xfrm>
            <a:off x="583096" y="2003745"/>
            <a:ext cx="10827026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data[i] 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i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file.bin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bf.write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4326D40-EF3C-4CA8-A9B9-B87DB77BABBD}"/>
              </a:ext>
            </a:extLst>
          </p:cNvPr>
          <p:cNvSpPr txBox="1"/>
          <p:nvPr/>
        </p:nvSpPr>
        <p:spPr>
          <a:xfrm>
            <a:off x="715617" y="1055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ikilik dosyaya veri yazma -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write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448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22FC76C-2B68-4EE9-8CE7-DAD262EDD8D1}"/>
              </a:ext>
            </a:extLst>
          </p:cNvPr>
          <p:cNvSpPr txBox="1"/>
          <p:nvPr/>
        </p:nvSpPr>
        <p:spPr>
          <a:xfrm>
            <a:off x="490329" y="2043502"/>
            <a:ext cx="10283687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file.bin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bf.readinto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CD29B20-0F9C-41A1-BB65-C1F70CEEB214}"/>
              </a:ext>
            </a:extLst>
          </p:cNvPr>
          <p:cNvSpPr txBox="1"/>
          <p:nvPr/>
        </p:nvSpPr>
        <p:spPr>
          <a:xfrm>
            <a:off x="490329" y="521014"/>
            <a:ext cx="10058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ikilik dosyadan veri okuma</a:t>
            </a:r>
          </a:p>
          <a:p>
            <a:pPr algn="l"/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dirty="0" err="1">
                <a:solidFill>
                  <a:srgbClr val="264166"/>
                </a:solidFill>
                <a:latin typeface="Open Sans"/>
              </a:rPr>
              <a:t>readinto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()-&gt; Yeni bir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bytearray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oluşturmaz, verileri daha önce oluşturulan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bytearrray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nesnesine ekler.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587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0303D01-692F-4C28-A78D-E524EC681E33}"/>
              </a:ext>
            </a:extLst>
          </p:cNvPr>
          <p:cNvSpPr txBox="1"/>
          <p:nvPr/>
        </p:nvSpPr>
        <p:spPr>
          <a:xfrm>
            <a:off x="503582" y="3003636"/>
            <a:ext cx="11184835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file.bin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bf.read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bf.close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A37B386-AC15-4308-AEC5-CC0FEBE790E7}"/>
              </a:ext>
            </a:extLst>
          </p:cNvPr>
          <p:cNvSpPr txBox="1"/>
          <p:nvPr/>
        </p:nvSpPr>
        <p:spPr>
          <a:xfrm>
            <a:off x="715617" y="9762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ikilik dosyadan veri okuma - 2</a:t>
            </a:r>
          </a:p>
          <a:p>
            <a:pPr algn="l"/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read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 -&gt; </a:t>
            </a:r>
          </a:p>
        </p:txBody>
      </p:sp>
    </p:spTree>
    <p:extLst>
      <p:ext uri="{BB962C8B-B14F-4D97-AF65-F5344CB8AC3E}">
        <p14:creationId xmlns:p14="http://schemas.microsoft.com/office/powerpoint/2010/main" val="429168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2D239E0-853B-4D30-9C6C-F592A66BCF50}"/>
              </a:ext>
            </a:extLst>
          </p:cNvPr>
          <p:cNvSpPr txBox="1"/>
          <p:nvPr/>
        </p:nvSpPr>
        <p:spPr>
          <a:xfrm>
            <a:off x="556591" y="2416651"/>
            <a:ext cx="8587409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şöç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tr-T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data2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ş</a:t>
            </a:r>
            <a:r>
              <a:rPr lang="tr-T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öööö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(data2)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(data2.decode())</a:t>
            </a:r>
          </a:p>
          <a:p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C727F85-A50F-44E9-8DE2-A212EA33F1EF}"/>
              </a:ext>
            </a:extLst>
          </p:cNvPr>
          <p:cNvSpPr txBox="1"/>
          <p:nvPr/>
        </p:nvSpPr>
        <p:spPr>
          <a:xfrm>
            <a:off x="715617" y="976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bytearray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 ve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stringler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3284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145C210-32A2-4805-B583-A7BD0E2F46B7}"/>
              </a:ext>
            </a:extLst>
          </p:cNvPr>
          <p:cNvSpPr txBox="1"/>
          <p:nvPr/>
        </p:nvSpPr>
        <p:spPr>
          <a:xfrm>
            <a:off x="3048000" y="2555150"/>
            <a:ext cx="60960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"ders"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"adi"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"kurum"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"Arhavi Halk Eğitim"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 ]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46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3DBEB14-CF25-43BB-8862-147834130246}"/>
              </a:ext>
            </a:extLst>
          </p:cNvPr>
          <p:cNvSpPr txBox="1"/>
          <p:nvPr/>
        </p:nvSpPr>
        <p:spPr>
          <a:xfrm>
            <a:off x="3048000" y="2416651"/>
            <a:ext cx="6096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SERIALIZATION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json_str = json.dumps(data)</a:t>
            </a:r>
          </a:p>
          <a:p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print(json_str)</a:t>
            </a: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json_str_2 = json.dumps(data, indent=</a:t>
            </a:r>
            <a:r>
              <a:rPr lang="sv-S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print(json_str_2)</a:t>
            </a:r>
          </a:p>
        </p:txBody>
      </p:sp>
    </p:spTree>
    <p:extLst>
      <p:ext uri="{BB962C8B-B14F-4D97-AF65-F5344CB8AC3E}">
        <p14:creationId xmlns:p14="http://schemas.microsoft.com/office/powerpoint/2010/main" val="24464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BB36D26-A518-4E97-8BFA-85808EF67035}"/>
              </a:ext>
            </a:extLst>
          </p:cNvPr>
          <p:cNvSpPr txBox="1"/>
          <p:nvPr/>
        </p:nvSpPr>
        <p:spPr>
          <a:xfrm>
            <a:off x="3048000" y="1724153"/>
            <a:ext cx="609600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"ders"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"adi"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"kurum"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"Arhavi Halk Eğitim"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 ]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serialization.json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F61909B-B5F3-472F-8481-30B8A501D6F5}"/>
              </a:ext>
            </a:extLst>
          </p:cNvPr>
          <p:cNvSpPr txBox="1"/>
          <p:nvPr/>
        </p:nvSpPr>
        <p:spPr>
          <a:xfrm>
            <a:off x="755374" y="914400"/>
            <a:ext cx="583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.</a:t>
            </a:r>
            <a:r>
              <a:rPr lang="tr-TR" sz="2800" b="1" dirty="0" err="1"/>
              <a:t>jon</a:t>
            </a:r>
            <a:r>
              <a:rPr lang="tr-TR" sz="2800" b="1" dirty="0"/>
              <a:t> dosyasına yazma - SERIALIZATION</a:t>
            </a:r>
          </a:p>
        </p:txBody>
      </p:sp>
    </p:spTree>
    <p:extLst>
      <p:ext uri="{BB962C8B-B14F-4D97-AF65-F5344CB8AC3E}">
        <p14:creationId xmlns:p14="http://schemas.microsoft.com/office/powerpoint/2010/main" val="273357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B23DDF5-3EF3-4420-B469-6E1E995E1CA8}"/>
              </a:ext>
            </a:extLst>
          </p:cNvPr>
          <p:cNvSpPr txBox="1"/>
          <p:nvPr/>
        </p:nvSpPr>
        <p:spPr>
          <a:xfrm>
            <a:off x="3048000" y="2278151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/>
              <a:t>Python  	  	JSON</a:t>
            </a:r>
          </a:p>
          <a:p>
            <a:r>
              <a:rPr lang="tr-TR" dirty="0" err="1"/>
              <a:t>dict</a:t>
            </a:r>
            <a:r>
              <a:rPr lang="tr-TR" dirty="0"/>
              <a:t>	           		</a:t>
            </a:r>
            <a:r>
              <a:rPr lang="tr-TR" dirty="0" err="1"/>
              <a:t>object</a:t>
            </a:r>
            <a:endParaRPr lang="tr-TR" dirty="0"/>
          </a:p>
          <a:p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dirty="0" err="1"/>
              <a:t>tuple</a:t>
            </a:r>
            <a:r>
              <a:rPr lang="tr-TR" dirty="0"/>
              <a:t>	        		</a:t>
            </a:r>
            <a:r>
              <a:rPr lang="tr-TR" dirty="0" err="1"/>
              <a:t>array</a:t>
            </a:r>
            <a:endParaRPr lang="tr-TR" dirty="0"/>
          </a:p>
          <a:p>
            <a:r>
              <a:rPr lang="tr-TR" dirty="0" err="1"/>
              <a:t>str</a:t>
            </a:r>
            <a:r>
              <a:rPr lang="tr-TR" dirty="0"/>
              <a:t>	                		string</a:t>
            </a:r>
          </a:p>
          <a:p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long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		</a:t>
            </a:r>
            <a:r>
              <a:rPr lang="tr-TR" dirty="0" err="1"/>
              <a:t>number</a:t>
            </a:r>
            <a:endParaRPr lang="tr-TR" dirty="0"/>
          </a:p>
          <a:p>
            <a:r>
              <a:rPr lang="tr-TR" dirty="0"/>
              <a:t>True	            		</a:t>
            </a:r>
            <a:r>
              <a:rPr lang="tr-TR" dirty="0" err="1"/>
              <a:t>true</a:t>
            </a:r>
            <a:endParaRPr lang="tr-TR" dirty="0"/>
          </a:p>
          <a:p>
            <a:r>
              <a:rPr lang="tr-TR" dirty="0" err="1"/>
              <a:t>False</a:t>
            </a:r>
            <a:r>
              <a:rPr lang="tr-TR" dirty="0"/>
              <a:t>	            		</a:t>
            </a:r>
            <a:r>
              <a:rPr lang="tr-TR" dirty="0" err="1"/>
              <a:t>false</a:t>
            </a:r>
            <a:endParaRPr lang="tr-TR" dirty="0"/>
          </a:p>
          <a:p>
            <a:r>
              <a:rPr lang="tr-TR" dirty="0" err="1"/>
              <a:t>None</a:t>
            </a:r>
            <a:r>
              <a:rPr lang="tr-TR" dirty="0"/>
              <a:t>	            		</a:t>
            </a:r>
            <a:r>
              <a:rPr lang="tr-TR" dirty="0" err="1"/>
              <a:t>null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46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65E69B3-EEF5-47BE-94D6-B937CF9C5EE2}"/>
              </a:ext>
            </a:extLst>
          </p:cNvPr>
          <p:cNvSpPr txBox="1"/>
          <p:nvPr/>
        </p:nvSpPr>
        <p:spPr>
          <a:xfrm>
            <a:off x="1179443" y="1349709"/>
            <a:ext cx="10787270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'text.txt'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s.read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s.read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"\n\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nDosyadaki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karakter sayısı:"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"Giriş/Çıkış - I/O(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hatası oluştu: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A4E75AB-0D05-4D7B-85CC-A3A60E6E4E14}"/>
              </a:ext>
            </a:extLst>
          </p:cNvPr>
          <p:cNvSpPr txBox="1"/>
          <p:nvPr/>
        </p:nvSpPr>
        <p:spPr>
          <a:xfrm>
            <a:off x="1179443" y="636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Verilerin karakter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karakter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okunması</a:t>
            </a:r>
          </a:p>
        </p:txBody>
      </p:sp>
    </p:spTree>
    <p:extLst>
      <p:ext uri="{BB962C8B-B14F-4D97-AF65-F5344CB8AC3E}">
        <p14:creationId xmlns:p14="http://schemas.microsoft.com/office/powerpoint/2010/main" val="653469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0670026-27F4-4C40-9E0B-4E8D314A74FB}"/>
              </a:ext>
            </a:extLst>
          </p:cNvPr>
          <p:cNvSpPr txBox="1"/>
          <p:nvPr/>
        </p:nvSpPr>
        <p:spPr>
          <a:xfrm>
            <a:off x="2292626" y="2610752"/>
            <a:ext cx="7606748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serialization.json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(data))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dict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(data))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8AC779D-E4B1-4838-8434-EFA9054A620F}"/>
              </a:ext>
            </a:extLst>
          </p:cNvPr>
          <p:cNvSpPr txBox="1"/>
          <p:nvPr/>
        </p:nvSpPr>
        <p:spPr>
          <a:xfrm>
            <a:off x="755374" y="1086678"/>
            <a:ext cx="6686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.</a:t>
            </a:r>
            <a:r>
              <a:rPr lang="tr-TR" sz="2800" b="1" dirty="0" err="1"/>
              <a:t>jon</a:t>
            </a:r>
            <a:r>
              <a:rPr lang="tr-TR" sz="2800" b="1" dirty="0"/>
              <a:t> dosyasından okuma -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238126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39033E0-9C4C-49E3-B4C4-642117DB5A90}"/>
              </a:ext>
            </a:extLst>
          </p:cNvPr>
          <p:cNvSpPr txBox="1"/>
          <p:nvPr/>
        </p:nvSpPr>
        <p:spPr>
          <a:xfrm>
            <a:off x="344556" y="58846"/>
            <a:ext cx="7977809" cy="6740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function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JSON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write_json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serialization.json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(data, f,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'serialization.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data[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'ders'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be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appended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y = 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"adi"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"Matematik"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"kurum"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"Arhavi Halk E\u011fitim"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appending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data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emp_details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write_json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 </a:t>
            </a:r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DDC743D-76C2-4508-8C63-EF8FAEA74EF6}"/>
              </a:ext>
            </a:extLst>
          </p:cNvPr>
          <p:cNvSpPr txBox="1"/>
          <p:nvPr/>
        </p:nvSpPr>
        <p:spPr>
          <a:xfrm>
            <a:off x="8322365" y="1709530"/>
            <a:ext cx="3869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Var olan .</a:t>
            </a:r>
            <a:r>
              <a:rPr lang="tr-TR" sz="2800" b="1" dirty="0" err="1"/>
              <a:t>jon</a:t>
            </a:r>
            <a:r>
              <a:rPr lang="tr-TR" sz="2800" b="1" dirty="0"/>
              <a:t> dosyasına</a:t>
            </a:r>
          </a:p>
          <a:p>
            <a:r>
              <a:rPr lang="tr-TR" sz="2800" b="1" dirty="0"/>
              <a:t>veri ekleme</a:t>
            </a:r>
          </a:p>
        </p:txBody>
      </p:sp>
    </p:spTree>
    <p:extLst>
      <p:ext uri="{BB962C8B-B14F-4D97-AF65-F5344CB8AC3E}">
        <p14:creationId xmlns:p14="http://schemas.microsoft.com/office/powerpoint/2010/main" val="237899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B84A0A6-5868-4636-800F-22B5D6461970}"/>
              </a:ext>
            </a:extLst>
          </p:cNvPr>
          <p:cNvSpPr txBox="1"/>
          <p:nvPr/>
        </p:nvSpPr>
        <p:spPr>
          <a:xfrm>
            <a:off x="3048000" y="269364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ad,soyad,eposta</a:t>
            </a:r>
            <a:endParaRPr lang="tr-TR" dirty="0"/>
          </a:p>
          <a:p>
            <a:r>
              <a:rPr lang="tr-TR" dirty="0" err="1"/>
              <a:t>celal,aksu,ca@ca.com</a:t>
            </a:r>
            <a:endParaRPr lang="tr-TR" dirty="0"/>
          </a:p>
          <a:p>
            <a:r>
              <a:rPr lang="tr-TR" dirty="0" err="1"/>
              <a:t>ayşe,kalın,ak@ak.com</a:t>
            </a:r>
            <a:endParaRPr lang="tr-TR" dirty="0"/>
          </a:p>
          <a:p>
            <a:r>
              <a:rPr lang="tr-TR" dirty="0" err="1"/>
              <a:t>falan,filan,ff@ff.com</a:t>
            </a:r>
            <a:endParaRPr lang="tr-TR" dirty="0"/>
          </a:p>
          <a:p>
            <a:r>
              <a:rPr lang="tr-TR" dirty="0" err="1"/>
              <a:t>ne,nerede,nn@nn.com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197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3540221-AC80-41D6-9849-D53D0B26AB4B}"/>
              </a:ext>
            </a:extLst>
          </p:cNvPr>
          <p:cNvSpPr txBox="1"/>
          <p:nvPr/>
        </p:nvSpPr>
        <p:spPr>
          <a:xfrm>
            <a:off x="834887" y="2139652"/>
            <a:ext cx="935603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'csv_file.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su verilen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sütündaki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bilgileri yazar.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4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EB6892A-9F85-48E8-80E6-8909C5990C05}"/>
              </a:ext>
            </a:extLst>
          </p:cNvPr>
          <p:cNvSpPr txBox="1"/>
          <p:nvPr/>
        </p:nvSpPr>
        <p:spPr>
          <a:xfrm>
            <a:off x="1577008" y="1859339"/>
            <a:ext cx="9037983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'csv_file.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# \t yani tab, yada - olabilir.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'csv_file_new.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csv_file_new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#csv_writer =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csv_file_new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='-')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csv_writer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csv_file_new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csv_writer.writerow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0532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20D4F14-D767-49A8-B90F-2AF99FE67B2E}"/>
              </a:ext>
            </a:extLst>
          </p:cNvPr>
          <p:cNvSpPr txBox="1"/>
          <p:nvPr/>
        </p:nvSpPr>
        <p:spPr>
          <a:xfrm>
            <a:off x="3048000" y="2278151"/>
            <a:ext cx="609600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'csv_file.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csv.DictReader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'eposta'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45045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68A1F36-A91A-4999-8B71-06C7EB21EF70}"/>
              </a:ext>
            </a:extLst>
          </p:cNvPr>
          <p:cNvSpPr txBox="1"/>
          <p:nvPr/>
        </p:nvSpPr>
        <p:spPr>
          <a:xfrm>
            <a:off x="390939" y="1932804"/>
            <a:ext cx="11410122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'csv_file.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csv.DictReader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'new_file.csv'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'eposta'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csv_writer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csv.DictWriter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new_file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csv_writer.writeheader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csv_writer.writerow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del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['eposta'] # belirtilen sütünü siler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3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58B32EE-4A98-4652-810B-D099A733B71A}"/>
              </a:ext>
            </a:extLst>
          </p:cNvPr>
          <p:cNvSpPr txBox="1"/>
          <p:nvPr/>
        </p:nvSpPr>
        <p:spPr>
          <a:xfrm>
            <a:off x="278296" y="384313"/>
            <a:ext cx="116884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RDBMS - </a:t>
            </a:r>
            <a:r>
              <a:rPr lang="tr-TR" dirty="0" err="1"/>
              <a:t>Relational</a:t>
            </a:r>
            <a:r>
              <a:rPr lang="tr-TR" dirty="0"/>
              <a:t> Database Management </a:t>
            </a:r>
            <a:r>
              <a:rPr lang="tr-TR" dirty="0" err="1"/>
              <a:t>System</a:t>
            </a:r>
            <a:r>
              <a:rPr lang="tr-TR" dirty="0"/>
              <a:t> ( İlişkisel veritabanı yönetim sistemi ) :</a:t>
            </a:r>
          </a:p>
          <a:p>
            <a:r>
              <a:rPr lang="tr-TR" dirty="0"/>
              <a:t>	- </a:t>
            </a:r>
            <a:r>
              <a:rPr lang="tr-TR" dirty="0" err="1"/>
              <a:t>Oracle</a:t>
            </a:r>
            <a:endParaRPr lang="tr-TR" dirty="0"/>
          </a:p>
          <a:p>
            <a:r>
              <a:rPr lang="tr-TR" dirty="0"/>
              <a:t>	- Microsoft </a:t>
            </a:r>
            <a:r>
              <a:rPr lang="tr-TR" dirty="0" err="1"/>
              <a:t>SqlServer</a:t>
            </a:r>
            <a:endParaRPr lang="tr-TR" dirty="0"/>
          </a:p>
          <a:p>
            <a:r>
              <a:rPr lang="tr-TR" dirty="0"/>
              <a:t>	- </a:t>
            </a:r>
            <a:r>
              <a:rPr lang="tr-TR" dirty="0" err="1"/>
              <a:t>MySql</a:t>
            </a:r>
            <a:endParaRPr lang="tr-TR" dirty="0"/>
          </a:p>
          <a:p>
            <a:r>
              <a:rPr lang="tr-TR" dirty="0"/>
              <a:t>	- </a:t>
            </a:r>
            <a:r>
              <a:rPr lang="tr-TR" dirty="0" err="1"/>
              <a:t>Postgresql</a:t>
            </a:r>
            <a:endParaRPr lang="tr-TR" dirty="0"/>
          </a:p>
          <a:p>
            <a:r>
              <a:rPr lang="tr-TR" dirty="0"/>
              <a:t>	- Microsoft Access</a:t>
            </a:r>
          </a:p>
          <a:p>
            <a:endParaRPr lang="tr-TR" dirty="0"/>
          </a:p>
          <a:p>
            <a:r>
              <a:rPr lang="tr-TR" dirty="0"/>
              <a:t>ORTAK VERİTABANI SORUGULAMA DİLİ :</a:t>
            </a:r>
          </a:p>
          <a:p>
            <a:endParaRPr lang="tr-TR" dirty="0"/>
          </a:p>
          <a:p>
            <a:r>
              <a:rPr lang="tr-TR" dirty="0"/>
              <a:t>	ANSI SQL - </a:t>
            </a:r>
            <a:r>
              <a:rPr lang="tr-TR" dirty="0" err="1"/>
              <a:t>Structured</a:t>
            </a:r>
            <a:r>
              <a:rPr lang="tr-TR" dirty="0"/>
              <a:t> Query Language ( Yapısal sorgulama dili ) - Bütün veritabanı sistemlerinde ortak olan bir dildir.</a:t>
            </a:r>
          </a:p>
          <a:p>
            <a:endParaRPr lang="tr-TR" dirty="0"/>
          </a:p>
          <a:p>
            <a:r>
              <a:rPr lang="tr-TR" dirty="0"/>
              <a:t>ÖZEL VERİTABANI SORGULAMA DİLİ :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PISql</a:t>
            </a:r>
            <a:r>
              <a:rPr lang="tr-TR" dirty="0"/>
              <a:t> ( </a:t>
            </a:r>
            <a:r>
              <a:rPr lang="tr-TR" dirty="0" err="1"/>
              <a:t>Oracle</a:t>
            </a:r>
            <a:r>
              <a:rPr lang="tr-TR" dirty="0"/>
              <a:t> ) </a:t>
            </a:r>
          </a:p>
          <a:p>
            <a:r>
              <a:rPr lang="tr-TR" dirty="0"/>
              <a:t>	T-</a:t>
            </a:r>
            <a:r>
              <a:rPr lang="tr-TR" dirty="0" err="1"/>
              <a:t>sql</a:t>
            </a:r>
            <a:r>
              <a:rPr lang="tr-TR" dirty="0"/>
              <a:t> ( Microsoft Server 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565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34C1E08-4365-495E-B3FD-9CDA179E8A82}"/>
              </a:ext>
            </a:extLst>
          </p:cNvPr>
          <p:cNvSpPr txBox="1"/>
          <p:nvPr/>
        </p:nvSpPr>
        <p:spPr>
          <a:xfrm>
            <a:off x="265043" y="424070"/>
            <a:ext cx="11635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NORMALIZATION ( </a:t>
            </a:r>
            <a:r>
              <a:rPr lang="tr-TR" dirty="0" err="1"/>
              <a:t>Normalizasyon</a:t>
            </a:r>
            <a:r>
              <a:rPr lang="tr-TR" dirty="0"/>
              <a:t> ) : Veritabanı modelleme kurallarını içerir.</a:t>
            </a:r>
          </a:p>
          <a:p>
            <a:r>
              <a:rPr lang="tr-TR" dirty="0"/>
              <a:t>	- Tasarım ve modelleme tekniğidir.</a:t>
            </a:r>
          </a:p>
          <a:p>
            <a:r>
              <a:rPr lang="tr-TR" dirty="0"/>
              <a:t>	- Amaç veri kaçaklarını engellemektir.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( Tam bir </a:t>
            </a:r>
            <a:r>
              <a:rPr lang="tr-TR" dirty="0" err="1"/>
              <a:t>normalizasyonun</a:t>
            </a:r>
            <a:r>
              <a:rPr lang="tr-TR" dirty="0"/>
              <a:t> uygulandığı bir tabloda </a:t>
            </a:r>
            <a:r>
              <a:rPr lang="tr-TR" dirty="0" err="1"/>
              <a:t>maximum</a:t>
            </a:r>
            <a:r>
              <a:rPr lang="tr-TR" dirty="0"/>
              <a:t> 2 kolon olabilir. - </a:t>
            </a:r>
            <a:r>
              <a:rPr lang="tr-TR" dirty="0" err="1"/>
              <a:t>Overdesign</a:t>
            </a:r>
            <a:r>
              <a:rPr lang="tr-TR" dirty="0"/>
              <a:t> - aşırı tasarım - yönetilebilir olmaktan çıkan tasarımlara verilen isimdir. )</a:t>
            </a:r>
          </a:p>
        </p:txBody>
      </p:sp>
    </p:spTree>
    <p:extLst>
      <p:ext uri="{BB962C8B-B14F-4D97-AF65-F5344CB8AC3E}">
        <p14:creationId xmlns:p14="http://schemas.microsoft.com/office/powerpoint/2010/main" val="430071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7019CAA-B180-4553-9BDE-18C495EFC4B7}"/>
              </a:ext>
            </a:extLst>
          </p:cNvPr>
          <p:cNvSpPr txBox="1"/>
          <p:nvPr/>
        </p:nvSpPr>
        <p:spPr>
          <a:xfrm>
            <a:off x="304800" y="450574"/>
            <a:ext cx="11542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NoSQL</a:t>
            </a:r>
            <a:r>
              <a:rPr lang="tr-TR" dirty="0"/>
              <a:t> ( Not </a:t>
            </a:r>
            <a:r>
              <a:rPr lang="tr-TR" dirty="0" err="1"/>
              <a:t>only</a:t>
            </a:r>
            <a:r>
              <a:rPr lang="tr-TR" dirty="0"/>
              <a:t>  SQL ) : </a:t>
            </a:r>
          </a:p>
          <a:p>
            <a:r>
              <a:rPr lang="tr-TR" dirty="0"/>
              <a:t>	- </a:t>
            </a:r>
            <a:r>
              <a:rPr lang="tr-TR" dirty="0" err="1"/>
              <a:t>MongoDb</a:t>
            </a:r>
            <a:endParaRPr lang="tr-TR" dirty="0"/>
          </a:p>
          <a:p>
            <a:r>
              <a:rPr lang="tr-TR" dirty="0"/>
              <a:t>	- </a:t>
            </a:r>
            <a:r>
              <a:rPr lang="tr-TR" dirty="0" err="1"/>
              <a:t>Firebase</a:t>
            </a:r>
            <a:r>
              <a:rPr lang="tr-TR" dirty="0"/>
              <a:t> ( Google )</a:t>
            </a:r>
          </a:p>
          <a:p>
            <a:r>
              <a:rPr lang="tr-TR" dirty="0"/>
              <a:t>	- Azure</a:t>
            </a:r>
          </a:p>
          <a:p>
            <a:r>
              <a:rPr lang="tr-TR" dirty="0"/>
              <a:t>	- AWS</a:t>
            </a:r>
          </a:p>
        </p:txBody>
      </p:sp>
    </p:spTree>
    <p:extLst>
      <p:ext uri="{BB962C8B-B14F-4D97-AF65-F5344CB8AC3E}">
        <p14:creationId xmlns:p14="http://schemas.microsoft.com/office/powerpoint/2010/main" val="276856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A278235-8DB9-4FA9-9D9B-89F7A8690B80}"/>
              </a:ext>
            </a:extLst>
          </p:cNvPr>
          <p:cNvSpPr txBox="1"/>
          <p:nvPr/>
        </p:nvSpPr>
        <p:spPr>
          <a:xfrm>
            <a:off x="490330" y="1483527"/>
            <a:ext cx="11502888" cy="4801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karakter_sayisi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satir_sayisi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'tzop.txt'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s.readline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satir_sayisi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karakter_sayisi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s.readline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"\n\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nCharacters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file:"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karakter_sayisi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file:    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satir_sayisi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AD031CD-7AC5-423E-B870-428150D71CA0}"/>
              </a:ext>
            </a:extLst>
          </p:cNvPr>
          <p:cNvSpPr txBox="1"/>
          <p:nvPr/>
        </p:nvSpPr>
        <p:spPr>
          <a:xfrm>
            <a:off x="1179443" y="636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Verilerin satır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satır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okunması  -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readline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(),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readlines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1790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ED10F826-E35D-4269-A3B5-F8C29E86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55444"/>
              </p:ext>
            </p:extLst>
          </p:nvPr>
        </p:nvGraphicFramePr>
        <p:xfrm>
          <a:off x="421013" y="854429"/>
          <a:ext cx="4947480" cy="333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0">
                  <a:extLst>
                    <a:ext uri="{9D8B030D-6E8A-4147-A177-3AD203B41FA5}">
                      <a16:colId xmlns:a16="http://schemas.microsoft.com/office/drawing/2014/main" val="2395145765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4262788904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36887818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3374130433"/>
                    </a:ext>
                  </a:extLst>
                </a:gridCol>
              </a:tblGrid>
              <a:tr h="47650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soyisim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0520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Bozdağ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Ankara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51048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49899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Kerem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Istanbul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7806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Trabzon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71044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Erdinç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5743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Celal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Aksu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Artvin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88431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D0A416EB-8CD4-4FD1-A508-9F478CF4828E}"/>
              </a:ext>
            </a:extLst>
          </p:cNvPr>
          <p:cNvSpPr txBox="1"/>
          <p:nvPr/>
        </p:nvSpPr>
        <p:spPr>
          <a:xfrm>
            <a:off x="5562856" y="1990069"/>
            <a:ext cx="377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Yanlış veri girişi olabilir.</a:t>
            </a:r>
          </a:p>
          <a:p>
            <a:endParaRPr lang="tr-TR" b="1" dirty="0"/>
          </a:p>
          <a:p>
            <a:r>
              <a:rPr lang="tr-TR" b="1" dirty="0"/>
              <a:t>Veri tekrarı var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58B3A7A-2FF8-4571-A7D0-603CCFAD1D10}"/>
              </a:ext>
            </a:extLst>
          </p:cNvPr>
          <p:cNvSpPr txBox="1"/>
          <p:nvPr/>
        </p:nvSpPr>
        <p:spPr>
          <a:xfrm>
            <a:off x="1998021" y="235869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musteriler</a:t>
            </a:r>
            <a:r>
              <a:rPr lang="tr-TR" dirty="0"/>
              <a:t> tablosu</a:t>
            </a:r>
          </a:p>
        </p:txBody>
      </p:sp>
    </p:spTree>
    <p:extLst>
      <p:ext uri="{BB962C8B-B14F-4D97-AF65-F5344CB8AC3E}">
        <p14:creationId xmlns:p14="http://schemas.microsoft.com/office/powerpoint/2010/main" val="404131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5AE8C82D-99AE-4DDD-B206-4AA352489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60319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387739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3639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6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Artvin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6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4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İzmir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Trabzon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0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Ankara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Artvin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54308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EE479A44-0F76-4E4C-9C56-D66FCEAF11C8}"/>
              </a:ext>
            </a:extLst>
          </p:cNvPr>
          <p:cNvSpPr txBox="1"/>
          <p:nvPr/>
        </p:nvSpPr>
        <p:spPr>
          <a:xfrm>
            <a:off x="3949148" y="331304"/>
            <a:ext cx="31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sehirler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4454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ED10F826-E35D-4269-A3B5-F8C29E86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60223"/>
              </p:ext>
            </p:extLst>
          </p:nvPr>
        </p:nvGraphicFramePr>
        <p:xfrm>
          <a:off x="1616766" y="1501543"/>
          <a:ext cx="4947480" cy="333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0">
                  <a:extLst>
                    <a:ext uri="{9D8B030D-6E8A-4147-A177-3AD203B41FA5}">
                      <a16:colId xmlns:a16="http://schemas.microsoft.com/office/drawing/2014/main" val="2395145765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4262788904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36887818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3374130433"/>
                    </a:ext>
                  </a:extLst>
                </a:gridCol>
              </a:tblGrid>
              <a:tr h="47650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soyisim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sehirid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0520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Bozdağ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51048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49899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Kerem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7806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71044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Erdinç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5743"/>
                  </a:ext>
                </a:extLst>
              </a:tr>
              <a:tr h="476500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Celal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Aksu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88431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D0A416EB-8CD4-4FD1-A508-9F478CF4828E}"/>
              </a:ext>
            </a:extLst>
          </p:cNvPr>
          <p:cNvSpPr txBox="1"/>
          <p:nvPr/>
        </p:nvSpPr>
        <p:spPr>
          <a:xfrm>
            <a:off x="6758609" y="2637183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Yanlış veri girişi engellenmiş olur.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58B3A7A-2FF8-4571-A7D0-603CCFAD1D10}"/>
              </a:ext>
            </a:extLst>
          </p:cNvPr>
          <p:cNvSpPr txBox="1"/>
          <p:nvPr/>
        </p:nvSpPr>
        <p:spPr>
          <a:xfrm>
            <a:off x="3193774" y="882983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musteriler</a:t>
            </a:r>
            <a:r>
              <a:rPr lang="tr-TR" dirty="0"/>
              <a:t> tablosu</a:t>
            </a:r>
          </a:p>
        </p:txBody>
      </p:sp>
    </p:spTree>
    <p:extLst>
      <p:ext uri="{BB962C8B-B14F-4D97-AF65-F5344CB8AC3E}">
        <p14:creationId xmlns:p14="http://schemas.microsoft.com/office/powerpoint/2010/main" val="328523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ED10F826-E35D-4269-A3B5-F8C29E86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79413"/>
              </p:ext>
            </p:extLst>
          </p:nvPr>
        </p:nvGraphicFramePr>
        <p:xfrm>
          <a:off x="454408" y="549950"/>
          <a:ext cx="6241776" cy="378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444">
                  <a:extLst>
                    <a:ext uri="{9D8B030D-6E8A-4147-A177-3AD203B41FA5}">
                      <a16:colId xmlns:a16="http://schemas.microsoft.com/office/drawing/2014/main" val="2395145765"/>
                    </a:ext>
                  </a:extLst>
                </a:gridCol>
                <a:gridCol w="1560444">
                  <a:extLst>
                    <a:ext uri="{9D8B030D-6E8A-4147-A177-3AD203B41FA5}">
                      <a16:colId xmlns:a16="http://schemas.microsoft.com/office/drawing/2014/main" val="1650759026"/>
                    </a:ext>
                  </a:extLst>
                </a:gridCol>
                <a:gridCol w="1560444">
                  <a:extLst>
                    <a:ext uri="{9D8B030D-6E8A-4147-A177-3AD203B41FA5}">
                      <a16:colId xmlns:a16="http://schemas.microsoft.com/office/drawing/2014/main" val="4262788904"/>
                    </a:ext>
                  </a:extLst>
                </a:gridCol>
                <a:gridCol w="1560444">
                  <a:extLst>
                    <a:ext uri="{9D8B030D-6E8A-4147-A177-3AD203B41FA5}">
                      <a16:colId xmlns:a16="http://schemas.microsoft.com/office/drawing/2014/main" val="36887818"/>
                    </a:ext>
                  </a:extLst>
                </a:gridCol>
              </a:tblGrid>
              <a:tr h="540868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sehirid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soyisim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0520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Bozdağ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51048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49899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Kerem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7806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71044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Erdinç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5743"/>
                  </a:ext>
                </a:extLst>
              </a:tr>
              <a:tr h="540868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Celal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Aksu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88431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758B3A7A-2FF8-4571-A7D0-603CCFAD1D10}"/>
              </a:ext>
            </a:extLst>
          </p:cNvPr>
          <p:cNvSpPr txBox="1"/>
          <p:nvPr/>
        </p:nvSpPr>
        <p:spPr>
          <a:xfrm>
            <a:off x="2570922" y="180618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musteriler</a:t>
            </a:r>
            <a:r>
              <a:rPr lang="tr-TR" dirty="0"/>
              <a:t> tablosu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4AAB4EC-6C26-4016-BBB0-E55E8EBF1713}"/>
              </a:ext>
            </a:extLst>
          </p:cNvPr>
          <p:cNvSpPr txBox="1"/>
          <p:nvPr/>
        </p:nvSpPr>
        <p:spPr>
          <a:xfrm>
            <a:off x="454408" y="4717774"/>
            <a:ext cx="1151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id</a:t>
            </a:r>
            <a:r>
              <a:rPr lang="tr-TR" dirty="0"/>
              <a:t> - PK (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- Birincil Anahtar ) : Satırların birbirinden farklı olmasını sağlar. Bir </a:t>
            </a:r>
            <a:r>
              <a:rPr lang="tr-TR" dirty="0" err="1"/>
              <a:t>id</a:t>
            </a:r>
            <a:r>
              <a:rPr lang="tr-TR" dirty="0"/>
              <a:t> den sadece bir tane olur.</a:t>
            </a:r>
          </a:p>
          <a:p>
            <a:r>
              <a:rPr lang="tr-TR" dirty="0" err="1"/>
              <a:t>sehirid</a:t>
            </a:r>
            <a:r>
              <a:rPr lang="tr-TR" dirty="0"/>
              <a:t> - FK ( </a:t>
            </a:r>
            <a:r>
              <a:rPr lang="tr-TR" dirty="0" err="1"/>
              <a:t>Foreign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- Yabancı Anahtar ) : Başka bir tablonun birincil anahtarıdır.</a:t>
            </a:r>
          </a:p>
          <a:p>
            <a:endParaRPr lang="tr-TR" dirty="0"/>
          </a:p>
          <a:p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: Tekrar edilmesini istemediğimiz bir ya da bir den fazla alanın seçip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olarak düzenleyebiliriz.</a:t>
            </a:r>
          </a:p>
        </p:txBody>
      </p:sp>
    </p:spTree>
    <p:extLst>
      <p:ext uri="{BB962C8B-B14F-4D97-AF65-F5344CB8AC3E}">
        <p14:creationId xmlns:p14="http://schemas.microsoft.com/office/powerpoint/2010/main" val="234325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10F1040F-0E22-45DE-A726-A52591DB1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84870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2116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12755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331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birimfiyat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3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SSD </a:t>
                      </a:r>
                      <a:r>
                        <a:rPr lang="tr-TR" dirty="0" err="1"/>
                        <a:t>Hd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65185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36253433-7EC9-49D9-BAC6-6BC656BE948C}"/>
              </a:ext>
            </a:extLst>
          </p:cNvPr>
          <p:cNvSpPr txBox="1"/>
          <p:nvPr/>
        </p:nvSpPr>
        <p:spPr>
          <a:xfrm>
            <a:off x="4399722" y="318052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urunler</a:t>
            </a:r>
            <a:r>
              <a:rPr lang="tr-TR" dirty="0"/>
              <a:t> tablosu</a:t>
            </a:r>
          </a:p>
        </p:txBody>
      </p:sp>
    </p:spTree>
    <p:extLst>
      <p:ext uri="{BB962C8B-B14F-4D97-AF65-F5344CB8AC3E}">
        <p14:creationId xmlns:p14="http://schemas.microsoft.com/office/powerpoint/2010/main" val="34828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5409B6D0-B476-450B-B51F-4476E7B5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04065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55168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5427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08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musteriid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8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30.03.2021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30.03.2021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1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30.03.2021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23719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D6800F80-D614-4710-B263-6DDE5100F11E}"/>
              </a:ext>
            </a:extLst>
          </p:cNvPr>
          <p:cNvSpPr txBox="1"/>
          <p:nvPr/>
        </p:nvSpPr>
        <p:spPr>
          <a:xfrm>
            <a:off x="4479235" y="397565"/>
            <a:ext cx="177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siparişler tablosu</a:t>
            </a:r>
          </a:p>
        </p:txBody>
      </p:sp>
    </p:spTree>
    <p:extLst>
      <p:ext uri="{BB962C8B-B14F-4D97-AF65-F5344CB8AC3E}">
        <p14:creationId xmlns:p14="http://schemas.microsoft.com/office/powerpoint/2010/main" val="1345498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40EC9C9E-11B5-4973-AF5C-C33BF84D5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37471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911519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9416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698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0087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siparisid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urunid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9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4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97229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52258278-3BCB-4AC8-9460-9D3AE4863DC0}"/>
              </a:ext>
            </a:extLst>
          </p:cNvPr>
          <p:cNvSpPr txBox="1"/>
          <p:nvPr/>
        </p:nvSpPr>
        <p:spPr>
          <a:xfrm>
            <a:off x="4081670" y="397565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siparis</a:t>
            </a:r>
            <a:r>
              <a:rPr lang="tr-TR" dirty="0"/>
              <a:t> </a:t>
            </a:r>
            <a:r>
              <a:rPr lang="tr-TR" dirty="0" err="1"/>
              <a:t>detaylari</a:t>
            </a:r>
            <a:r>
              <a:rPr lang="tr-TR" dirty="0"/>
              <a:t> tablosu</a:t>
            </a:r>
          </a:p>
        </p:txBody>
      </p:sp>
    </p:spTree>
    <p:extLst>
      <p:ext uri="{BB962C8B-B14F-4D97-AF65-F5344CB8AC3E}">
        <p14:creationId xmlns:p14="http://schemas.microsoft.com/office/powerpoint/2010/main" val="3378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0D987ED-5FC5-4C55-A6C8-D2D16829280E}"/>
              </a:ext>
            </a:extLst>
          </p:cNvPr>
          <p:cNvSpPr txBox="1"/>
          <p:nvPr/>
        </p:nvSpPr>
        <p:spPr>
          <a:xfrm>
            <a:off x="384313" y="583096"/>
            <a:ext cx="11489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VERİ TÜRLERİ  ( </a:t>
            </a:r>
            <a:r>
              <a:rPr lang="tr-TR" dirty="0" err="1"/>
              <a:t>SQLite</a:t>
            </a:r>
            <a:r>
              <a:rPr lang="tr-TR" dirty="0"/>
              <a:t> ) :</a:t>
            </a:r>
          </a:p>
          <a:p>
            <a:endParaRPr lang="tr-TR" dirty="0"/>
          </a:p>
          <a:p>
            <a:r>
              <a:rPr lang="tr-TR" dirty="0"/>
              <a:t>	NULL</a:t>
            </a:r>
          </a:p>
          <a:p>
            <a:r>
              <a:rPr lang="tr-TR" dirty="0"/>
              <a:t>	INTEGER</a:t>
            </a:r>
          </a:p>
          <a:p>
            <a:r>
              <a:rPr lang="tr-TR" dirty="0"/>
              <a:t>	REAL (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8-byte IEEE floating point number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</a:t>
            </a:r>
            <a:endParaRPr lang="tr-TR" dirty="0"/>
          </a:p>
          <a:p>
            <a:r>
              <a:rPr lang="tr-TR" dirty="0"/>
              <a:t>	TEXT ( 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UTF-8, UTF-16BE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UTF-16LE )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	BOOLEAN ( 0, 1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olarak saklanır - True ve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False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yoktur )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	BLOB ( resim ve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pdf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gib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dosyaları kayıt etmek için - Python da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byte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veri türüne denk gelir. )</a:t>
            </a: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Date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ve Time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		TEXT olarak : 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"YYYY-MM-DD HH:MM:SS.SSS" formatında saklanır.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989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5">
            <a:extLst>
              <a:ext uri="{FF2B5EF4-FFF2-40B4-BE49-F238E27FC236}">
                <a16:creationId xmlns:a16="http://schemas.microsoft.com/office/drawing/2014/main" id="{4B9738CE-6695-4B09-80D6-B983E7073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94459"/>
              </p:ext>
            </p:extLst>
          </p:nvPr>
        </p:nvGraphicFramePr>
        <p:xfrm>
          <a:off x="280057" y="1214878"/>
          <a:ext cx="3099248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83700">
                  <a:extLst>
                    <a:ext uri="{9D8B030D-6E8A-4147-A177-3AD203B41FA5}">
                      <a16:colId xmlns:a16="http://schemas.microsoft.com/office/drawing/2014/main" val="2317092134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39502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r>
                        <a:rPr lang="tr-TR" dirty="0"/>
                        <a:t> -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sehirid</a:t>
                      </a:r>
                      <a:r>
                        <a:rPr lang="tr-TR" dirty="0"/>
                        <a:t> -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5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soyisim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3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42050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05EC25EE-BCCC-486B-A21E-2159296BF5A7}"/>
              </a:ext>
            </a:extLst>
          </p:cNvPr>
          <p:cNvSpPr txBox="1"/>
          <p:nvPr/>
        </p:nvSpPr>
        <p:spPr>
          <a:xfrm>
            <a:off x="360695" y="291548"/>
            <a:ext cx="307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musteriler</a:t>
            </a:r>
            <a:r>
              <a:rPr lang="tr-TR" dirty="0"/>
              <a:t> Tablosu</a:t>
            </a:r>
          </a:p>
          <a:p>
            <a:pPr algn="ctr"/>
            <a:r>
              <a:rPr lang="tr-TR" dirty="0"/>
              <a:t>-----------------------------------------</a:t>
            </a:r>
          </a:p>
          <a:p>
            <a:r>
              <a:rPr lang="tr-TR" dirty="0"/>
              <a:t>SÜTÜN ADI	VERİ TÜRÜ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3ECD701-C89F-4B05-A953-AC7F7E07BAD3}"/>
              </a:ext>
            </a:extLst>
          </p:cNvPr>
          <p:cNvSpPr/>
          <p:nvPr/>
        </p:nvSpPr>
        <p:spPr>
          <a:xfrm>
            <a:off x="172278" y="119270"/>
            <a:ext cx="3264901" cy="33097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57A811BC-986A-4A7D-80B2-192FA6255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1250"/>
              </p:ext>
            </p:extLst>
          </p:nvPr>
        </p:nvGraphicFramePr>
        <p:xfrm>
          <a:off x="4700781" y="1214878"/>
          <a:ext cx="3076484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23858">
                  <a:extLst>
                    <a:ext uri="{9D8B030D-6E8A-4147-A177-3AD203B41FA5}">
                      <a16:colId xmlns:a16="http://schemas.microsoft.com/office/drawing/2014/main" val="2317092134"/>
                    </a:ext>
                  </a:extLst>
                </a:gridCol>
                <a:gridCol w="1952626">
                  <a:extLst>
                    <a:ext uri="{9D8B030D-6E8A-4147-A177-3AD203B41FA5}">
                      <a16:colId xmlns:a16="http://schemas.microsoft.com/office/drawing/2014/main" val="39502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86232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02651499-9147-41D2-A35B-1103CFBA9A28}"/>
              </a:ext>
            </a:extLst>
          </p:cNvPr>
          <p:cNvSpPr txBox="1"/>
          <p:nvPr/>
        </p:nvSpPr>
        <p:spPr>
          <a:xfrm>
            <a:off x="4700781" y="291548"/>
            <a:ext cx="307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sehirler</a:t>
            </a:r>
            <a:r>
              <a:rPr lang="tr-TR" dirty="0"/>
              <a:t> Tablosu</a:t>
            </a:r>
          </a:p>
          <a:p>
            <a:pPr algn="ctr"/>
            <a:r>
              <a:rPr lang="tr-TR" dirty="0"/>
              <a:t>-----------------------------------------</a:t>
            </a:r>
          </a:p>
          <a:p>
            <a:r>
              <a:rPr lang="tr-TR" dirty="0"/>
              <a:t>SÜTÜN ADI	VERİ TÜRÜ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C7CD7ED-FD22-4459-AB6A-280124D9F4F9}"/>
              </a:ext>
            </a:extLst>
          </p:cNvPr>
          <p:cNvSpPr/>
          <p:nvPr/>
        </p:nvSpPr>
        <p:spPr>
          <a:xfrm>
            <a:off x="4512364" y="119270"/>
            <a:ext cx="3372679" cy="21070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8" name="Tablo 5">
            <a:extLst>
              <a:ext uri="{FF2B5EF4-FFF2-40B4-BE49-F238E27FC236}">
                <a16:creationId xmlns:a16="http://schemas.microsoft.com/office/drawing/2014/main" id="{8EE37632-71FE-4831-9CFD-047962A6A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92101"/>
              </p:ext>
            </p:extLst>
          </p:nvPr>
        </p:nvGraphicFramePr>
        <p:xfrm>
          <a:off x="8835460" y="4931293"/>
          <a:ext cx="307648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23858">
                  <a:extLst>
                    <a:ext uri="{9D8B030D-6E8A-4147-A177-3AD203B41FA5}">
                      <a16:colId xmlns:a16="http://schemas.microsoft.com/office/drawing/2014/main" val="2317092134"/>
                    </a:ext>
                  </a:extLst>
                </a:gridCol>
                <a:gridCol w="1952626">
                  <a:extLst>
                    <a:ext uri="{9D8B030D-6E8A-4147-A177-3AD203B41FA5}">
                      <a16:colId xmlns:a16="http://schemas.microsoft.com/office/drawing/2014/main" val="39502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birimfiyat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31922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88CC4C44-AC30-46DA-9066-7FC15627C3BD}"/>
              </a:ext>
            </a:extLst>
          </p:cNvPr>
          <p:cNvSpPr txBox="1"/>
          <p:nvPr/>
        </p:nvSpPr>
        <p:spPr>
          <a:xfrm>
            <a:off x="8835460" y="4007963"/>
            <a:ext cx="307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urunler</a:t>
            </a:r>
            <a:r>
              <a:rPr lang="tr-TR" dirty="0"/>
              <a:t> Tablosu</a:t>
            </a:r>
          </a:p>
          <a:p>
            <a:pPr algn="ctr"/>
            <a:r>
              <a:rPr lang="tr-TR" dirty="0"/>
              <a:t>-----------------------------------------</a:t>
            </a:r>
          </a:p>
          <a:p>
            <a:r>
              <a:rPr lang="tr-TR" dirty="0"/>
              <a:t>SÜTÜN ADI	VERİ TÜRÜ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56CE9CE-EC1B-4F29-91C5-229CC4E1FA4D}"/>
              </a:ext>
            </a:extLst>
          </p:cNvPr>
          <p:cNvSpPr/>
          <p:nvPr/>
        </p:nvSpPr>
        <p:spPr>
          <a:xfrm>
            <a:off x="8647043" y="3835685"/>
            <a:ext cx="3372679" cy="25046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11" name="Tablo 5">
            <a:extLst>
              <a:ext uri="{FF2B5EF4-FFF2-40B4-BE49-F238E27FC236}">
                <a16:creationId xmlns:a16="http://schemas.microsoft.com/office/drawing/2014/main" id="{0107472B-63E4-4AB8-9A10-208CDC002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4698"/>
              </p:ext>
            </p:extLst>
          </p:nvPr>
        </p:nvGraphicFramePr>
        <p:xfrm>
          <a:off x="360695" y="5088016"/>
          <a:ext cx="301860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317092134"/>
                    </a:ext>
                  </a:extLst>
                </a:gridCol>
                <a:gridCol w="1718129">
                  <a:extLst>
                    <a:ext uri="{9D8B030D-6E8A-4147-A177-3AD203B41FA5}">
                      <a16:colId xmlns:a16="http://schemas.microsoft.com/office/drawing/2014/main" val="39502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musteriid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31922"/>
                  </a:ext>
                </a:extLst>
              </a:tr>
            </a:tbl>
          </a:graphicData>
        </a:graphic>
      </p:graphicFrame>
      <p:sp>
        <p:nvSpPr>
          <p:cNvPr id="12" name="Metin kutusu 11">
            <a:extLst>
              <a:ext uri="{FF2B5EF4-FFF2-40B4-BE49-F238E27FC236}">
                <a16:creationId xmlns:a16="http://schemas.microsoft.com/office/drawing/2014/main" id="{79D13885-7363-49E0-8A8A-8C1569890E30}"/>
              </a:ext>
            </a:extLst>
          </p:cNvPr>
          <p:cNvSpPr txBox="1"/>
          <p:nvPr/>
        </p:nvSpPr>
        <p:spPr>
          <a:xfrm>
            <a:off x="360695" y="4164686"/>
            <a:ext cx="307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siparisler</a:t>
            </a:r>
            <a:r>
              <a:rPr lang="tr-TR" dirty="0"/>
              <a:t> Tablosu</a:t>
            </a:r>
          </a:p>
          <a:p>
            <a:pPr algn="ctr"/>
            <a:r>
              <a:rPr lang="tr-TR" dirty="0"/>
              <a:t>-----------------------------------------</a:t>
            </a:r>
          </a:p>
          <a:p>
            <a:r>
              <a:rPr lang="tr-TR" dirty="0"/>
              <a:t>SÜTÜN ADI	VERİ TÜRÜ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7949FBE8-9699-438B-A4B1-71B1665C0E5A}"/>
              </a:ext>
            </a:extLst>
          </p:cNvPr>
          <p:cNvSpPr/>
          <p:nvPr/>
        </p:nvSpPr>
        <p:spPr>
          <a:xfrm>
            <a:off x="172278" y="3992408"/>
            <a:ext cx="3264901" cy="23887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14" name="Tablo 5">
            <a:extLst>
              <a:ext uri="{FF2B5EF4-FFF2-40B4-BE49-F238E27FC236}">
                <a16:creationId xmlns:a16="http://schemas.microsoft.com/office/drawing/2014/main" id="{16C6B43A-172C-4A78-A048-569CFC3D0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80778"/>
              </p:ext>
            </p:extLst>
          </p:nvPr>
        </p:nvGraphicFramePr>
        <p:xfrm>
          <a:off x="4700781" y="4524608"/>
          <a:ext cx="3184262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63229">
                  <a:extLst>
                    <a:ext uri="{9D8B030D-6E8A-4147-A177-3AD203B41FA5}">
                      <a16:colId xmlns:a16="http://schemas.microsoft.com/office/drawing/2014/main" val="2317092134"/>
                    </a:ext>
                  </a:extLst>
                </a:gridCol>
                <a:gridCol w="2021033">
                  <a:extLst>
                    <a:ext uri="{9D8B030D-6E8A-4147-A177-3AD203B41FA5}">
                      <a16:colId xmlns:a16="http://schemas.microsoft.com/office/drawing/2014/main" val="39502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siparisid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urunid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3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42050"/>
                  </a:ext>
                </a:extLst>
              </a:tr>
            </a:tbl>
          </a:graphicData>
        </a:graphic>
      </p:graphicFrame>
      <p:sp>
        <p:nvSpPr>
          <p:cNvPr id="15" name="Metin kutusu 14">
            <a:extLst>
              <a:ext uri="{FF2B5EF4-FFF2-40B4-BE49-F238E27FC236}">
                <a16:creationId xmlns:a16="http://schemas.microsoft.com/office/drawing/2014/main" id="{F5307CD5-7444-4A7D-9DB6-AC2D05089426}"/>
              </a:ext>
            </a:extLst>
          </p:cNvPr>
          <p:cNvSpPr txBox="1"/>
          <p:nvPr/>
        </p:nvSpPr>
        <p:spPr>
          <a:xfrm>
            <a:off x="4700781" y="3601278"/>
            <a:ext cx="307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siparisdetaylari</a:t>
            </a:r>
            <a:r>
              <a:rPr lang="tr-TR" dirty="0"/>
              <a:t> Tablosu</a:t>
            </a:r>
          </a:p>
          <a:p>
            <a:pPr algn="ctr"/>
            <a:r>
              <a:rPr lang="tr-TR" dirty="0"/>
              <a:t>-----------------------------------------</a:t>
            </a:r>
          </a:p>
          <a:p>
            <a:r>
              <a:rPr lang="tr-TR" dirty="0"/>
              <a:t>SÜTÜN ADI	VERİ TÜRÜ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365BF211-5469-4AD7-A2F6-8CA20B07A3E7}"/>
              </a:ext>
            </a:extLst>
          </p:cNvPr>
          <p:cNvSpPr/>
          <p:nvPr/>
        </p:nvSpPr>
        <p:spPr>
          <a:xfrm>
            <a:off x="4512364" y="3429000"/>
            <a:ext cx="3478697" cy="29154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097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2A1DC40-8E90-4946-958D-E04E8EA6197D}"/>
              </a:ext>
            </a:extLst>
          </p:cNvPr>
          <p:cNvSpPr txBox="1"/>
          <p:nvPr/>
        </p:nvSpPr>
        <p:spPr>
          <a:xfrm>
            <a:off x="530087" y="1064070"/>
            <a:ext cx="111185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SQLite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extension</a:t>
            </a:r>
            <a:r>
              <a:rPr lang="tr-TR" dirty="0">
                <a:sym typeface="Wingdings" panose="05000000000000000000" pitchFamily="2" charset="2"/>
              </a:rPr>
              <a:t> kur.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View - </a:t>
            </a:r>
            <a:r>
              <a:rPr lang="tr-TR" dirty="0" err="1">
                <a:sym typeface="Wingdings" panose="05000000000000000000" pitchFamily="2" charset="2"/>
              </a:rPr>
              <a:t>Command</a:t>
            </a:r>
            <a:r>
              <a:rPr lang="tr-TR" dirty="0">
                <a:sym typeface="Wingdings" panose="05000000000000000000" pitchFamily="2" charset="2"/>
              </a:rPr>
              <a:t> Palette  &gt; Explorer: </a:t>
            </a:r>
            <a:r>
              <a:rPr lang="tr-TR" dirty="0" err="1">
                <a:sym typeface="Wingdings" panose="05000000000000000000" pitchFamily="2" charset="2"/>
              </a:rPr>
              <a:t>Focus</a:t>
            </a:r>
            <a:r>
              <a:rPr lang="tr-TR" dirty="0">
                <a:sym typeface="Wingdings" panose="05000000000000000000" pitchFamily="2" charset="2"/>
              </a:rPr>
              <a:t> on </a:t>
            </a:r>
            <a:r>
              <a:rPr lang="tr-TR" dirty="0" err="1">
                <a:sym typeface="Wingdings" panose="05000000000000000000" pitchFamily="2" charset="2"/>
              </a:rPr>
              <a:t>SQLite</a:t>
            </a:r>
            <a:r>
              <a:rPr lang="tr-TR" dirty="0">
                <a:sym typeface="Wingdings" panose="05000000000000000000" pitchFamily="2" charset="2"/>
              </a:rPr>
              <a:t> Explorer View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		Sol </a:t>
            </a:r>
            <a:r>
              <a:rPr lang="tr-TR" dirty="0" err="1">
                <a:sym typeface="Wingdings" panose="05000000000000000000" pitchFamily="2" charset="2"/>
              </a:rPr>
              <a:t>sütünda</a:t>
            </a:r>
            <a:r>
              <a:rPr lang="tr-TR" dirty="0">
                <a:sym typeface="Wingdings" panose="05000000000000000000" pitchFamily="2" charset="2"/>
              </a:rPr>
              <a:t> veritabanı bölümü açar.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SORGU OLUŞTURMA:</a:t>
            </a:r>
          </a:p>
          <a:p>
            <a:r>
              <a:rPr lang="tr-TR" dirty="0">
                <a:sym typeface="Wingdings" panose="05000000000000000000" pitchFamily="2" charset="2"/>
              </a:rPr>
              <a:t>	</a:t>
            </a:r>
            <a:r>
              <a:rPr lang="tr-TR" dirty="0" err="1">
                <a:sym typeface="Wingdings" panose="05000000000000000000" pitchFamily="2" charset="2"/>
              </a:rPr>
              <a:t>Command</a:t>
            </a:r>
            <a:r>
              <a:rPr lang="tr-TR" dirty="0">
                <a:sym typeface="Wingdings" panose="05000000000000000000" pitchFamily="2" charset="2"/>
              </a:rPr>
              <a:t> Palette  &gt; </a:t>
            </a:r>
            <a:r>
              <a:rPr lang="tr-TR" dirty="0" err="1">
                <a:sym typeface="Wingdings" panose="05000000000000000000" pitchFamily="2" charset="2"/>
              </a:rPr>
              <a:t>SQLite</a:t>
            </a:r>
            <a:r>
              <a:rPr lang="tr-TR" dirty="0">
                <a:sym typeface="Wingdings" panose="05000000000000000000" pitchFamily="2" charset="2"/>
              </a:rPr>
              <a:t>: New Query  ( yeni sorgu oluşturur - .</a:t>
            </a:r>
            <a:r>
              <a:rPr lang="tr-TR" dirty="0" err="1">
                <a:sym typeface="Wingdings" panose="05000000000000000000" pitchFamily="2" charset="2"/>
              </a:rPr>
              <a:t>sql</a:t>
            </a:r>
            <a:r>
              <a:rPr lang="tr-TR" dirty="0">
                <a:sym typeface="Wingdings" panose="05000000000000000000" pitchFamily="2" charset="2"/>
              </a:rPr>
              <a:t> dosyası oluşturur. )</a:t>
            </a:r>
          </a:p>
          <a:p>
            <a:r>
              <a:rPr lang="tr-TR" dirty="0">
                <a:sym typeface="Wingdings" panose="05000000000000000000" pitchFamily="2" charset="2"/>
              </a:rPr>
              <a:t>			</a:t>
            </a:r>
            <a:r>
              <a:rPr lang="tr-TR" dirty="0" err="1">
                <a:sym typeface="Wingdings" panose="05000000000000000000" pitchFamily="2" charset="2"/>
              </a:rPr>
              <a:t>Soruguyu</a:t>
            </a:r>
            <a:r>
              <a:rPr lang="tr-TR" dirty="0">
                <a:sym typeface="Wingdings" panose="05000000000000000000" pitchFamily="2" charset="2"/>
              </a:rPr>
              <a:t> yaz - Kaydet</a:t>
            </a:r>
          </a:p>
          <a:p>
            <a:r>
              <a:rPr lang="tr-TR" dirty="0">
                <a:sym typeface="Wingdings" panose="05000000000000000000" pitchFamily="2" charset="2"/>
              </a:rPr>
              <a:t>			</a:t>
            </a:r>
          </a:p>
          <a:p>
            <a:r>
              <a:rPr lang="tr-TR" dirty="0">
                <a:sym typeface="Wingdings" panose="05000000000000000000" pitchFamily="2" charset="2"/>
              </a:rPr>
              <a:t>			&gt; </a:t>
            </a:r>
            <a:r>
              <a:rPr lang="tr-TR" dirty="0" err="1">
                <a:sym typeface="Wingdings" panose="05000000000000000000" pitchFamily="2" charset="2"/>
              </a:rPr>
              <a:t>SQLite</a:t>
            </a:r>
            <a:r>
              <a:rPr lang="tr-TR" dirty="0">
                <a:sym typeface="Wingdings" panose="05000000000000000000" pitchFamily="2" charset="2"/>
              </a:rPr>
              <a:t>: Run Query  ( sorguyu- .</a:t>
            </a:r>
            <a:r>
              <a:rPr lang="tr-TR" dirty="0" err="1">
                <a:sym typeface="Wingdings" panose="05000000000000000000" pitchFamily="2" charset="2"/>
              </a:rPr>
              <a:t>sql</a:t>
            </a:r>
            <a:r>
              <a:rPr lang="tr-TR" dirty="0">
                <a:sym typeface="Wingdings" panose="05000000000000000000" pitchFamily="2" charset="2"/>
              </a:rPr>
              <a:t> dosyasını çalıştırır. )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HATA OLUŞURSA:</a:t>
            </a:r>
          </a:p>
          <a:p>
            <a:r>
              <a:rPr lang="tr-TR" dirty="0">
                <a:sym typeface="Wingdings" panose="05000000000000000000" pitchFamily="2" charset="2"/>
              </a:rPr>
              <a:t>			 &gt; </a:t>
            </a:r>
            <a:r>
              <a:rPr lang="tr-TR" dirty="0" err="1">
                <a:sym typeface="Wingdings" panose="05000000000000000000" pitchFamily="2" charset="2"/>
              </a:rPr>
              <a:t>SQLite</a:t>
            </a:r>
            <a:r>
              <a:rPr lang="tr-TR" dirty="0">
                <a:sym typeface="Wingdings" panose="05000000000000000000" pitchFamily="2" charset="2"/>
              </a:rPr>
              <a:t> : Open </a:t>
            </a:r>
            <a:r>
              <a:rPr lang="tr-TR" dirty="0" err="1">
                <a:sym typeface="Wingdings" panose="05000000000000000000" pitchFamily="2" charset="2"/>
              </a:rPr>
              <a:t>database</a:t>
            </a:r>
            <a:r>
              <a:rPr lang="tr-TR" dirty="0">
                <a:sym typeface="Wingdings" panose="05000000000000000000" pitchFamily="2" charset="2"/>
              </a:rPr>
              <a:t> ( birden fazla veritabanı varsa üzerinde çalışacağınız veritabanını seçer. )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ya da</a:t>
            </a:r>
          </a:p>
          <a:p>
            <a:r>
              <a:rPr lang="tr-TR" dirty="0">
                <a:sym typeface="Wingdings" panose="05000000000000000000" pitchFamily="2" charset="2"/>
              </a:rPr>
              <a:t>			 &gt; </a:t>
            </a:r>
            <a:r>
              <a:rPr lang="tr-TR" dirty="0" err="1">
                <a:sym typeface="Wingdings" panose="05000000000000000000" pitchFamily="2" charset="2"/>
              </a:rPr>
              <a:t>SQLite</a:t>
            </a:r>
            <a:r>
              <a:rPr lang="tr-TR" dirty="0">
                <a:sym typeface="Wingdings" panose="05000000000000000000" pitchFamily="2" charset="2"/>
              </a:rPr>
              <a:t> : </a:t>
            </a:r>
            <a:r>
              <a:rPr lang="tr-TR" dirty="0" err="1">
                <a:sym typeface="Wingdings" panose="05000000000000000000" pitchFamily="2" charset="2"/>
              </a:rPr>
              <a:t>Use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database</a:t>
            </a:r>
            <a:r>
              <a:rPr lang="tr-TR" dirty="0">
                <a:sym typeface="Wingdings" panose="05000000000000000000" pitchFamily="2" charset="2"/>
              </a:rPr>
              <a:t> ( seçilen veritabanını kullanır. 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B6E3BCC-A65B-42C2-B56A-B0F0CC0496C0}"/>
              </a:ext>
            </a:extLst>
          </p:cNvPr>
          <p:cNvSpPr txBox="1"/>
          <p:nvPr/>
        </p:nvSpPr>
        <p:spPr>
          <a:xfrm>
            <a:off x="2888974" y="450574"/>
            <a:ext cx="40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VS CODE VERİTABANI ( </a:t>
            </a:r>
            <a:r>
              <a:rPr lang="tr-TR" dirty="0" err="1"/>
              <a:t>SQLite</a:t>
            </a:r>
            <a:r>
              <a:rPr lang="tr-TR" dirty="0"/>
              <a:t> ) İŞLEMLERİ</a:t>
            </a:r>
          </a:p>
        </p:txBody>
      </p:sp>
    </p:spTree>
    <p:extLst>
      <p:ext uri="{BB962C8B-B14F-4D97-AF65-F5344CB8AC3E}">
        <p14:creationId xmlns:p14="http://schemas.microsoft.com/office/powerpoint/2010/main" val="23478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54ED4BB-A36B-4381-87DC-76B72E0415E4}"/>
              </a:ext>
            </a:extLst>
          </p:cNvPr>
          <p:cNvSpPr txBox="1"/>
          <p:nvPr/>
        </p:nvSpPr>
        <p:spPr>
          <a:xfrm>
            <a:off x="463826" y="1924232"/>
            <a:ext cx="10535478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'text.txt'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"\n\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nCharacters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file:"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file:    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A37DCF1-D596-4BEF-A417-E8D0CCFE4336}"/>
              </a:ext>
            </a:extLst>
          </p:cNvPr>
          <p:cNvSpPr txBox="1"/>
          <p:nvPr/>
        </p:nvSpPr>
        <p:spPr>
          <a:xfrm>
            <a:off x="715617" y="1055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Verilerin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iterasyon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kullanarak okunması</a:t>
            </a:r>
          </a:p>
        </p:txBody>
      </p:sp>
    </p:spTree>
    <p:extLst>
      <p:ext uri="{BB962C8B-B14F-4D97-AF65-F5344CB8AC3E}">
        <p14:creationId xmlns:p14="http://schemas.microsoft.com/office/powerpoint/2010/main" val="3736332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4592F90-9EA5-452A-8B27-B8E86671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106764"/>
            <a:ext cx="92487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3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2C5A410-1830-4635-A09E-D93F03D74284}"/>
              </a:ext>
            </a:extLst>
          </p:cNvPr>
          <p:cNvSpPr txBox="1"/>
          <p:nvPr/>
        </p:nvSpPr>
        <p:spPr>
          <a:xfrm>
            <a:off x="1013791" y="1012954"/>
            <a:ext cx="10164417" cy="4832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sqlite3</a:t>
            </a:r>
          </a:p>
          <a:p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sqlite3 </a:t>
            </a:r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endParaRPr lang="tr-T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tr-T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yol = </a:t>
            </a:r>
            <a:r>
              <a:rPr lang="tr-T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veritabani.sqlite</a:t>
            </a:r>
            <a:r>
              <a:rPr lang="tr-T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tr-T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sqlite3.connect(yol)</a:t>
            </a:r>
          </a:p>
          <a:p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"Bağlantı başarı ile sağlandı"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hatası oluştu."</a:t>
            </a:r>
            <a:r>
              <a:rPr lang="tr-T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EFBF6E0-0ABA-4A95-B024-E4C3830136FB}"/>
              </a:ext>
            </a:extLst>
          </p:cNvPr>
          <p:cNvSpPr txBox="1"/>
          <p:nvPr/>
        </p:nvSpPr>
        <p:spPr>
          <a:xfrm>
            <a:off x="3114261" y="410817"/>
            <a:ext cx="437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Veritabanı ve veritabanı bağlantısı oluşturma</a:t>
            </a:r>
          </a:p>
        </p:txBody>
      </p:sp>
    </p:spTree>
    <p:extLst>
      <p:ext uri="{BB962C8B-B14F-4D97-AF65-F5344CB8AC3E}">
        <p14:creationId xmlns:p14="http://schemas.microsoft.com/office/powerpoint/2010/main" val="1129282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CFC73D9-34E0-45B4-A8B4-2C5EE253D17D}"/>
              </a:ext>
            </a:extLst>
          </p:cNvPr>
          <p:cNvSpPr txBox="1"/>
          <p:nvPr/>
        </p:nvSpPr>
        <p:spPr>
          <a:xfrm>
            <a:off x="1033669" y="1170156"/>
            <a:ext cx="10614991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tablo_olusturma_sorgusu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 TABLE IF NOT EXISTS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INTEGER PRIMARY KEY AUTOINCREMENT,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isim TEXT NOT NULL,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yas INTEGER,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cinsiyet TEXT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tablo_olusturma_sorgusu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baglanti.commit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"Tablo başarıyla oluşturuldu"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hatası oluştu."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4829F74-753F-4B55-AE6B-0A30181F7A61}"/>
              </a:ext>
            </a:extLst>
          </p:cNvPr>
          <p:cNvSpPr txBox="1"/>
          <p:nvPr/>
        </p:nvSpPr>
        <p:spPr>
          <a:xfrm>
            <a:off x="2981739" y="530087"/>
            <a:ext cx="16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Tablo oluşturma</a:t>
            </a:r>
          </a:p>
        </p:txBody>
      </p:sp>
    </p:spTree>
    <p:extLst>
      <p:ext uri="{BB962C8B-B14F-4D97-AF65-F5344CB8AC3E}">
        <p14:creationId xmlns:p14="http://schemas.microsoft.com/office/powerpoint/2010/main" val="1050663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621DCFD-9137-417B-A90F-B00EA13385EC}"/>
              </a:ext>
            </a:extLst>
          </p:cNvPr>
          <p:cNvSpPr txBox="1"/>
          <p:nvPr/>
        </p:nvSpPr>
        <p:spPr>
          <a:xfrm>
            <a:off x="490330" y="1724153"/>
            <a:ext cx="10628244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kullanici_ekle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 INTO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(isim, yas, cinsiyet)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VALUES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('Celal', 25, 'erkek');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kullanici_ekle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baglanti.commit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"Kayıt başarı ile eklendi."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hatası oluştu."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C4C6C3F-9DCB-431D-B2BC-DD2EA23D886A}"/>
              </a:ext>
            </a:extLst>
          </p:cNvPr>
          <p:cNvSpPr txBox="1"/>
          <p:nvPr/>
        </p:nvSpPr>
        <p:spPr>
          <a:xfrm>
            <a:off x="3313043" y="1192696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Kayıt ekleme</a:t>
            </a:r>
          </a:p>
        </p:txBody>
      </p:sp>
    </p:spTree>
    <p:extLst>
      <p:ext uri="{BB962C8B-B14F-4D97-AF65-F5344CB8AC3E}">
        <p14:creationId xmlns:p14="http://schemas.microsoft.com/office/powerpoint/2010/main" val="638134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EA15451-BFA9-484D-89CB-11867E9AD2FA}"/>
              </a:ext>
            </a:extLst>
          </p:cNvPr>
          <p:cNvSpPr txBox="1"/>
          <p:nvPr/>
        </p:nvSpPr>
        <p:spPr>
          <a:xfrm>
            <a:off x="530087" y="2248262"/>
            <a:ext cx="8799443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 *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imlec.fetchall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oluştu. 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E13C859-83C6-4CBC-8804-CFB7B8341EE4}"/>
              </a:ext>
            </a:extLst>
          </p:cNvPr>
          <p:cNvSpPr txBox="1"/>
          <p:nvPr/>
        </p:nvSpPr>
        <p:spPr>
          <a:xfrm>
            <a:off x="3048000" y="1603513"/>
            <a:ext cx="247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Kayıtları alma - listeleme</a:t>
            </a:r>
          </a:p>
        </p:txBody>
      </p:sp>
    </p:spTree>
    <p:extLst>
      <p:ext uri="{BB962C8B-B14F-4D97-AF65-F5344CB8AC3E}">
        <p14:creationId xmlns:p14="http://schemas.microsoft.com/office/powerpoint/2010/main" val="2314412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40D2523-DC87-46E4-AD09-69207D873CCF}"/>
              </a:ext>
            </a:extLst>
          </p:cNvPr>
          <p:cNvSpPr txBox="1"/>
          <p:nvPr/>
        </p:nvSpPr>
        <p:spPr>
          <a:xfrm>
            <a:off x="569843" y="1585654"/>
            <a:ext cx="11436627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 *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kayitlar_listele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imlec.fetchall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oluştu. 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musteri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144C0E8-4A40-454B-B1BB-22FDFDD6A72A}"/>
              </a:ext>
            </a:extLst>
          </p:cNvPr>
          <p:cNvSpPr txBox="1"/>
          <p:nvPr/>
        </p:nvSpPr>
        <p:spPr>
          <a:xfrm>
            <a:off x="3127513" y="1033670"/>
            <a:ext cx="301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Var olan kaydın güncellenmesi</a:t>
            </a:r>
          </a:p>
        </p:txBody>
      </p:sp>
    </p:spTree>
    <p:extLst>
      <p:ext uri="{BB962C8B-B14F-4D97-AF65-F5344CB8AC3E}">
        <p14:creationId xmlns:p14="http://schemas.microsoft.com/office/powerpoint/2010/main" val="2749022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6491EBE-B581-4D00-A59F-00E9FAB59180}"/>
              </a:ext>
            </a:extLst>
          </p:cNvPr>
          <p:cNvSpPr txBox="1"/>
          <p:nvPr/>
        </p:nvSpPr>
        <p:spPr>
          <a:xfrm>
            <a:off x="927652" y="1862653"/>
            <a:ext cx="821634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baglanti.cursor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kayit_silme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 FROM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musteriler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WHERE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1"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imlec.execute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kayit_silme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baglanti.commit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Kayit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silindi"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hata: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oluştu. 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{hata}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ACA2A90-47C2-4CE7-A82A-5A31677DB871}"/>
              </a:ext>
            </a:extLst>
          </p:cNvPr>
          <p:cNvSpPr txBox="1"/>
          <p:nvPr/>
        </p:nvSpPr>
        <p:spPr>
          <a:xfrm>
            <a:off x="3604591" y="1205948"/>
            <a:ext cx="118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Kayıt silme</a:t>
            </a:r>
          </a:p>
        </p:txBody>
      </p:sp>
    </p:spTree>
    <p:extLst>
      <p:ext uri="{BB962C8B-B14F-4D97-AF65-F5344CB8AC3E}">
        <p14:creationId xmlns:p14="http://schemas.microsoft.com/office/powerpoint/2010/main" val="77162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A37DCF1-D596-4BEF-A417-E8D0CCFE4336}"/>
              </a:ext>
            </a:extLst>
          </p:cNvPr>
          <p:cNvSpPr txBox="1"/>
          <p:nvPr/>
        </p:nvSpPr>
        <p:spPr>
          <a:xfrm>
            <a:off x="715617" y="1055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Verilerin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with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ile okunması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1E4DA9-7B67-4C80-98E2-63E59ED94EE6}"/>
              </a:ext>
            </a:extLst>
          </p:cNvPr>
          <p:cNvSpPr txBox="1"/>
          <p:nvPr/>
        </p:nvSpPr>
        <p:spPr>
          <a:xfrm>
            <a:off x="715617" y="2693649"/>
            <a:ext cx="109728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"metin.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dosya: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dosya.read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dosya otomatik kapanır.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430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C12B00D-49ED-4F75-A05C-218E38F27DAD}"/>
              </a:ext>
            </a:extLst>
          </p:cNvPr>
          <p:cNvSpPr txBox="1"/>
          <p:nvPr/>
        </p:nvSpPr>
        <p:spPr>
          <a:xfrm>
            <a:off x="715616" y="1055783"/>
            <a:ext cx="99523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Dosyada biçimlendirme karakterlerine dikkat edilmelidir.</a:t>
            </a:r>
          </a:p>
          <a:p>
            <a:pPr marL="285750" indent="-285750" algn="l">
              <a:buFontTx/>
              <a:buChar char="-"/>
            </a:pPr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marL="285750" indent="-285750" algn="l">
              <a:buFontTx/>
              <a:buChar char="-"/>
            </a:pPr>
            <a:r>
              <a:rPr lang="tr-TR" b="1" dirty="0" err="1">
                <a:solidFill>
                  <a:srgbClr val="264166"/>
                </a:solidFill>
                <a:latin typeface="Open Sans"/>
              </a:rPr>
              <a:t>open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(dosya,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mod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,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karakter_kodlaması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) -&gt; file nesnesi döndürür</a:t>
            </a:r>
          </a:p>
          <a:p>
            <a:pPr marL="285750" indent="-285750" algn="l">
              <a:buFontTx/>
              <a:buChar char="-"/>
            </a:pP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marL="742950" lvl="1" indent="-285750">
              <a:buFontTx/>
              <a:buChar char="-"/>
            </a:pPr>
            <a:r>
              <a:rPr lang="tr-TR" b="1" dirty="0">
                <a:solidFill>
                  <a:srgbClr val="264166"/>
                </a:solidFill>
                <a:latin typeface="Open Sans"/>
              </a:rPr>
              <a:t>dosya-&gt; dosya yolu dosya uzantısı ile birlikte verilmelidir.</a:t>
            </a:r>
          </a:p>
          <a:p>
            <a:pPr marL="742950" lvl="1" indent="-285750">
              <a:buFontTx/>
              <a:buChar char="-"/>
            </a:pPr>
            <a:r>
              <a:rPr lang="tr-TR" b="1" dirty="0">
                <a:solidFill>
                  <a:srgbClr val="264166"/>
                </a:solidFill>
                <a:latin typeface="Open Sans"/>
              </a:rPr>
              <a:t>okuma ( r ), yazma ( w ), ekleme ( a ) -&gt; dosyanın neden açıldığı belirtilmelidir.</a:t>
            </a:r>
          </a:p>
          <a:p>
            <a:pPr marL="742950" lvl="1" indent="-285750">
              <a:buFontTx/>
              <a:buChar char="-"/>
            </a:pPr>
            <a:r>
              <a:rPr lang="tr-TR" b="1" dirty="0" err="1">
                <a:solidFill>
                  <a:srgbClr val="264166"/>
                </a:solidFill>
                <a:latin typeface="Open Sans"/>
              </a:rPr>
              <a:t>encoding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= 'utf-8' -&gt; gerekli ise dosyanın kullandığı kodlama belirtilmelidir.</a:t>
            </a:r>
          </a:p>
          <a:p>
            <a:pPr marL="742950" lvl="1" indent="-285750">
              <a:buFontTx/>
              <a:buChar char="-"/>
            </a:pPr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marL="285750" indent="-285750">
              <a:buFontTx/>
              <a:buChar char="-"/>
            </a:pPr>
            <a:r>
              <a:rPr lang="tr-TR" b="1" dirty="0" err="1">
                <a:solidFill>
                  <a:srgbClr val="264166"/>
                </a:solidFill>
                <a:latin typeface="Open Sans"/>
              </a:rPr>
              <a:t>close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() -&gt; açılan her dosya kapatılmalıdır. Açık dosya üzerinde farklı işlem yapılamaz.</a:t>
            </a:r>
          </a:p>
          <a:p>
            <a:pPr marL="285750" indent="-285750">
              <a:buFontTx/>
              <a:buChar char="-"/>
            </a:pPr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marL="285750" indent="-285750">
              <a:buFontTx/>
              <a:buChar char="-"/>
            </a:pPr>
            <a:r>
              <a:rPr lang="tr-TR" b="1" dirty="0">
                <a:solidFill>
                  <a:srgbClr val="264166"/>
                </a:solidFill>
                <a:latin typeface="Open Sans"/>
              </a:rPr>
              <a:t>Okuma ya da yazma işleminde hata oluşursa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IOError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</a:t>
            </a:r>
            <a:r>
              <a:rPr lang="tr-TR" b="1">
                <a:solidFill>
                  <a:srgbClr val="264166"/>
                </a:solidFill>
                <a:latin typeface="Open Sans"/>
              </a:rPr>
              <a:t>istisnası oluşur.</a:t>
            </a:r>
            <a:endParaRPr lang="tr-TR" b="1" dirty="0">
              <a:solidFill>
                <a:srgbClr val="264166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646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3480F16A-AE83-4145-ADB2-CA20791CAE69}"/>
              </a:ext>
            </a:extLst>
          </p:cNvPr>
          <p:cNvSpPr txBox="1"/>
          <p:nvPr/>
        </p:nvSpPr>
        <p:spPr>
          <a:xfrm>
            <a:off x="371061" y="2924123"/>
            <a:ext cx="11449878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'newtext.txt'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A new file (newtext.txt) is 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=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#"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(i+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fo.write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fo.close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"I/O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e.errno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A461F96-B1CB-4B56-92C2-0D64A253EB37}"/>
              </a:ext>
            </a:extLst>
          </p:cNvPr>
          <p:cNvSpPr txBox="1"/>
          <p:nvPr/>
        </p:nvSpPr>
        <p:spPr>
          <a:xfrm>
            <a:off x="715617" y="10557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Verilerin dosyaya eklenmesi</a:t>
            </a:r>
          </a:p>
          <a:p>
            <a:pPr algn="l"/>
            <a:r>
              <a:rPr lang="tr-TR" b="1" dirty="0" err="1">
                <a:solidFill>
                  <a:srgbClr val="264166"/>
                </a:solidFill>
                <a:latin typeface="Open Sans"/>
              </a:rPr>
              <a:t>write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() -&gt; satır 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satır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ekleme yapar.</a:t>
            </a:r>
          </a:p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writelines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 -&gt; birden fazla satırı tek seferde ekler</a:t>
            </a:r>
          </a:p>
        </p:txBody>
      </p:sp>
    </p:spTree>
    <p:extLst>
      <p:ext uri="{BB962C8B-B14F-4D97-AF65-F5344CB8AC3E}">
        <p14:creationId xmlns:p14="http://schemas.microsoft.com/office/powerpoint/2010/main" val="289971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7DCCFCA-C3ED-48D9-B8CA-32B4843EE298}"/>
              </a:ext>
            </a:extLst>
          </p:cNvPr>
          <p:cNvSpPr txBox="1"/>
          <p:nvPr/>
        </p:nvSpPr>
        <p:spPr>
          <a:xfrm>
            <a:off x="715617" y="10557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seek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(değer) -&gt; imleci değer kadar ileri götürür.</a:t>
            </a:r>
          </a:p>
          <a:p>
            <a:pPr algn="l"/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tell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() -&gt; imlecin dosyadaki yerini döndürür.</a:t>
            </a:r>
          </a:p>
        </p:txBody>
      </p:sp>
    </p:spTree>
    <p:extLst>
      <p:ext uri="{BB962C8B-B14F-4D97-AF65-F5344CB8AC3E}">
        <p14:creationId xmlns:p14="http://schemas.microsoft.com/office/powerpoint/2010/main" val="306162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4FEBCEC-8D58-4D60-AC66-FCEB67D86776}"/>
              </a:ext>
            </a:extLst>
          </p:cNvPr>
          <p:cNvSpPr txBox="1"/>
          <p:nvPr/>
        </p:nvSpPr>
        <p:spPr>
          <a:xfrm>
            <a:off x="622852" y="2970648"/>
            <a:ext cx="1109207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"metin.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dosya: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dosya.write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nson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eklenen satır."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FC04E4-80A5-4219-A9E5-33F4EAE77380}"/>
              </a:ext>
            </a:extLst>
          </p:cNvPr>
          <p:cNvSpPr txBox="1"/>
          <p:nvPr/>
        </p:nvSpPr>
        <p:spPr>
          <a:xfrm>
            <a:off x="622852" y="1983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Var olan dosyaya veri ekleme</a:t>
            </a:r>
          </a:p>
        </p:txBody>
      </p:sp>
    </p:spTree>
    <p:extLst>
      <p:ext uri="{BB962C8B-B14F-4D97-AF65-F5344CB8AC3E}">
        <p14:creationId xmlns:p14="http://schemas.microsoft.com/office/powerpoint/2010/main" val="428301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3601</Words>
  <Application>Microsoft Office PowerPoint</Application>
  <PresentationFormat>Geniş ekran</PresentationFormat>
  <Paragraphs>566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Open Sans</vt:lpstr>
      <vt:lpstr>Verdana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98</cp:revision>
  <dcterms:created xsi:type="dcterms:W3CDTF">2021-03-28T16:44:10Z</dcterms:created>
  <dcterms:modified xsi:type="dcterms:W3CDTF">2021-03-30T21:56:31Z</dcterms:modified>
</cp:coreProperties>
</file>