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18-29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17</c:v>
                </c:pt>
                <c:pt idx="1">
                  <c:v>46</c:v>
                </c:pt>
                <c:pt idx="2">
                  <c:v>88</c:v>
                </c:pt>
                <c:pt idx="3">
                  <c:v>95</c:v>
                </c:pt>
                <c:pt idx="4">
                  <c:v>122</c:v>
                </c:pt>
                <c:pt idx="5">
                  <c:v>55</c:v>
                </c:pt>
                <c:pt idx="6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6B-4650-BFC5-2C4C3A80E1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18-29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11</c:v>
                </c:pt>
                <c:pt idx="1">
                  <c:v>44</c:v>
                </c:pt>
                <c:pt idx="2">
                  <c:v>84</c:v>
                </c:pt>
                <c:pt idx="3">
                  <c:v>81</c:v>
                </c:pt>
                <c:pt idx="4">
                  <c:v>101</c:v>
                </c:pt>
                <c:pt idx="5">
                  <c:v>49</c:v>
                </c:pt>
                <c:pt idx="6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6B-4650-BFC5-2C4C3A80E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6455919"/>
        <c:axId val="332888047"/>
      </c:barChart>
      <c:catAx>
        <c:axId val="46645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888047"/>
        <c:crosses val="autoZero"/>
        <c:auto val="1"/>
        <c:lblAlgn val="ctr"/>
        <c:lblOffset val="100"/>
        <c:noMultiLvlLbl val="0"/>
      </c:catAx>
      <c:valAx>
        <c:axId val="33288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455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Sheet1!$A$21</c:f>
              <c:strCache>
                <c:ptCount val="1"/>
                <c:pt idx="0">
                  <c:v>BIKE PURCHASE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3-4E94-87DD-F6C12856C4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3-4E94-87DD-F6C12856C41F}"/>
              </c:ext>
            </c:extLst>
          </c:dPt>
          <c:cat>
            <c:strRef>
              <c:f>Sheet1!$B$20:$C$20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Sheet1!$B$21:$C$21</c:f>
              <c:numCache>
                <c:formatCode>General</c:formatCode>
                <c:ptCount val="2"/>
                <c:pt idx="0">
                  <c:v>25212</c:v>
                </c:pt>
                <c:pt idx="1">
                  <c:v>23765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F3-4E94-87DD-F6C12856C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VECHILE OWNED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Sheet1!$A$36:$A$38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Sheet1!$B$36:$B$38</c:f>
              <c:numCache>
                <c:formatCode>General</c:formatCode>
                <c:ptCount val="3"/>
                <c:pt idx="0">
                  <c:v>232</c:v>
                </c:pt>
                <c:pt idx="1">
                  <c:v>125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6-42F7-B7B8-7BF0DD98BF7E}"/>
            </c:ext>
          </c:extLst>
        </c:ser>
        <c:ser>
          <c:idx val="1"/>
          <c:order val="1"/>
          <c:tx>
            <c:strRef>
              <c:f>Sheet1!$C$35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Sheet1!$A$36:$A$38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Sheet1!$C$36:$C$38</c:f>
              <c:numCache>
                <c:formatCode>General</c:formatCode>
                <c:ptCount val="3"/>
                <c:pt idx="0">
                  <c:v>267</c:v>
                </c:pt>
                <c:pt idx="1">
                  <c:v>101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B6-42F7-B7B8-7BF0DD98B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6459919"/>
        <c:axId val="473556607"/>
      </c:barChart>
      <c:catAx>
        <c:axId val="46645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56607"/>
        <c:crosses val="autoZero"/>
        <c:auto val="1"/>
        <c:lblAlgn val="ctr"/>
        <c:lblOffset val="100"/>
        <c:noMultiLvlLbl val="0"/>
      </c:catAx>
      <c:valAx>
        <c:axId val="47355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45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Agenda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46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Introduction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7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400" dirty="0"/>
              <a:t>Analysis of Customers</a:t>
            </a:r>
            <a:endParaRPr sz="2400" dirty="0"/>
          </a:p>
        </p:txBody>
      </p:sp>
      <p:sp>
        <p:nvSpPr>
          <p:cNvPr id="124" name="Shape 73"/>
          <p:cNvSpPr/>
          <p:nvPr/>
        </p:nvSpPr>
        <p:spPr>
          <a:xfrm>
            <a:off x="205025" y="1656180"/>
            <a:ext cx="6500576" cy="1611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Relationship between states and owned vehicles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Distribution of 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Which segment of wealth does the consumer belong 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Number of bike purchases made in the past three years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995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400" dirty="0"/>
              <a:t>Age distribution and Gender</a:t>
            </a:r>
            <a:endParaRPr sz="2400" dirty="0"/>
          </a:p>
        </p:txBody>
      </p:sp>
      <p:sp>
        <p:nvSpPr>
          <p:cNvPr id="133" name="Shape 82"/>
          <p:cNvSpPr/>
          <p:nvPr/>
        </p:nvSpPr>
        <p:spPr>
          <a:xfrm>
            <a:off x="205025" y="1674773"/>
            <a:ext cx="3970736" cy="111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From the data we can see that most of our new customers are in the range of 40-49 and 18-29</a:t>
            </a:r>
            <a:endParaRPr sz="1800" dirty="0">
              <a:latin typeface="+mn-lt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9D5F04-BDDF-4215-984D-2107FF707F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664318"/>
              </p:ext>
            </p:extLst>
          </p:nvPr>
        </p:nvGraphicFramePr>
        <p:xfrm>
          <a:off x="4198625" y="16561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Shape 82">
            <a:extLst>
              <a:ext uri="{FF2B5EF4-FFF2-40B4-BE49-F238E27FC236}">
                <a16:creationId xmlns:a16="http://schemas.microsoft.com/office/drawing/2014/main" id="{BC8DBF07-2D73-49DF-A5C3-02ED27FE147B}"/>
              </a:ext>
            </a:extLst>
          </p:cNvPr>
          <p:cNvSpPr/>
          <p:nvPr/>
        </p:nvSpPr>
        <p:spPr>
          <a:xfrm>
            <a:off x="205025" y="2946980"/>
            <a:ext cx="3970736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There has been a large drop of customers in the age range of 50+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7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400" dirty="0"/>
              <a:t>Bike purchases</a:t>
            </a:r>
            <a:endParaRPr sz="2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4A05175-DC91-407F-8C2C-4F582DABA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976890"/>
              </p:ext>
            </p:extLst>
          </p:nvPr>
        </p:nvGraphicFramePr>
        <p:xfrm>
          <a:off x="4198625" y="16561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hape 82">
            <a:extLst>
              <a:ext uri="{FF2B5EF4-FFF2-40B4-BE49-F238E27FC236}">
                <a16:creationId xmlns:a16="http://schemas.microsoft.com/office/drawing/2014/main" id="{87E37073-5D0B-4483-939E-E5A3C9FC5979}"/>
              </a:ext>
            </a:extLst>
          </p:cNvPr>
          <p:cNvSpPr/>
          <p:nvPr/>
        </p:nvSpPr>
        <p:spPr>
          <a:xfrm>
            <a:off x="205025" y="1674773"/>
            <a:ext cx="3970736" cy="111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We currently have slightly more female customers than male, 25,212 and 23,765 respectively.</a:t>
            </a:r>
            <a:endParaRPr sz="1800" dirty="0">
              <a:latin typeface="+mn-lt"/>
            </a:endParaRPr>
          </a:p>
        </p:txBody>
      </p:sp>
      <p:sp>
        <p:nvSpPr>
          <p:cNvPr id="13" name="Shape 82">
            <a:extLst>
              <a:ext uri="{FF2B5EF4-FFF2-40B4-BE49-F238E27FC236}">
                <a16:creationId xmlns:a16="http://schemas.microsoft.com/office/drawing/2014/main" id="{BA622D50-5D1B-48E4-9D5C-B98C04118EDB}"/>
              </a:ext>
            </a:extLst>
          </p:cNvPr>
          <p:cNvSpPr/>
          <p:nvPr/>
        </p:nvSpPr>
        <p:spPr>
          <a:xfrm>
            <a:off x="205025" y="2967610"/>
            <a:ext cx="3970736" cy="143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Since the contribution of females towards purchases is 51.5% we should slightly focus on advertising for them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400" dirty="0"/>
              <a:t>Cars owned</a:t>
            </a:r>
            <a:endParaRPr sz="24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0787E436-8B0E-42F5-90CD-95765379F2D3}"/>
              </a:ext>
            </a:extLst>
          </p:cNvPr>
          <p:cNvSpPr/>
          <p:nvPr/>
        </p:nvSpPr>
        <p:spPr>
          <a:xfrm>
            <a:off x="205025" y="1674773"/>
            <a:ext cx="3970736" cy="175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The state NSW should be targeted heavily as there is an increase of 15.1% from customers who own vehicles and customers who do not.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D19E691-39D8-44A5-AED4-8ED3FD2A6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238298"/>
              </p:ext>
            </p:extLst>
          </p:nvPr>
        </p:nvGraphicFramePr>
        <p:xfrm>
          <a:off x="4198625" y="16561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hape 82">
            <a:extLst>
              <a:ext uri="{FF2B5EF4-FFF2-40B4-BE49-F238E27FC236}">
                <a16:creationId xmlns:a16="http://schemas.microsoft.com/office/drawing/2014/main" id="{328FBF82-0384-4F25-B6A8-E8C8F013A9DB}"/>
              </a:ext>
            </a:extLst>
          </p:cNvPr>
          <p:cNvSpPr/>
          <p:nvPr/>
        </p:nvSpPr>
        <p:spPr>
          <a:xfrm>
            <a:off x="205025" y="3344316"/>
            <a:ext cx="3970736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Whereas QLD has a decrease of 19.2%.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409</Words>
  <Application>Microsoft Office PowerPoint</Application>
  <PresentationFormat>On-screen Show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Sultan</dc:creator>
  <cp:lastModifiedBy>Ahmad Sultan</cp:lastModifiedBy>
  <cp:revision>7</cp:revision>
  <dcterms:modified xsi:type="dcterms:W3CDTF">2020-05-16T00:57:32Z</dcterms:modified>
</cp:coreProperties>
</file>