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lobal Venture Catalys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13T19:09:10.571">
    <p:pos x="6000" y="0"/>
    <p:text>great start, please make sure to include more on background/problem statement/solution/use cases etc. for your final deck.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485d7444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485d7444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b485d7444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485d7444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485d7444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b485d74444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485d7444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485d7444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b485d74444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42900" y="4651177"/>
            <a:ext cx="11506200" cy="305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429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5039833" y="991561"/>
            <a:ext cx="599676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4290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48949" y="117475"/>
            <a:ext cx="115001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3923355" y="-1982060"/>
            <a:ext cx="4351338" cy="11500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">
  <p:cSld name="1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venir"/>
              <a:buChar char="•"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venir"/>
              <a:buChar char="•"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venir"/>
              <a:buChar char="•"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venir"/>
              <a:buChar char="•"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venir"/>
              <a:buChar char="•"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venir"/>
              <a:buChar char="•"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venir"/>
              <a:buChar char="•"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venir"/>
              <a:buChar char="•"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venir"/>
              <a:buChar char="•"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944200" y="2887050"/>
            <a:ext cx="6350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venir"/>
              <a:buNone/>
              <a:defRPr sz="8000" cap="none">
                <a:latin typeface="Avenir"/>
                <a:ea typeface="Avenir"/>
                <a:cs typeface="Avenir"/>
                <a:sym typeface="Avenir"/>
              </a:defRPr>
            </a:lvl1pPr>
            <a:lvl2pPr indent="-990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venir"/>
              <a:buChar char="•"/>
              <a:defRPr sz="8000" cap="none">
                <a:latin typeface="Avenir"/>
                <a:ea typeface="Avenir"/>
                <a:cs typeface="Avenir"/>
                <a:sym typeface="Avenir"/>
              </a:defRPr>
            </a:lvl2pPr>
            <a:lvl3pPr indent="-990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venir"/>
              <a:buChar char="•"/>
              <a:defRPr sz="8000" cap="none">
                <a:latin typeface="Avenir"/>
                <a:ea typeface="Avenir"/>
                <a:cs typeface="Avenir"/>
                <a:sym typeface="Avenir"/>
              </a:defRPr>
            </a:lvl3pPr>
            <a:lvl4pPr indent="-990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venir"/>
              <a:buChar char="•"/>
              <a:defRPr sz="8000" cap="none">
                <a:latin typeface="Avenir"/>
                <a:ea typeface="Avenir"/>
                <a:cs typeface="Avenir"/>
                <a:sym typeface="Avenir"/>
              </a:defRPr>
            </a:lvl4pPr>
            <a:lvl5pPr indent="-990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venir"/>
              <a:buChar char="•"/>
              <a:defRPr sz="8000" cap="none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3" type="body"/>
          </p:nvPr>
        </p:nvSpPr>
        <p:spPr>
          <a:xfrm>
            <a:off x="5201400" y="2410440"/>
            <a:ext cx="183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4" type="body"/>
          </p:nvPr>
        </p:nvSpPr>
        <p:spPr>
          <a:xfrm>
            <a:off x="4096200" y="3764658"/>
            <a:ext cx="40464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5" type="body"/>
          </p:nvPr>
        </p:nvSpPr>
        <p:spPr>
          <a:xfrm>
            <a:off x="300536" y="304800"/>
            <a:ext cx="11949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5892800" y="6173788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b="0" i="0" sz="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book_peek">
  <p:cSld name="1_ibook_pee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12138025" y="1"/>
            <a:ext cx="54000" cy="6868500"/>
          </a:xfrm>
          <a:prstGeom prst="rect">
            <a:avLst/>
          </a:prstGeom>
          <a:solidFill>
            <a:srgbClr val="FBC314"/>
          </a:solidFill>
          <a:ln>
            <a:noFill/>
          </a:ln>
        </p:spPr>
        <p:txBody>
          <a:bodyPr anchorCtr="0" anchor="ctr" bIns="45700" lIns="30475" spcFirstLastPara="1" rIns="304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86616" y="2057486"/>
            <a:ext cx="3945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venir"/>
              <a:buNone/>
              <a:defRPr sz="4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venir"/>
              <a:buNone/>
              <a:defRPr sz="4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venir"/>
              <a:buNone/>
              <a:defRPr sz="4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venir"/>
              <a:buNone/>
              <a:defRPr sz="4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venir"/>
              <a:buNone/>
              <a:defRPr sz="4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786616" y="1799040"/>
            <a:ext cx="3780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None/>
              <a:defRPr sz="1900">
                <a:solidFill>
                  <a:srgbClr val="FFFFF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/>
          <p:nvPr>
            <p:ph idx="3" type="pic"/>
          </p:nvPr>
        </p:nvSpPr>
        <p:spPr>
          <a:xfrm>
            <a:off x="5202872" y="2181585"/>
            <a:ext cx="44466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4" type="body"/>
          </p:nvPr>
        </p:nvSpPr>
        <p:spPr>
          <a:xfrm>
            <a:off x="810999" y="3725792"/>
            <a:ext cx="3304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93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None/>
              <a:defRPr sz="1900">
                <a:solidFill>
                  <a:srgbClr val="FFFFF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C9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-5400000">
            <a:off x="4279231" y="-2257927"/>
            <a:ext cx="3633537" cy="1219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1" y="4429974"/>
            <a:ext cx="5264150" cy="5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1"/>
              </a:buClr>
              <a:buSzPts val="2000"/>
              <a:buNone/>
              <a:defRPr sz="2000">
                <a:solidFill>
                  <a:srgbClr val="888C9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1"/>
              </a:buClr>
              <a:buSzPts val="1800"/>
              <a:buNone/>
              <a:defRPr sz="1800">
                <a:solidFill>
                  <a:srgbClr val="888C9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1"/>
              </a:buClr>
              <a:buSzPts val="1600"/>
              <a:buNone/>
              <a:defRPr sz="1600">
                <a:solidFill>
                  <a:srgbClr val="888C9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1"/>
              </a:buClr>
              <a:buSzPts val="1600"/>
              <a:buNone/>
              <a:defRPr sz="1600">
                <a:solidFill>
                  <a:srgbClr val="888C9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1"/>
              </a:buClr>
              <a:buSzPts val="1600"/>
              <a:buNone/>
              <a:defRPr sz="1600">
                <a:solidFill>
                  <a:srgbClr val="888C9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1"/>
              </a:buClr>
              <a:buSzPts val="1600"/>
              <a:buNone/>
              <a:defRPr sz="1600">
                <a:solidFill>
                  <a:srgbClr val="888C9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1"/>
              </a:buClr>
              <a:buSzPts val="1600"/>
              <a:buNone/>
              <a:defRPr sz="1600">
                <a:solidFill>
                  <a:srgbClr val="888C9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1"/>
              </a:buClr>
              <a:buSzPts val="1600"/>
              <a:buNone/>
              <a:defRPr sz="1600">
                <a:solidFill>
                  <a:srgbClr val="888C9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831850" y="1350183"/>
            <a:ext cx="52641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48949" y="117475"/>
            <a:ext cx="115001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>
            <p:ph idx="2" type="pic"/>
          </p:nvPr>
        </p:nvSpPr>
        <p:spPr>
          <a:xfrm>
            <a:off x="838199" y="2201570"/>
            <a:ext cx="2598737" cy="263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3" type="pic"/>
          </p:nvPr>
        </p:nvSpPr>
        <p:spPr>
          <a:xfrm>
            <a:off x="4796632" y="2201570"/>
            <a:ext cx="2598737" cy="263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4"/>
          <p:cNvSpPr/>
          <p:nvPr>
            <p:ph idx="4" type="pic"/>
          </p:nvPr>
        </p:nvSpPr>
        <p:spPr>
          <a:xfrm>
            <a:off x="8755065" y="2201570"/>
            <a:ext cx="2598737" cy="263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755065" y="1773404"/>
            <a:ext cx="2598737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5" type="body"/>
          </p:nvPr>
        </p:nvSpPr>
        <p:spPr>
          <a:xfrm>
            <a:off x="4796632" y="1773404"/>
            <a:ext cx="2598737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6" type="body"/>
          </p:nvPr>
        </p:nvSpPr>
        <p:spPr>
          <a:xfrm>
            <a:off x="838199" y="1773404"/>
            <a:ext cx="2598737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48948" y="104272"/>
            <a:ext cx="115001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48948" y="1592346"/>
            <a:ext cx="1150015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7181851" y="2326071"/>
            <a:ext cx="3838574" cy="1102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342900" y="365125"/>
            <a:ext cx="11506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76571" y="1871329"/>
            <a:ext cx="5157787" cy="6337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376571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6172200" y="1871329"/>
            <a:ext cx="5183188" cy="6337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348949" y="117475"/>
            <a:ext cx="115001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15354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5067300" y="1532856"/>
            <a:ext cx="6172200" cy="338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04832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48949" y="117475"/>
            <a:ext cx="115001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1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48948" y="1592346"/>
            <a:ext cx="1150015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948863" y="6572417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572417"/>
            <a:ext cx="4114800" cy="13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949" y="6284776"/>
            <a:ext cx="978502" cy="4241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2">
          <p15:clr>
            <a:srgbClr val="F26B43"/>
          </p15:clr>
        </p15:guide>
        <p15:guide id="2" pos="216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pos="7464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thaly12toledo@gmail.com" TargetMode="External"/><Relationship Id="rId4" Type="http://schemas.openxmlformats.org/officeDocument/2006/relationships/hyperlink" Target="mailto:garput2@gmail.com" TargetMode="External"/><Relationship Id="rId5" Type="http://schemas.openxmlformats.org/officeDocument/2006/relationships/hyperlink" Target="mailto:zuzana.jankovska@gmail.com" TargetMode="External"/><Relationship Id="rId6" Type="http://schemas.openxmlformats.org/officeDocument/2006/relationships/hyperlink" Target="mailto:lukas@mihybrid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572418"/>
            <a:ext cx="2743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1677900" y="2318500"/>
            <a:ext cx="88362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"/>
              <a:buNone/>
            </a:pPr>
            <a:r>
              <a:rPr lang="en-US" sz="4400"/>
              <a:t>Afterspot</a:t>
            </a:r>
            <a:br>
              <a:rPr lang="en-US" sz="3300"/>
            </a:b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"/>
              <a:buNone/>
            </a:pPr>
            <a:r>
              <a:rPr lang="en-US" sz="2900"/>
              <a:t>Big Data, Machine Learning, Data Science</a:t>
            </a:r>
            <a:endParaRPr sz="29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"/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"/>
              <a:buNone/>
            </a:pPr>
            <a:r>
              <a:t/>
            </a:r>
            <a:endParaRPr sz="2000"/>
          </a:p>
        </p:txBody>
      </p:sp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342900" y="5705475"/>
            <a:ext cx="115062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60"/>
              <a:buNone/>
            </a:pPr>
            <a:r>
              <a:rPr b="1" lang="en-US" sz="1660"/>
              <a:t>Team</a:t>
            </a:r>
            <a:r>
              <a:rPr lang="en-US" sz="1660"/>
              <a:t>: Nathaly Toledo (</a:t>
            </a:r>
            <a:r>
              <a:rPr lang="en-US" sz="1660" u="sng">
                <a:solidFill>
                  <a:schemeClr val="hlink"/>
                </a:solidFill>
                <a:hlinkClick r:id="rId3"/>
              </a:rPr>
              <a:t>nathaly12toledo@gmail.com</a:t>
            </a:r>
            <a:r>
              <a:rPr lang="en-US" sz="1660"/>
              <a:t>), Garry Putranto (</a:t>
            </a:r>
            <a:r>
              <a:rPr lang="en-US" sz="1660" u="sng">
                <a:solidFill>
                  <a:schemeClr val="hlink"/>
                </a:solidFill>
                <a:hlinkClick r:id="rId4"/>
              </a:rPr>
              <a:t>garput2@gmail.com</a:t>
            </a:r>
            <a:r>
              <a:rPr lang="en-US" sz="1660"/>
              <a:t>), </a:t>
            </a:r>
            <a:br>
              <a:rPr lang="en-US" sz="1660"/>
            </a:br>
            <a:r>
              <a:rPr lang="en-US" sz="1660"/>
              <a:t>Zuzana Jankovská (</a:t>
            </a:r>
            <a:r>
              <a:rPr lang="en-US" sz="1660" u="sng">
                <a:solidFill>
                  <a:schemeClr val="hlink"/>
                </a:solidFill>
                <a:hlinkClick r:id="rId5"/>
              </a:rPr>
              <a:t>zuzana.jankovska@gmail.com</a:t>
            </a:r>
            <a:r>
              <a:rPr lang="en-US" sz="1660"/>
              <a:t>) </a:t>
            </a:r>
            <a:endParaRPr sz="166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60"/>
              <a:buNone/>
            </a:pPr>
            <a:r>
              <a:t/>
            </a:r>
            <a:endParaRPr sz="166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60"/>
              <a:buNone/>
            </a:pPr>
            <a:r>
              <a:rPr b="1" lang="en-US" sz="1660"/>
              <a:t>Mentor</a:t>
            </a:r>
            <a:r>
              <a:rPr lang="en-US" sz="1660"/>
              <a:t>: Lukáš Hnilička (</a:t>
            </a:r>
            <a:r>
              <a:rPr lang="en-US" sz="1660" u="sng">
                <a:solidFill>
                  <a:schemeClr val="hlink"/>
                </a:solidFill>
                <a:hlinkClick r:id="rId6"/>
              </a:rPr>
              <a:t>lukas@mihybrid.com</a:t>
            </a:r>
            <a:r>
              <a:rPr lang="en-US" sz="1660"/>
              <a:t>)</a:t>
            </a:r>
            <a:endParaRPr sz="1660"/>
          </a:p>
        </p:txBody>
      </p:sp>
      <p:sp>
        <p:nvSpPr>
          <p:cNvPr id="115" name="Google Shape;115;p16"/>
          <p:cNvSpPr txBox="1"/>
          <p:nvPr/>
        </p:nvSpPr>
        <p:spPr>
          <a:xfrm>
            <a:off x="9699950" y="690725"/>
            <a:ext cx="23976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What is your project type: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-US" sz="1500"/>
              <a:t>Design Sprint,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👉"/>
            </a:pPr>
            <a:r>
              <a:rPr lang="en-US" sz="1500"/>
              <a:t>Code, or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-US" sz="1500"/>
              <a:t>Tech Analysis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-US" sz="1500"/>
              <a:t>Business Analysis</a:t>
            </a:r>
            <a:endParaRPr sz="1500"/>
          </a:p>
        </p:txBody>
      </p:sp>
      <p:sp>
        <p:nvSpPr>
          <p:cNvPr id="116" name="Google Shape;116;p16"/>
          <p:cNvSpPr txBox="1"/>
          <p:nvPr/>
        </p:nvSpPr>
        <p:spPr>
          <a:xfrm>
            <a:off x="89450" y="114300"/>
            <a:ext cx="479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GVC Day 1 </a:t>
            </a:r>
            <a:r>
              <a:rPr lang="en-US" sz="1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-US" sz="1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: Project Scope</a:t>
            </a:r>
            <a:endParaRPr sz="1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48950" y="1546375"/>
            <a:ext cx="8420100" cy="461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 consumption needs to be measured more effectively to allow TV advertisers better assess user preference and marketing strategies.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collect and analyze TV viewers’ behavior from each TV set’s activity log.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accurate insights from viewer behavior, advertisers can increase the effectiveness and efficiency of their advertisement placement to provide personalized ads to TV viewers.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other solutions are not approaching every TV set individually and can't used targeted advertising approach based on TV viewers behavior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610600" y="6572418"/>
            <a:ext cx="2743200" cy="13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48948" y="104272"/>
            <a:ext cx="115002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Afterspot NABC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525" y="2289301"/>
            <a:ext cx="2359275" cy="29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48948" y="104272"/>
            <a:ext cx="115002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/ Context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676925" y="1685125"/>
            <a:ext cx="539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Working/Known: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What do we know. What has worked so far?</a:t>
            </a:r>
            <a:endParaRPr i="1" sz="1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 industry faces new invaders such as Netflix, Hulu, Disney+ and other services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Advertisers are getting heavily oriented on data in order to maximize their potential and effectiveness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Raise of competitors striving TV Ads budgets – such as Youtube and other video platforms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than a decade television advertising has mostly relied on third party audience tracking companies that usually don't reflect customers' needs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10600" y="6572418"/>
            <a:ext cx="2743200" cy="13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350850" y="1685125"/>
            <a:ext cx="5637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Not working / Not Known: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What has not worked? What do we need to learn, try, or test?</a:t>
            </a:r>
            <a:endParaRPr i="1" sz="1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working: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TV measurement solutions are based on small samples.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known: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size of data collected for market players at the end of the project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Retaliation from current TV measurement authority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Project’s consequences on TV broadcasters– Advertisers business relations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48948" y="104272"/>
            <a:ext cx="115002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Deliverable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610600" y="6572418"/>
            <a:ext cx="2743200" cy="13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48950" y="1592350"/>
            <a:ext cx="3218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Nathaly (Lead)</a:t>
            </a:r>
            <a:r>
              <a:rPr lang="en-US"/>
              <a:t>: ETL &amp; ML Developer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Garry</a:t>
            </a:r>
            <a:r>
              <a:rPr lang="en-US"/>
              <a:t>: </a:t>
            </a:r>
            <a:r>
              <a:rPr lang="en-US"/>
              <a:t>ETL &amp; ML Developer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Zuzana</a:t>
            </a:r>
            <a:r>
              <a:rPr lang="en-US"/>
              <a:t>: </a:t>
            </a:r>
            <a:r>
              <a:rPr lang="en-US"/>
              <a:t>Data Architect &amp; </a:t>
            </a:r>
            <a:r>
              <a:rPr lang="en-US"/>
              <a:t>Business </a:t>
            </a:r>
            <a:r>
              <a:rPr lang="en-US"/>
              <a:t>Intelligence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18358" r="25138" t="6942"/>
          <a:stretch/>
        </p:blipFill>
        <p:spPr>
          <a:xfrm>
            <a:off x="4666700" y="476250"/>
            <a:ext cx="5476876" cy="638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22E43"/>
      </a:dk1>
      <a:lt1>
        <a:srgbClr val="FFFFFF"/>
      </a:lt1>
      <a:dk2>
        <a:srgbClr val="0A202E"/>
      </a:dk2>
      <a:lt2>
        <a:srgbClr val="FFFFFF"/>
      </a:lt2>
      <a:accent1>
        <a:srgbClr val="055673"/>
      </a:accent1>
      <a:accent2>
        <a:srgbClr val="ED7D31"/>
      </a:accent2>
      <a:accent3>
        <a:srgbClr val="FFFFFF"/>
      </a:accent3>
      <a:accent4>
        <a:srgbClr val="19799E"/>
      </a:accent4>
      <a:accent5>
        <a:srgbClr val="055673"/>
      </a:accent5>
      <a:accent6>
        <a:srgbClr val="ED7D31"/>
      </a:accent6>
      <a:hlink>
        <a:srgbClr val="19799E"/>
      </a:hlink>
      <a:folHlink>
        <a:srgbClr val="1979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