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70" r:id="rId3"/>
    <p:sldId id="271" r:id="rId4"/>
    <p:sldId id="261" r:id="rId5"/>
    <p:sldId id="264" r:id="rId6"/>
    <p:sldId id="267" r:id="rId7"/>
    <p:sldId id="268" r:id="rId8"/>
    <p:sldId id="269" r:id="rId9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72" userDrawn="1">
          <p15:clr>
            <a:srgbClr val="A4A3A4"/>
          </p15:clr>
        </p15:guide>
        <p15:guide id="2" pos="218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1919"/>
    <a:srgbClr val="FF9933"/>
    <a:srgbClr val="FF3300"/>
    <a:srgbClr val="9B1515"/>
    <a:srgbClr val="F9F5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21" autoAdjust="0"/>
    <p:restoredTop sz="76279" autoAdjust="0"/>
  </p:normalViewPr>
  <p:slideViewPr>
    <p:cSldViewPr snapToGrid="0" showGuides="1">
      <p:cViewPr>
        <p:scale>
          <a:sx n="100" d="100"/>
          <a:sy n="100" d="100"/>
        </p:scale>
        <p:origin x="1632" y="-888"/>
      </p:cViewPr>
      <p:guideLst>
        <p:guide orient="horz" pos="3772"/>
        <p:guide pos="218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708974-2BB1-4F1F-9632-C821C5EB35DB}" type="datetimeFigureOut">
              <a:rPr lang="ko-KR" altLang="en-US" smtClean="0"/>
              <a:t>2018-04-26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60638" y="1143000"/>
            <a:ext cx="17367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02DBB0-F2B3-4767-B757-5960AC281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54737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altLang="ko-KR" dirty="0" smtClean="0"/>
              <a:t>So let’s see general concept of Tap &amp; cook and how it works.</a:t>
            </a:r>
          </a:p>
          <a:p>
            <a:r>
              <a:rPr lang="en-CA" altLang="ko-KR" dirty="0" smtClean="0"/>
              <a:t>Basically</a:t>
            </a:r>
            <a:r>
              <a:rPr lang="en-CA" altLang="ko-KR" baseline="0" dirty="0" smtClean="0"/>
              <a:t>, Tap &amp; cook accepts ingredients that a user has and introduce recipes that can be cooked with those.</a:t>
            </a:r>
          </a:p>
          <a:p>
            <a:r>
              <a:rPr lang="en-CA" altLang="ko-KR" baseline="0" dirty="0" smtClean="0"/>
              <a:t>we are designing Tap &amp; Cook for mobile environment </a:t>
            </a:r>
          </a:p>
          <a:p>
            <a:r>
              <a:rPr lang="en-CA" altLang="ko-KR" baseline="0" dirty="0" smtClean="0"/>
              <a:t>So, instead of typing a word, we induced users to tap ingredients they have.</a:t>
            </a:r>
          </a:p>
          <a:p>
            <a:r>
              <a:rPr lang="en-CA" altLang="ko-KR" baseline="0" dirty="0" smtClean="0"/>
              <a:t>These ingredient icons are based on most common ingredients that people throw waste.</a:t>
            </a:r>
          </a:p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2DBB0-F2B3-4767-B757-5960AC28127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8731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So if a user</a:t>
            </a:r>
            <a:r>
              <a:rPr lang="en-US" altLang="ko-KR" baseline="0" dirty="0" smtClean="0"/>
              <a:t> tab an icon, the ingredients are going to be stored in the basket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2DBB0-F2B3-4767-B757-5960AC28127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03692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altLang="ko-KR" dirty="0" smtClean="0"/>
          </a:p>
          <a:p>
            <a:r>
              <a:rPr lang="en-CA" altLang="ko-KR" dirty="0" smtClean="0"/>
              <a:t>Let’s see what kind</a:t>
            </a:r>
            <a:r>
              <a:rPr lang="en-CA" altLang="ko-KR" baseline="0" dirty="0" smtClean="0"/>
              <a:t> of foods we can cook with egg and lettuce</a:t>
            </a:r>
          </a:p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2DBB0-F2B3-4767-B757-5960AC28127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52757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altLang="ko-KR" dirty="0" smtClean="0"/>
              <a:t>On</a:t>
            </a:r>
            <a:r>
              <a:rPr lang="en-CA" altLang="ko-KR" baseline="0" dirty="0" smtClean="0"/>
              <a:t>ce we click the get recipe button,  recipes that primarily require egg and lettuce appear on the app.</a:t>
            </a:r>
          </a:p>
          <a:p>
            <a:r>
              <a:rPr lang="en-CA" altLang="ko-KR" baseline="0" dirty="0" smtClean="0"/>
              <a:t>Oh egg salad wraps looks so simple for us let’s take a look at it.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2DBB0-F2B3-4767-B757-5960AC28127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32033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altLang="ko-KR" dirty="0" smtClean="0"/>
              <a:t>And there are some drop</a:t>
            </a:r>
            <a:r>
              <a:rPr lang="en-CA" altLang="ko-KR" baseline="0" dirty="0" smtClean="0"/>
              <a:t> down bars to inform users.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2DBB0-F2B3-4767-B757-5960AC28127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91801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altLang="ko-KR" dirty="0" smtClean="0"/>
              <a:t>We can see what kind of food it</a:t>
            </a:r>
            <a:r>
              <a:rPr lang="en-CA" altLang="ko-KR" baseline="0" dirty="0" smtClean="0"/>
              <a:t> is.</a:t>
            </a:r>
          </a:p>
          <a:p>
            <a:r>
              <a:rPr lang="en-CA" altLang="ko-KR" baseline="0" dirty="0" smtClean="0"/>
              <a:t>And the cooking time 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2DBB0-F2B3-4767-B757-5960AC281270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28711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altLang="ko-KR" dirty="0" smtClean="0"/>
              <a:t>And ingredients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2DBB0-F2B3-4767-B757-5960AC281270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0909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altLang="ko-KR" dirty="0" smtClean="0"/>
              <a:t>And instructions.</a:t>
            </a:r>
          </a:p>
          <a:p>
            <a:r>
              <a:rPr lang="en-CA" altLang="ko-KR" dirty="0" smtClean="0"/>
              <a:t>Through</a:t>
            </a:r>
            <a:r>
              <a:rPr lang="en-CA" altLang="ko-KR" baseline="0" dirty="0" smtClean="0"/>
              <a:t> Tap &amp; Cook, w</a:t>
            </a:r>
            <a:r>
              <a:rPr lang="en-CA" altLang="ko-KR" dirty="0" smtClean="0"/>
              <a:t>e strongly believe we can</a:t>
            </a:r>
            <a:r>
              <a:rPr lang="en-CA" altLang="ko-KR" baseline="0" dirty="0" smtClean="0"/>
              <a:t> bring up user’s behavioral change and it leads to reduction of food waste and healthier life. 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2DBB0-F2B3-4767-B757-5960AC281270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27531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altLang="ko-KR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B3CCF-7C8C-49D2-A243-5BDE7D7AFD0F}" type="datetimeFigureOut">
              <a:rPr lang="ko-KR" altLang="en-US" smtClean="0"/>
              <a:t>2018-04-26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81F35-2A39-4BE0-B021-DF7ADAF419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094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B3CCF-7C8C-49D2-A243-5BDE7D7AFD0F}" type="datetimeFigureOut">
              <a:rPr lang="ko-KR" altLang="en-US" smtClean="0"/>
              <a:t>2018-04-26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81F35-2A39-4BE0-B021-DF7ADAF419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209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B3CCF-7C8C-49D2-A243-5BDE7D7AFD0F}" type="datetimeFigureOut">
              <a:rPr lang="ko-KR" altLang="en-US" smtClean="0"/>
              <a:t>2018-04-26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81F35-2A39-4BE0-B021-DF7ADAF419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6016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B3CCF-7C8C-49D2-A243-5BDE7D7AFD0F}" type="datetimeFigureOut">
              <a:rPr lang="ko-KR" altLang="en-US" smtClean="0"/>
              <a:t>2018-04-26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81F35-2A39-4BE0-B021-DF7ADAF419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6652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B3CCF-7C8C-49D2-A243-5BDE7D7AFD0F}" type="datetimeFigureOut">
              <a:rPr lang="ko-KR" altLang="en-US" smtClean="0"/>
              <a:t>2018-04-26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81F35-2A39-4BE0-B021-DF7ADAF419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4458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B3CCF-7C8C-49D2-A243-5BDE7D7AFD0F}" type="datetimeFigureOut">
              <a:rPr lang="ko-KR" altLang="en-US" smtClean="0"/>
              <a:t>2018-04-26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81F35-2A39-4BE0-B021-DF7ADAF419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4537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B3CCF-7C8C-49D2-A243-5BDE7D7AFD0F}" type="datetimeFigureOut">
              <a:rPr lang="ko-KR" altLang="en-US" smtClean="0"/>
              <a:t>2018-04-26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81F35-2A39-4BE0-B021-DF7ADAF419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7027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B3CCF-7C8C-49D2-A243-5BDE7D7AFD0F}" type="datetimeFigureOut">
              <a:rPr lang="ko-KR" altLang="en-US" smtClean="0"/>
              <a:t>2018-04-26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81F35-2A39-4BE0-B021-DF7ADAF419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701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B3CCF-7C8C-49D2-A243-5BDE7D7AFD0F}" type="datetimeFigureOut">
              <a:rPr lang="ko-KR" altLang="en-US" smtClean="0"/>
              <a:t>2018-04-26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81F35-2A39-4BE0-B021-DF7ADAF419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7404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B3CCF-7C8C-49D2-A243-5BDE7D7AFD0F}" type="datetimeFigureOut">
              <a:rPr lang="ko-KR" altLang="en-US" smtClean="0"/>
              <a:t>2018-04-26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81F35-2A39-4BE0-B021-DF7ADAF419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6781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altLang="ko-KR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B3CCF-7C8C-49D2-A243-5BDE7D7AFD0F}" type="datetimeFigureOut">
              <a:rPr lang="ko-KR" altLang="en-US" smtClean="0"/>
              <a:t>2018-04-26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81F35-2A39-4BE0-B021-DF7ADAF419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0692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6B3CCF-7C8C-49D2-A243-5BDE7D7AFD0F}" type="datetimeFigureOut">
              <a:rPr lang="ko-KR" altLang="en-US" smtClean="0"/>
              <a:t>2018-04-26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481F35-2A39-4BE0-B021-DF7ADAF419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613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5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16.jpeg"/><Relationship Id="rId9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/>
          <p:cNvSpPr/>
          <p:nvPr/>
        </p:nvSpPr>
        <p:spPr>
          <a:xfrm>
            <a:off x="3654425" y="10124315"/>
            <a:ext cx="2295525" cy="1315365"/>
          </a:xfrm>
          <a:prstGeom prst="rect">
            <a:avLst/>
          </a:prstGeom>
          <a:solidFill>
            <a:srgbClr val="9B15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8552" y="10312240"/>
            <a:ext cx="1568220" cy="1568220"/>
          </a:xfrm>
          <a:prstGeom prst="rect">
            <a:avLst/>
          </a:prstGeom>
        </p:spPr>
      </p:pic>
      <p:sp>
        <p:nvSpPr>
          <p:cNvPr id="48" name="Rectangle 47"/>
          <p:cNvSpPr/>
          <p:nvPr/>
        </p:nvSpPr>
        <p:spPr>
          <a:xfrm>
            <a:off x="915987" y="10131681"/>
            <a:ext cx="2295525" cy="1287332"/>
          </a:xfrm>
          <a:prstGeom prst="rect">
            <a:avLst/>
          </a:prstGeom>
          <a:solidFill>
            <a:srgbClr val="9B15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16" y="10312240"/>
            <a:ext cx="1632465" cy="1632465"/>
          </a:xfrm>
          <a:prstGeom prst="rect">
            <a:avLst/>
          </a:prstGeom>
        </p:spPr>
      </p:pic>
      <p:sp>
        <p:nvSpPr>
          <p:cNvPr id="47" name="Rectangle 46"/>
          <p:cNvSpPr/>
          <p:nvPr/>
        </p:nvSpPr>
        <p:spPr>
          <a:xfrm>
            <a:off x="3654425" y="7389017"/>
            <a:ext cx="2295525" cy="2295525"/>
          </a:xfrm>
          <a:prstGeom prst="rect">
            <a:avLst/>
          </a:prstGeom>
          <a:solidFill>
            <a:srgbClr val="9B15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Rectangle 45"/>
          <p:cNvSpPr/>
          <p:nvPr/>
        </p:nvSpPr>
        <p:spPr>
          <a:xfrm>
            <a:off x="915987" y="7389017"/>
            <a:ext cx="2295525" cy="2295525"/>
          </a:xfrm>
          <a:prstGeom prst="rect">
            <a:avLst/>
          </a:prstGeom>
          <a:solidFill>
            <a:srgbClr val="9B15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Rectangle 43"/>
          <p:cNvSpPr/>
          <p:nvPr/>
        </p:nvSpPr>
        <p:spPr>
          <a:xfrm>
            <a:off x="3644900" y="4653719"/>
            <a:ext cx="2295525" cy="2295525"/>
          </a:xfrm>
          <a:prstGeom prst="rect">
            <a:avLst/>
          </a:prstGeom>
          <a:solidFill>
            <a:srgbClr val="9B15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Rectangle 44"/>
          <p:cNvSpPr/>
          <p:nvPr/>
        </p:nvSpPr>
        <p:spPr>
          <a:xfrm>
            <a:off x="915987" y="4653719"/>
            <a:ext cx="2295525" cy="2295525"/>
          </a:xfrm>
          <a:prstGeom prst="rect">
            <a:avLst/>
          </a:prstGeom>
          <a:solidFill>
            <a:srgbClr val="9B15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Rectangle 41"/>
          <p:cNvSpPr/>
          <p:nvPr/>
        </p:nvSpPr>
        <p:spPr>
          <a:xfrm>
            <a:off x="3644900" y="1841500"/>
            <a:ext cx="2295525" cy="2295525"/>
          </a:xfrm>
          <a:prstGeom prst="rect">
            <a:avLst/>
          </a:prstGeom>
          <a:solidFill>
            <a:srgbClr val="9B15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6858000" cy="693174"/>
          </a:xfrm>
          <a:prstGeom prst="rect">
            <a:avLst/>
          </a:prstGeom>
          <a:solidFill>
            <a:srgbClr val="00B050">
              <a:alpha val="98000"/>
            </a:srgb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063750" y="101600"/>
            <a:ext cx="247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06115" y="23421"/>
            <a:ext cx="42457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 err="1" smtClean="0">
                <a:solidFill>
                  <a:schemeClr val="bg1"/>
                </a:solidFill>
                <a:latin typeface="Script MT Bold" panose="03040602040607080904" pitchFamily="66" charset="0"/>
              </a:rPr>
              <a:t>Tap’n</a:t>
            </a:r>
            <a:r>
              <a:rPr lang="en-US" altLang="ko-KR" sz="4000" dirty="0" smtClean="0">
                <a:solidFill>
                  <a:schemeClr val="bg1"/>
                </a:solidFill>
                <a:latin typeface="Script MT Bold" panose="03040602040607080904" pitchFamily="66" charset="0"/>
              </a:rPr>
              <a:t> Cook</a:t>
            </a:r>
            <a:endParaRPr lang="ko-KR" altLang="en-US" sz="4800" dirty="0">
              <a:solidFill>
                <a:schemeClr val="bg1"/>
              </a:solidFill>
              <a:latin typeface="Brush Script MT" panose="03060802040406070304" pitchFamily="66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06116" y="970390"/>
            <a:ext cx="4277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ko-KR" sz="2400" dirty="0" smtClean="0">
                <a:solidFill>
                  <a:schemeClr val="bg1"/>
                </a:solidFill>
                <a:latin typeface="Script MT Bold" panose="03040602040607080904" pitchFamily="66" charset="0"/>
              </a:rPr>
              <a:t>What do you have in your fridge?</a:t>
            </a:r>
            <a:endParaRPr lang="ko-KR" altLang="en-US" sz="2400" dirty="0">
              <a:solidFill>
                <a:schemeClr val="bg1"/>
              </a:solidFill>
              <a:latin typeface="Script MT Bold" panose="03040602040607080904" pitchFamily="66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0" y="11423650"/>
            <a:ext cx="6858000" cy="768350"/>
          </a:xfrm>
          <a:prstGeom prst="rect">
            <a:avLst/>
          </a:prstGeom>
          <a:solidFill>
            <a:schemeClr val="tx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/>
          <p:cNvSpPr/>
          <p:nvPr/>
        </p:nvSpPr>
        <p:spPr>
          <a:xfrm>
            <a:off x="904875" y="1841500"/>
            <a:ext cx="2295525" cy="2295525"/>
          </a:xfrm>
          <a:prstGeom prst="rect">
            <a:avLst/>
          </a:prstGeom>
          <a:solidFill>
            <a:srgbClr val="9B15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2485" y="11670373"/>
            <a:ext cx="1928735" cy="27489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640" y="11439680"/>
            <a:ext cx="736283" cy="73628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9562" y="11404870"/>
            <a:ext cx="1146175" cy="80590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843" y="1944687"/>
            <a:ext cx="1779588" cy="1779588"/>
          </a:xfrm>
          <a:prstGeom prst="rect">
            <a:avLst/>
          </a:prstGeo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9" name="TextBox 18"/>
          <p:cNvSpPr txBox="1"/>
          <p:nvPr/>
        </p:nvSpPr>
        <p:spPr>
          <a:xfrm>
            <a:off x="904875" y="3732277"/>
            <a:ext cx="22955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</a:rPr>
              <a:t>Egg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654425" y="3732277"/>
            <a:ext cx="22955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</a:rPr>
              <a:t>Bread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1461" y="2093755"/>
            <a:ext cx="1481452" cy="1481452"/>
          </a:xfrm>
          <a:prstGeom prst="rect">
            <a:avLst/>
          </a:prstGeo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6" name="TextBox 25"/>
          <p:cNvSpPr txBox="1"/>
          <p:nvPr/>
        </p:nvSpPr>
        <p:spPr>
          <a:xfrm>
            <a:off x="904875" y="6523102"/>
            <a:ext cx="22955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</a:rPr>
              <a:t>Cheese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654425" y="6523102"/>
            <a:ext cx="22955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</a:rPr>
              <a:t>Lettuce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654425" y="9267158"/>
            <a:ext cx="22955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</a:rPr>
              <a:t>Banana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904874" y="9267158"/>
            <a:ext cx="22955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</a:rPr>
              <a:t>Carrot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0706" y="7515414"/>
            <a:ext cx="1562961" cy="1562961"/>
          </a:xfrm>
          <a:prstGeom prst="rect">
            <a:avLst/>
          </a:prstGeo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0901" y="4654389"/>
            <a:ext cx="1862569" cy="1862569"/>
          </a:xfrm>
          <a:prstGeom prst="rect">
            <a:avLst/>
          </a:prstGeo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459" y="7490461"/>
            <a:ext cx="1602582" cy="1602582"/>
          </a:xfrm>
          <a:prstGeom prst="rect">
            <a:avLst/>
          </a:prstGeo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482" y="4739210"/>
            <a:ext cx="1750307" cy="175030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62980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/>
          <p:cNvSpPr/>
          <p:nvPr/>
        </p:nvSpPr>
        <p:spPr>
          <a:xfrm>
            <a:off x="3654425" y="10124315"/>
            <a:ext cx="2295525" cy="1315365"/>
          </a:xfrm>
          <a:prstGeom prst="rect">
            <a:avLst/>
          </a:prstGeom>
          <a:solidFill>
            <a:srgbClr val="9B15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Rectangle 47"/>
          <p:cNvSpPr/>
          <p:nvPr/>
        </p:nvSpPr>
        <p:spPr>
          <a:xfrm>
            <a:off x="915987" y="10131681"/>
            <a:ext cx="2295525" cy="1287332"/>
          </a:xfrm>
          <a:prstGeom prst="rect">
            <a:avLst/>
          </a:prstGeom>
          <a:solidFill>
            <a:srgbClr val="9B15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Rectangle 39"/>
          <p:cNvSpPr/>
          <p:nvPr/>
        </p:nvSpPr>
        <p:spPr>
          <a:xfrm>
            <a:off x="0" y="10483728"/>
            <a:ext cx="6858000" cy="939922"/>
          </a:xfrm>
          <a:prstGeom prst="rect">
            <a:avLst/>
          </a:prstGeom>
          <a:solidFill>
            <a:srgbClr val="F9F53B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Rectangle 46"/>
          <p:cNvSpPr/>
          <p:nvPr/>
        </p:nvSpPr>
        <p:spPr>
          <a:xfrm>
            <a:off x="3654425" y="7389017"/>
            <a:ext cx="2295525" cy="2295525"/>
          </a:xfrm>
          <a:prstGeom prst="rect">
            <a:avLst/>
          </a:prstGeom>
          <a:solidFill>
            <a:srgbClr val="9B15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Rectangle 45"/>
          <p:cNvSpPr/>
          <p:nvPr/>
        </p:nvSpPr>
        <p:spPr>
          <a:xfrm>
            <a:off x="915987" y="7389017"/>
            <a:ext cx="2295525" cy="2295525"/>
          </a:xfrm>
          <a:prstGeom prst="rect">
            <a:avLst/>
          </a:prstGeom>
          <a:solidFill>
            <a:srgbClr val="9B15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Rectangle 43"/>
          <p:cNvSpPr/>
          <p:nvPr/>
        </p:nvSpPr>
        <p:spPr>
          <a:xfrm>
            <a:off x="3644900" y="4653719"/>
            <a:ext cx="2295525" cy="2295525"/>
          </a:xfrm>
          <a:prstGeom prst="rect">
            <a:avLst/>
          </a:prstGeom>
          <a:solidFill>
            <a:srgbClr val="9B15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Rectangle 44"/>
          <p:cNvSpPr/>
          <p:nvPr/>
        </p:nvSpPr>
        <p:spPr>
          <a:xfrm>
            <a:off x="915987" y="4653719"/>
            <a:ext cx="2295525" cy="2295525"/>
          </a:xfrm>
          <a:prstGeom prst="rect">
            <a:avLst/>
          </a:prstGeom>
          <a:solidFill>
            <a:srgbClr val="9B15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Rectangle 41"/>
          <p:cNvSpPr/>
          <p:nvPr/>
        </p:nvSpPr>
        <p:spPr>
          <a:xfrm>
            <a:off x="3644900" y="1841500"/>
            <a:ext cx="2295525" cy="2295525"/>
          </a:xfrm>
          <a:prstGeom prst="rect">
            <a:avLst/>
          </a:prstGeom>
          <a:solidFill>
            <a:srgbClr val="9B15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6858000" cy="693174"/>
          </a:xfrm>
          <a:prstGeom prst="rect">
            <a:avLst/>
          </a:prstGeom>
          <a:solidFill>
            <a:srgbClr val="00B050">
              <a:alpha val="98000"/>
            </a:srgb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063750" y="101600"/>
            <a:ext cx="247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7" name="Rectangle 16"/>
          <p:cNvSpPr/>
          <p:nvPr/>
        </p:nvSpPr>
        <p:spPr>
          <a:xfrm>
            <a:off x="0" y="11423650"/>
            <a:ext cx="6858000" cy="768350"/>
          </a:xfrm>
          <a:prstGeom prst="rect">
            <a:avLst/>
          </a:prstGeom>
          <a:solidFill>
            <a:schemeClr val="tx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/>
          <p:cNvSpPr/>
          <p:nvPr/>
        </p:nvSpPr>
        <p:spPr>
          <a:xfrm>
            <a:off x="904875" y="1841500"/>
            <a:ext cx="2295525" cy="2295525"/>
          </a:xfrm>
          <a:prstGeom prst="rect">
            <a:avLst/>
          </a:prstGeom>
          <a:solidFill>
            <a:srgbClr val="9B15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2485" y="11670373"/>
            <a:ext cx="1928735" cy="27489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640" y="11439680"/>
            <a:ext cx="736283" cy="73628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9562" y="11404870"/>
            <a:ext cx="1146175" cy="80590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843" y="1944687"/>
            <a:ext cx="1779588" cy="1779588"/>
          </a:xfrm>
          <a:prstGeom prst="rect">
            <a:avLst/>
          </a:prstGeo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9" name="TextBox 18"/>
          <p:cNvSpPr txBox="1"/>
          <p:nvPr/>
        </p:nvSpPr>
        <p:spPr>
          <a:xfrm>
            <a:off x="904875" y="3732277"/>
            <a:ext cx="22955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</a:rPr>
              <a:t>Egg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654425" y="3732277"/>
            <a:ext cx="22955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</a:rPr>
              <a:t>Bread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1461" y="2093755"/>
            <a:ext cx="1481452" cy="1481452"/>
          </a:xfrm>
          <a:prstGeom prst="rect">
            <a:avLst/>
          </a:prstGeo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6" name="TextBox 25"/>
          <p:cNvSpPr txBox="1"/>
          <p:nvPr/>
        </p:nvSpPr>
        <p:spPr>
          <a:xfrm>
            <a:off x="904875" y="6523102"/>
            <a:ext cx="22955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</a:rPr>
              <a:t>Cheese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654425" y="6523102"/>
            <a:ext cx="22955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</a:rPr>
              <a:t>Lettuce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654425" y="9267158"/>
            <a:ext cx="22955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</a:rPr>
              <a:t>Banana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904874" y="9267158"/>
            <a:ext cx="22955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</a:rPr>
              <a:t>Carrot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0706" y="7515414"/>
            <a:ext cx="1562961" cy="1562961"/>
          </a:xfrm>
          <a:prstGeom prst="rect">
            <a:avLst/>
          </a:prstGeo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0901" y="4654389"/>
            <a:ext cx="1862569" cy="1862569"/>
          </a:xfrm>
          <a:prstGeom prst="rect">
            <a:avLst/>
          </a:prstGeo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459" y="7490461"/>
            <a:ext cx="1602582" cy="1602582"/>
          </a:xfrm>
          <a:prstGeom prst="rect">
            <a:avLst/>
          </a:prstGeo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482" y="4739210"/>
            <a:ext cx="1750307" cy="175030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1461" y="3516073"/>
            <a:ext cx="2035237" cy="2035237"/>
          </a:xfrm>
          <a:prstGeom prst="rect">
            <a:avLst/>
          </a:prstGeom>
        </p:spPr>
      </p:pic>
      <p:sp>
        <p:nvSpPr>
          <p:cNvPr id="43" name="Rectangle 42"/>
          <p:cNvSpPr/>
          <p:nvPr/>
        </p:nvSpPr>
        <p:spPr>
          <a:xfrm>
            <a:off x="5308600" y="10483850"/>
            <a:ext cx="1549400" cy="9397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5393727" y="10465687"/>
            <a:ext cx="13791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Get</a:t>
            </a:r>
          </a:p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recipes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pic>
        <p:nvPicPr>
          <p:cNvPr id="51" name="Picture 50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902" y="10602960"/>
            <a:ext cx="688596" cy="682594"/>
          </a:xfrm>
          <a:prstGeom prst="rect">
            <a:avLst/>
          </a:prstGeo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3" name="TextBox 52"/>
          <p:cNvSpPr txBox="1"/>
          <p:nvPr/>
        </p:nvSpPr>
        <p:spPr>
          <a:xfrm>
            <a:off x="1306115" y="23421"/>
            <a:ext cx="42457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 err="1" smtClean="0">
                <a:solidFill>
                  <a:schemeClr val="bg1"/>
                </a:solidFill>
                <a:latin typeface="Script MT Bold" panose="03040602040607080904" pitchFamily="66" charset="0"/>
              </a:rPr>
              <a:t>Tap’n</a:t>
            </a:r>
            <a:r>
              <a:rPr lang="en-US" altLang="ko-KR" sz="4000" dirty="0" smtClean="0">
                <a:solidFill>
                  <a:schemeClr val="bg1"/>
                </a:solidFill>
                <a:latin typeface="Script MT Bold" panose="03040602040607080904" pitchFamily="66" charset="0"/>
              </a:rPr>
              <a:t> Cook</a:t>
            </a:r>
            <a:endParaRPr lang="ko-KR" altLang="en-US" sz="4800" dirty="0">
              <a:solidFill>
                <a:schemeClr val="bg1"/>
              </a:solidFill>
              <a:latin typeface="Brush Script MT" panose="03060802040406070304" pitchFamily="66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306116" y="970390"/>
            <a:ext cx="4277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ko-KR" sz="2400" dirty="0" smtClean="0">
                <a:solidFill>
                  <a:schemeClr val="bg1"/>
                </a:solidFill>
                <a:latin typeface="Script MT Bold" panose="03040602040607080904" pitchFamily="66" charset="0"/>
              </a:rPr>
              <a:t>What do you have in your fridge?</a:t>
            </a:r>
            <a:endParaRPr lang="ko-KR" altLang="en-US" sz="2400" dirty="0">
              <a:solidFill>
                <a:schemeClr val="bg1"/>
              </a:solidFill>
              <a:latin typeface="Script MT Bold" panose="030406020406070809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2058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/>
        </p:nvSpPr>
        <p:spPr>
          <a:xfrm>
            <a:off x="3654425" y="7389017"/>
            <a:ext cx="2295525" cy="2295525"/>
          </a:xfrm>
          <a:prstGeom prst="rect">
            <a:avLst/>
          </a:prstGeom>
          <a:solidFill>
            <a:srgbClr val="9B15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Rectangle 45"/>
          <p:cNvSpPr/>
          <p:nvPr/>
        </p:nvSpPr>
        <p:spPr>
          <a:xfrm>
            <a:off x="915987" y="7389017"/>
            <a:ext cx="2295525" cy="2295525"/>
          </a:xfrm>
          <a:prstGeom prst="rect">
            <a:avLst/>
          </a:prstGeom>
          <a:solidFill>
            <a:srgbClr val="9B15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Rectangle 43"/>
          <p:cNvSpPr/>
          <p:nvPr/>
        </p:nvSpPr>
        <p:spPr>
          <a:xfrm>
            <a:off x="3644900" y="4653719"/>
            <a:ext cx="2295525" cy="2295525"/>
          </a:xfrm>
          <a:prstGeom prst="rect">
            <a:avLst/>
          </a:prstGeom>
          <a:solidFill>
            <a:srgbClr val="9B15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Rectangle 44"/>
          <p:cNvSpPr/>
          <p:nvPr/>
        </p:nvSpPr>
        <p:spPr>
          <a:xfrm>
            <a:off x="915987" y="4653719"/>
            <a:ext cx="2295525" cy="2295525"/>
          </a:xfrm>
          <a:prstGeom prst="rect">
            <a:avLst/>
          </a:prstGeom>
          <a:solidFill>
            <a:srgbClr val="9B15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Rectangle 41"/>
          <p:cNvSpPr/>
          <p:nvPr/>
        </p:nvSpPr>
        <p:spPr>
          <a:xfrm>
            <a:off x="3644900" y="1841500"/>
            <a:ext cx="2295525" cy="2295525"/>
          </a:xfrm>
          <a:prstGeom prst="rect">
            <a:avLst/>
          </a:prstGeom>
          <a:solidFill>
            <a:srgbClr val="9B15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6858000" cy="693174"/>
          </a:xfrm>
          <a:prstGeom prst="rect">
            <a:avLst/>
          </a:prstGeom>
          <a:solidFill>
            <a:srgbClr val="00B050">
              <a:alpha val="98000"/>
            </a:srgb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063750" y="101600"/>
            <a:ext cx="247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7" name="Rectangle 16"/>
          <p:cNvSpPr/>
          <p:nvPr/>
        </p:nvSpPr>
        <p:spPr>
          <a:xfrm>
            <a:off x="0" y="11423650"/>
            <a:ext cx="6858000" cy="768350"/>
          </a:xfrm>
          <a:prstGeom prst="rect">
            <a:avLst/>
          </a:prstGeom>
          <a:solidFill>
            <a:schemeClr val="tx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/>
          <p:cNvSpPr/>
          <p:nvPr/>
        </p:nvSpPr>
        <p:spPr>
          <a:xfrm>
            <a:off x="904875" y="1841500"/>
            <a:ext cx="2295525" cy="2295525"/>
          </a:xfrm>
          <a:prstGeom prst="rect">
            <a:avLst/>
          </a:prstGeom>
          <a:solidFill>
            <a:srgbClr val="9B15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2485" y="11670373"/>
            <a:ext cx="1928735" cy="27489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640" y="11439680"/>
            <a:ext cx="736283" cy="73628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9562" y="11404870"/>
            <a:ext cx="1146175" cy="80590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843" y="1944687"/>
            <a:ext cx="1779588" cy="1779588"/>
          </a:xfrm>
          <a:prstGeom prst="rect">
            <a:avLst/>
          </a:prstGeo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9" name="TextBox 18"/>
          <p:cNvSpPr txBox="1"/>
          <p:nvPr/>
        </p:nvSpPr>
        <p:spPr>
          <a:xfrm>
            <a:off x="904875" y="3732277"/>
            <a:ext cx="22955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</a:rPr>
              <a:t>Egg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654425" y="3732277"/>
            <a:ext cx="22955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</a:rPr>
              <a:t>Bread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1461" y="2093755"/>
            <a:ext cx="1481452" cy="1481452"/>
          </a:xfrm>
          <a:prstGeom prst="rect">
            <a:avLst/>
          </a:prstGeo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6" name="TextBox 25"/>
          <p:cNvSpPr txBox="1"/>
          <p:nvPr/>
        </p:nvSpPr>
        <p:spPr>
          <a:xfrm>
            <a:off x="904875" y="6523102"/>
            <a:ext cx="22955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</a:rPr>
              <a:t>Cheese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654425" y="6523102"/>
            <a:ext cx="22955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</a:rPr>
              <a:t>Lettuce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654425" y="9267158"/>
            <a:ext cx="22955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</a:rPr>
              <a:t>Banana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904874" y="9267158"/>
            <a:ext cx="22955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</a:rPr>
              <a:t>Carrot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0706" y="7515414"/>
            <a:ext cx="1562961" cy="1562961"/>
          </a:xfrm>
          <a:prstGeom prst="rect">
            <a:avLst/>
          </a:prstGeo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0901" y="4654389"/>
            <a:ext cx="1862569" cy="1862569"/>
          </a:xfrm>
          <a:prstGeom prst="rect">
            <a:avLst/>
          </a:prstGeo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459" y="7490461"/>
            <a:ext cx="1602582" cy="1602582"/>
          </a:xfrm>
          <a:prstGeom prst="rect">
            <a:avLst/>
          </a:prstGeo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7" name="Rectangle 36"/>
          <p:cNvSpPr/>
          <p:nvPr/>
        </p:nvSpPr>
        <p:spPr>
          <a:xfrm>
            <a:off x="904876" y="10313320"/>
            <a:ext cx="2295524" cy="108690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Rectangle 37"/>
          <p:cNvSpPr/>
          <p:nvPr/>
        </p:nvSpPr>
        <p:spPr>
          <a:xfrm>
            <a:off x="3654425" y="10313321"/>
            <a:ext cx="2295525" cy="108690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482" y="4739210"/>
            <a:ext cx="1750307" cy="175030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8" name="Rectangle 47"/>
          <p:cNvSpPr/>
          <p:nvPr/>
        </p:nvSpPr>
        <p:spPr>
          <a:xfrm>
            <a:off x="915987" y="10131681"/>
            <a:ext cx="2295525" cy="1287332"/>
          </a:xfrm>
          <a:prstGeom prst="rect">
            <a:avLst/>
          </a:prstGeom>
          <a:solidFill>
            <a:srgbClr val="9B15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Rectangle 48"/>
          <p:cNvSpPr/>
          <p:nvPr/>
        </p:nvSpPr>
        <p:spPr>
          <a:xfrm>
            <a:off x="3654425" y="10124315"/>
            <a:ext cx="2295525" cy="1315365"/>
          </a:xfrm>
          <a:prstGeom prst="rect">
            <a:avLst/>
          </a:prstGeom>
          <a:solidFill>
            <a:srgbClr val="9B15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6048" y="6220829"/>
            <a:ext cx="2035237" cy="2035237"/>
          </a:xfrm>
          <a:prstGeom prst="rect">
            <a:avLst/>
          </a:prstGeom>
        </p:spPr>
      </p:pic>
      <p:sp>
        <p:nvSpPr>
          <p:cNvPr id="43" name="Rectangle 42"/>
          <p:cNvSpPr/>
          <p:nvPr/>
        </p:nvSpPr>
        <p:spPr>
          <a:xfrm>
            <a:off x="0" y="10483728"/>
            <a:ext cx="6858000" cy="939922"/>
          </a:xfrm>
          <a:prstGeom prst="rect">
            <a:avLst/>
          </a:prstGeom>
          <a:solidFill>
            <a:srgbClr val="F9F53B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Rectangle 49"/>
          <p:cNvSpPr/>
          <p:nvPr/>
        </p:nvSpPr>
        <p:spPr>
          <a:xfrm>
            <a:off x="5308600" y="10483850"/>
            <a:ext cx="1549400" cy="9397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393727" y="10465687"/>
            <a:ext cx="13791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Get</a:t>
            </a:r>
          </a:p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recipes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902" y="10602960"/>
            <a:ext cx="688596" cy="682594"/>
          </a:xfrm>
          <a:prstGeom prst="rect">
            <a:avLst/>
          </a:prstGeo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9145" y="10532767"/>
            <a:ext cx="764606" cy="757942"/>
          </a:xfrm>
          <a:prstGeom prst="rect">
            <a:avLst/>
          </a:prstGeo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4" name="TextBox 53"/>
          <p:cNvSpPr txBox="1"/>
          <p:nvPr/>
        </p:nvSpPr>
        <p:spPr>
          <a:xfrm>
            <a:off x="1306115" y="23421"/>
            <a:ext cx="42457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 err="1" smtClean="0">
                <a:solidFill>
                  <a:schemeClr val="bg1"/>
                </a:solidFill>
                <a:latin typeface="Script MT Bold" panose="03040602040607080904" pitchFamily="66" charset="0"/>
              </a:rPr>
              <a:t>Tap’n</a:t>
            </a:r>
            <a:r>
              <a:rPr lang="en-US" altLang="ko-KR" sz="4000" dirty="0" smtClean="0">
                <a:solidFill>
                  <a:schemeClr val="bg1"/>
                </a:solidFill>
                <a:latin typeface="Script MT Bold" panose="03040602040607080904" pitchFamily="66" charset="0"/>
              </a:rPr>
              <a:t> Cook</a:t>
            </a:r>
            <a:endParaRPr lang="ko-KR" altLang="en-US" sz="4800" dirty="0">
              <a:solidFill>
                <a:schemeClr val="bg1"/>
              </a:solidFill>
              <a:latin typeface="Brush Script MT" panose="03060802040406070304" pitchFamily="66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306116" y="970390"/>
            <a:ext cx="4277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ko-KR" sz="2400" dirty="0" smtClean="0">
                <a:solidFill>
                  <a:schemeClr val="bg1"/>
                </a:solidFill>
                <a:latin typeface="Script MT Bold" panose="03040602040607080904" pitchFamily="66" charset="0"/>
              </a:rPr>
              <a:t>What do you have in your fridge?</a:t>
            </a:r>
            <a:endParaRPr lang="ko-KR" altLang="en-US" sz="2400" dirty="0">
              <a:solidFill>
                <a:schemeClr val="bg1"/>
              </a:solidFill>
              <a:latin typeface="Script MT Bold" panose="030406020406070809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7147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252726"/>
            <a:ext cx="6858000" cy="318695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94258"/>
            <a:ext cx="6858000" cy="3769380"/>
          </a:xfrm>
          <a:prstGeom prst="rect">
            <a:avLst/>
          </a:prstGeom>
        </p:spPr>
      </p:pic>
      <p:sp>
        <p:nvSpPr>
          <p:cNvPr id="33" name="Rectangle 32"/>
          <p:cNvSpPr/>
          <p:nvPr/>
        </p:nvSpPr>
        <p:spPr>
          <a:xfrm>
            <a:off x="0" y="4459386"/>
            <a:ext cx="6858000" cy="1820775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  <a:alpha val="0"/>
                </a:schemeClr>
              </a:gs>
              <a:gs pos="46000">
                <a:schemeClr val="tx1">
                  <a:alpha val="20000"/>
                </a:schemeClr>
              </a:gs>
              <a:gs pos="100000">
                <a:schemeClr val="tx1">
                  <a:alpha val="8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6858000" cy="693174"/>
          </a:xfrm>
          <a:prstGeom prst="rect">
            <a:avLst/>
          </a:prstGeom>
          <a:solidFill>
            <a:srgbClr val="00B050">
              <a:alpha val="98000"/>
            </a:srgb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063750" y="101600"/>
            <a:ext cx="247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7" name="Rectangle 16"/>
          <p:cNvSpPr/>
          <p:nvPr/>
        </p:nvSpPr>
        <p:spPr>
          <a:xfrm>
            <a:off x="0" y="11423650"/>
            <a:ext cx="6858000" cy="768350"/>
          </a:xfrm>
          <a:prstGeom prst="rect">
            <a:avLst/>
          </a:prstGeom>
          <a:solidFill>
            <a:schemeClr val="tx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2485" y="11670373"/>
            <a:ext cx="1928735" cy="27489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640" y="11439680"/>
            <a:ext cx="736283" cy="73628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9562" y="11404870"/>
            <a:ext cx="1146175" cy="80590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5782"/>
            <a:ext cx="6858000" cy="3808476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</p:pic>
      <p:sp>
        <p:nvSpPr>
          <p:cNvPr id="29" name="Rectangle 28"/>
          <p:cNvSpPr/>
          <p:nvPr/>
        </p:nvSpPr>
        <p:spPr>
          <a:xfrm>
            <a:off x="0" y="678330"/>
            <a:ext cx="6858000" cy="1820775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  <a:alpha val="0"/>
                </a:schemeClr>
              </a:gs>
              <a:gs pos="46000">
                <a:schemeClr val="tx1">
                  <a:alpha val="20000"/>
                </a:schemeClr>
              </a:gs>
              <a:gs pos="100000">
                <a:schemeClr val="tx1">
                  <a:alpha val="8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Rectangle 30"/>
          <p:cNvSpPr/>
          <p:nvPr/>
        </p:nvSpPr>
        <p:spPr>
          <a:xfrm>
            <a:off x="0" y="2530580"/>
            <a:ext cx="6858000" cy="1964702"/>
          </a:xfrm>
          <a:prstGeom prst="rect">
            <a:avLst/>
          </a:prstGeom>
          <a:gradFill flip="none" rotWithShape="1">
            <a:gsLst>
              <a:gs pos="0">
                <a:schemeClr val="accent3">
                  <a:alpha val="0"/>
                  <a:lumMod val="100000"/>
                </a:schemeClr>
              </a:gs>
              <a:gs pos="46000">
                <a:schemeClr val="tx1">
                  <a:alpha val="19000"/>
                </a:schemeClr>
              </a:gs>
              <a:gs pos="100000">
                <a:schemeClr val="tx1">
                  <a:alpha val="8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0" y="3691036"/>
            <a:ext cx="3886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ko-KR" sz="2400" b="1" cap="all" dirty="0">
                <a:solidFill>
                  <a:schemeClr val="bg1"/>
                </a:solidFill>
              </a:rPr>
              <a:t>EGG SALAD LETTUCE </a:t>
            </a:r>
            <a:r>
              <a:rPr lang="en-CA" altLang="ko-KR" sz="2400" b="1" cap="all" dirty="0" smtClean="0">
                <a:solidFill>
                  <a:schemeClr val="bg1"/>
                </a:solidFill>
              </a:rPr>
              <a:t>WRAPS</a:t>
            </a:r>
            <a:endParaRPr lang="en-CA" altLang="ko-KR" sz="2400" b="1" cap="all" dirty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Egg, Lettuce (15min)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0" y="6298936"/>
            <a:ext cx="6858000" cy="1964702"/>
          </a:xfrm>
          <a:prstGeom prst="rect">
            <a:avLst/>
          </a:prstGeom>
          <a:gradFill flip="none" rotWithShape="1">
            <a:gsLst>
              <a:gs pos="0">
                <a:schemeClr val="accent3">
                  <a:alpha val="0"/>
                  <a:lumMod val="100000"/>
                </a:schemeClr>
              </a:gs>
              <a:gs pos="46000">
                <a:schemeClr val="tx1">
                  <a:alpha val="19000"/>
                </a:schemeClr>
              </a:gs>
              <a:gs pos="100000">
                <a:schemeClr val="tx1">
                  <a:alpha val="8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0" y="7514062"/>
            <a:ext cx="55518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ko-KR" sz="2400" b="1" cap="all" dirty="0">
                <a:solidFill>
                  <a:schemeClr val="bg1"/>
                </a:solidFill>
              </a:rPr>
              <a:t>EGG SALAD LETTUCE </a:t>
            </a:r>
            <a:r>
              <a:rPr lang="en-CA" altLang="ko-KR" sz="2400" b="1" cap="all" dirty="0" smtClean="0">
                <a:solidFill>
                  <a:schemeClr val="bg1"/>
                </a:solidFill>
              </a:rPr>
              <a:t>with croutons </a:t>
            </a:r>
            <a:endParaRPr lang="en-CA" altLang="ko-KR" sz="2400" b="1" cap="all" dirty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Egg, Lettuce + 2 (15min)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0" y="8253239"/>
            <a:ext cx="6858000" cy="1225525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  <a:alpha val="0"/>
                </a:schemeClr>
              </a:gs>
              <a:gs pos="46000">
                <a:schemeClr val="tx1">
                  <a:alpha val="20000"/>
                </a:schemeClr>
              </a:gs>
              <a:gs pos="100000">
                <a:schemeClr val="tx1">
                  <a:alpha val="8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Rectangle 25"/>
          <p:cNvSpPr/>
          <p:nvPr/>
        </p:nvSpPr>
        <p:spPr>
          <a:xfrm>
            <a:off x="0" y="10575234"/>
            <a:ext cx="6858000" cy="868231"/>
          </a:xfrm>
          <a:prstGeom prst="rect">
            <a:avLst/>
          </a:prstGeom>
          <a:gradFill flip="none" rotWithShape="1">
            <a:gsLst>
              <a:gs pos="0">
                <a:schemeClr val="accent3">
                  <a:alpha val="0"/>
                  <a:lumMod val="100000"/>
                </a:schemeClr>
              </a:gs>
              <a:gs pos="46000">
                <a:schemeClr val="tx1">
                  <a:alpha val="19000"/>
                </a:schemeClr>
              </a:gs>
              <a:gs pos="100000">
                <a:schemeClr val="tx1">
                  <a:alpha val="8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0" y="10717046"/>
            <a:ext cx="3886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ko-KR" sz="2400" b="1" cap="all" dirty="0">
                <a:solidFill>
                  <a:schemeClr val="bg1"/>
                </a:solidFill>
              </a:rPr>
              <a:t>EGG SALAD </a:t>
            </a:r>
            <a:r>
              <a:rPr lang="en-CA" altLang="ko-KR" sz="2400" b="1" cap="all" dirty="0" smtClean="0">
                <a:solidFill>
                  <a:schemeClr val="bg1"/>
                </a:solidFill>
              </a:rPr>
              <a:t>Sandwiches</a:t>
            </a:r>
            <a:endParaRPr lang="en-CA" altLang="ko-KR" sz="2400" b="1" cap="all" dirty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Egg, Lettuce + 2 (15min)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306115" y="23421"/>
            <a:ext cx="42457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 err="1" smtClean="0">
                <a:solidFill>
                  <a:schemeClr val="bg1"/>
                </a:solidFill>
                <a:latin typeface="Script MT Bold" panose="03040602040607080904" pitchFamily="66" charset="0"/>
              </a:rPr>
              <a:t>Tap’n</a:t>
            </a:r>
            <a:r>
              <a:rPr lang="en-US" altLang="ko-KR" sz="4000" dirty="0" smtClean="0">
                <a:solidFill>
                  <a:schemeClr val="bg1"/>
                </a:solidFill>
                <a:latin typeface="Script MT Bold" panose="03040602040607080904" pitchFamily="66" charset="0"/>
              </a:rPr>
              <a:t> Cook</a:t>
            </a:r>
            <a:endParaRPr lang="ko-KR" altLang="en-US" sz="4800" dirty="0">
              <a:solidFill>
                <a:schemeClr val="bg1"/>
              </a:solidFill>
              <a:latin typeface="Brush Script MT" panose="03060802040406070304" pitchFamily="66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200720" y="97950"/>
            <a:ext cx="482431" cy="482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077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6858000" cy="693174"/>
          </a:xfrm>
          <a:prstGeom prst="rect">
            <a:avLst/>
          </a:prstGeom>
          <a:solidFill>
            <a:srgbClr val="00B050">
              <a:alpha val="98000"/>
            </a:srgb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063750" y="101600"/>
            <a:ext cx="247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7" name="Rectangle 16"/>
          <p:cNvSpPr/>
          <p:nvPr/>
        </p:nvSpPr>
        <p:spPr>
          <a:xfrm>
            <a:off x="0" y="11423650"/>
            <a:ext cx="6858000" cy="768350"/>
          </a:xfrm>
          <a:prstGeom prst="rect">
            <a:avLst/>
          </a:prstGeom>
          <a:solidFill>
            <a:schemeClr val="tx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2485" y="11670373"/>
            <a:ext cx="1928735" cy="27489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640" y="11439680"/>
            <a:ext cx="736283" cy="73628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9562" y="11404870"/>
            <a:ext cx="1146175" cy="805904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83349"/>
            <a:ext cx="6858000" cy="3808476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</p:pic>
      <p:sp>
        <p:nvSpPr>
          <p:cNvPr id="44" name="Rectangle 43"/>
          <p:cNvSpPr/>
          <p:nvPr/>
        </p:nvSpPr>
        <p:spPr>
          <a:xfrm>
            <a:off x="0" y="1175896"/>
            <a:ext cx="6858000" cy="1886661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  <a:alpha val="0"/>
                </a:schemeClr>
              </a:gs>
              <a:gs pos="46000">
                <a:schemeClr val="tx1">
                  <a:alpha val="20000"/>
                </a:schemeClr>
              </a:gs>
              <a:gs pos="100000">
                <a:schemeClr val="tx1">
                  <a:alpha val="8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Rectangle 44"/>
          <p:cNvSpPr/>
          <p:nvPr/>
        </p:nvSpPr>
        <p:spPr>
          <a:xfrm>
            <a:off x="0" y="2984700"/>
            <a:ext cx="6858000" cy="2002500"/>
          </a:xfrm>
          <a:prstGeom prst="rect">
            <a:avLst/>
          </a:prstGeom>
          <a:gradFill flip="none" rotWithShape="1">
            <a:gsLst>
              <a:gs pos="0">
                <a:schemeClr val="accent3">
                  <a:alpha val="0"/>
                  <a:lumMod val="100000"/>
                </a:schemeClr>
              </a:gs>
              <a:gs pos="46000">
                <a:schemeClr val="tx1">
                  <a:alpha val="19000"/>
                </a:schemeClr>
              </a:gs>
              <a:gs pos="100000">
                <a:schemeClr val="tx1">
                  <a:alpha val="8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306115" y="696759"/>
            <a:ext cx="4518356" cy="80021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CA" altLang="ko-KR" sz="2800" b="1" cap="all" dirty="0">
                <a:solidFill>
                  <a:schemeClr val="bg1"/>
                </a:solidFill>
              </a:rPr>
              <a:t>EGG SALAD LETTUCE WRAPS</a:t>
            </a:r>
          </a:p>
          <a:p>
            <a:endParaRPr lang="ko-KR" alt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5988050"/>
            <a:ext cx="6858000" cy="1000850"/>
          </a:xfrm>
          <a:prstGeom prst="rect">
            <a:avLst/>
          </a:prstGeom>
          <a:solidFill>
            <a:srgbClr val="9B1515"/>
          </a:solidFill>
          <a:ln>
            <a:solidFill>
              <a:srgbClr val="BD19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29592" y="6187041"/>
            <a:ext cx="41510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I</a:t>
            </a:r>
            <a:r>
              <a:rPr lang="en-US" altLang="ko-KR" sz="3200" dirty="0" smtClean="0">
                <a:solidFill>
                  <a:schemeClr val="bg1"/>
                </a:solidFill>
              </a:rPr>
              <a:t>ngredients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18" name="Isosceles Triangle 17"/>
          <p:cNvSpPr/>
          <p:nvPr/>
        </p:nvSpPr>
        <p:spPr>
          <a:xfrm rot="10800000">
            <a:off x="6034191" y="6302342"/>
            <a:ext cx="537029" cy="376891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Rectangle 28"/>
          <p:cNvSpPr/>
          <p:nvPr/>
        </p:nvSpPr>
        <p:spPr>
          <a:xfrm>
            <a:off x="0" y="6987944"/>
            <a:ext cx="6858000" cy="1000850"/>
          </a:xfrm>
          <a:prstGeom prst="rect">
            <a:avLst/>
          </a:prstGeom>
          <a:solidFill>
            <a:srgbClr val="9B1515"/>
          </a:solidFill>
          <a:ln>
            <a:solidFill>
              <a:srgbClr val="BD19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429592" y="7186935"/>
            <a:ext cx="41510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</a:rPr>
              <a:t>Instructions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31" name="Isosceles Triangle 30"/>
          <p:cNvSpPr/>
          <p:nvPr/>
        </p:nvSpPr>
        <p:spPr>
          <a:xfrm rot="10800000">
            <a:off x="6034191" y="7302236"/>
            <a:ext cx="537029" cy="376891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Rectangle 31"/>
          <p:cNvSpPr/>
          <p:nvPr/>
        </p:nvSpPr>
        <p:spPr>
          <a:xfrm>
            <a:off x="0" y="4987200"/>
            <a:ext cx="6858000" cy="1000850"/>
          </a:xfrm>
          <a:prstGeom prst="rect">
            <a:avLst/>
          </a:prstGeom>
          <a:solidFill>
            <a:srgbClr val="9B1515"/>
          </a:solidFill>
          <a:ln>
            <a:solidFill>
              <a:srgbClr val="BD19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429592" y="5186191"/>
            <a:ext cx="41510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</a:rPr>
              <a:t>Information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34" name="Isosceles Triangle 33"/>
          <p:cNvSpPr/>
          <p:nvPr/>
        </p:nvSpPr>
        <p:spPr>
          <a:xfrm rot="10800000">
            <a:off x="6034191" y="5301492"/>
            <a:ext cx="537029" cy="376891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1306115" y="23421"/>
            <a:ext cx="42457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 err="1" smtClean="0">
                <a:solidFill>
                  <a:schemeClr val="bg1"/>
                </a:solidFill>
                <a:latin typeface="Script MT Bold" panose="03040602040607080904" pitchFamily="66" charset="0"/>
              </a:rPr>
              <a:t>Tap’n</a:t>
            </a:r>
            <a:r>
              <a:rPr lang="en-US" altLang="ko-KR" sz="4000" dirty="0" smtClean="0">
                <a:solidFill>
                  <a:schemeClr val="bg1"/>
                </a:solidFill>
                <a:latin typeface="Script MT Bold" panose="03040602040607080904" pitchFamily="66" charset="0"/>
              </a:rPr>
              <a:t> Cook</a:t>
            </a:r>
            <a:endParaRPr lang="ko-KR" altLang="en-US" sz="4800" dirty="0">
              <a:solidFill>
                <a:schemeClr val="bg1"/>
              </a:solidFill>
              <a:latin typeface="Brush Script MT" panose="03060802040406070304" pitchFamily="66" charset="0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200720" y="97950"/>
            <a:ext cx="482431" cy="482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15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6858000" cy="693174"/>
          </a:xfrm>
          <a:prstGeom prst="rect">
            <a:avLst/>
          </a:prstGeom>
          <a:solidFill>
            <a:srgbClr val="00B050">
              <a:alpha val="98000"/>
            </a:srgb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063750" y="101600"/>
            <a:ext cx="247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7" name="Rectangle 16"/>
          <p:cNvSpPr/>
          <p:nvPr/>
        </p:nvSpPr>
        <p:spPr>
          <a:xfrm>
            <a:off x="0" y="11423650"/>
            <a:ext cx="6858000" cy="768350"/>
          </a:xfrm>
          <a:prstGeom prst="rect">
            <a:avLst/>
          </a:prstGeom>
          <a:solidFill>
            <a:schemeClr val="tx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2485" y="11670373"/>
            <a:ext cx="1928735" cy="27489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640" y="11439680"/>
            <a:ext cx="736283" cy="73628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9562" y="11404870"/>
            <a:ext cx="1146175" cy="805904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83349"/>
            <a:ext cx="6858000" cy="3808476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</p:pic>
      <p:sp>
        <p:nvSpPr>
          <p:cNvPr id="44" name="Rectangle 43"/>
          <p:cNvSpPr/>
          <p:nvPr/>
        </p:nvSpPr>
        <p:spPr>
          <a:xfrm>
            <a:off x="0" y="1175896"/>
            <a:ext cx="6858000" cy="1886661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  <a:alpha val="0"/>
                </a:schemeClr>
              </a:gs>
              <a:gs pos="46000">
                <a:schemeClr val="tx1">
                  <a:alpha val="20000"/>
                </a:schemeClr>
              </a:gs>
              <a:gs pos="100000">
                <a:schemeClr val="tx1">
                  <a:alpha val="8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Rectangle 44"/>
          <p:cNvSpPr/>
          <p:nvPr/>
        </p:nvSpPr>
        <p:spPr>
          <a:xfrm>
            <a:off x="0" y="2984700"/>
            <a:ext cx="6858000" cy="2002500"/>
          </a:xfrm>
          <a:prstGeom prst="rect">
            <a:avLst/>
          </a:prstGeom>
          <a:gradFill flip="none" rotWithShape="1">
            <a:gsLst>
              <a:gs pos="0">
                <a:schemeClr val="accent3">
                  <a:alpha val="0"/>
                  <a:lumMod val="100000"/>
                </a:schemeClr>
              </a:gs>
              <a:gs pos="46000">
                <a:schemeClr val="tx1">
                  <a:alpha val="19000"/>
                </a:schemeClr>
              </a:gs>
              <a:gs pos="100000">
                <a:schemeClr val="tx1">
                  <a:alpha val="8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515835" y="696759"/>
            <a:ext cx="3899356" cy="73866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CA" altLang="ko-KR" sz="2400" b="1" cap="all" dirty="0">
                <a:solidFill>
                  <a:schemeClr val="bg1"/>
                </a:solidFill>
              </a:rPr>
              <a:t>EGG SALAD LETTUCE WRAPS</a:t>
            </a:r>
          </a:p>
          <a:p>
            <a:endParaRPr lang="ko-KR" alt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9444804"/>
            <a:ext cx="6858000" cy="1000850"/>
          </a:xfrm>
          <a:prstGeom prst="rect">
            <a:avLst/>
          </a:prstGeom>
          <a:solidFill>
            <a:srgbClr val="9B1515"/>
          </a:solidFill>
          <a:ln>
            <a:solidFill>
              <a:srgbClr val="BD19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29592" y="9643795"/>
            <a:ext cx="41510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</a:rPr>
              <a:t>Ingredients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18" name="Isosceles Triangle 17"/>
          <p:cNvSpPr/>
          <p:nvPr/>
        </p:nvSpPr>
        <p:spPr>
          <a:xfrm rot="10800000">
            <a:off x="6034191" y="9759096"/>
            <a:ext cx="537029" cy="376891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Rectangle 31"/>
          <p:cNvSpPr/>
          <p:nvPr/>
        </p:nvSpPr>
        <p:spPr>
          <a:xfrm>
            <a:off x="0" y="4987200"/>
            <a:ext cx="6858000" cy="977996"/>
          </a:xfrm>
          <a:prstGeom prst="rect">
            <a:avLst/>
          </a:prstGeom>
          <a:solidFill>
            <a:srgbClr val="9B1515"/>
          </a:solidFill>
          <a:ln>
            <a:solidFill>
              <a:srgbClr val="BD19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429592" y="5186191"/>
            <a:ext cx="41510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</a:rPr>
              <a:t>Information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34" name="Isosceles Triangle 33"/>
          <p:cNvSpPr/>
          <p:nvPr/>
        </p:nvSpPr>
        <p:spPr>
          <a:xfrm rot="10800000">
            <a:off x="6034191" y="5301492"/>
            <a:ext cx="537029" cy="376891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29592" y="6043179"/>
            <a:ext cx="614162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</a:rPr>
              <a:t>Recipe type: Lunch</a:t>
            </a:r>
          </a:p>
          <a:p>
            <a:r>
              <a:rPr lang="en-US" altLang="ko-KR" sz="3600" dirty="0">
                <a:solidFill>
                  <a:schemeClr val="bg1"/>
                </a:solidFill>
              </a:rPr>
              <a:t>Cuisine: Low Carb</a:t>
            </a:r>
          </a:p>
          <a:p>
            <a:r>
              <a:rPr lang="en-US" altLang="ko-KR" sz="3600" dirty="0">
                <a:solidFill>
                  <a:schemeClr val="bg1"/>
                </a:solidFill>
              </a:rPr>
              <a:t>Prep time:  10 </a:t>
            </a:r>
            <a:r>
              <a:rPr lang="en-US" altLang="ko-KR" sz="3600" dirty="0" err="1">
                <a:solidFill>
                  <a:schemeClr val="bg1"/>
                </a:solidFill>
              </a:rPr>
              <a:t>mins</a:t>
            </a:r>
            <a:endParaRPr lang="en-US" altLang="ko-KR" sz="3600" dirty="0">
              <a:solidFill>
                <a:schemeClr val="bg1"/>
              </a:solidFill>
            </a:endParaRPr>
          </a:p>
          <a:p>
            <a:r>
              <a:rPr lang="en-US" altLang="ko-KR" sz="3600" dirty="0">
                <a:solidFill>
                  <a:schemeClr val="bg1"/>
                </a:solidFill>
              </a:rPr>
              <a:t>Cook time:  10 </a:t>
            </a:r>
            <a:r>
              <a:rPr lang="en-US" altLang="ko-KR" sz="3600" dirty="0" err="1">
                <a:solidFill>
                  <a:schemeClr val="bg1"/>
                </a:solidFill>
              </a:rPr>
              <a:t>mins</a:t>
            </a:r>
            <a:endParaRPr lang="en-US" altLang="ko-KR" sz="3600" dirty="0">
              <a:solidFill>
                <a:schemeClr val="bg1"/>
              </a:solidFill>
            </a:endParaRPr>
          </a:p>
          <a:p>
            <a:r>
              <a:rPr lang="en-US" altLang="ko-KR" sz="3600" dirty="0">
                <a:solidFill>
                  <a:schemeClr val="bg1"/>
                </a:solidFill>
              </a:rPr>
              <a:t>Total time:  20 </a:t>
            </a:r>
            <a:r>
              <a:rPr lang="en-US" altLang="ko-KR" sz="3600" dirty="0" err="1">
                <a:solidFill>
                  <a:schemeClr val="bg1"/>
                </a:solidFill>
              </a:rPr>
              <a:t>mins</a:t>
            </a:r>
            <a:endParaRPr lang="en-US" altLang="ko-KR" sz="3600" dirty="0">
              <a:solidFill>
                <a:schemeClr val="bg1"/>
              </a:solidFill>
            </a:endParaRPr>
          </a:p>
          <a:p>
            <a:r>
              <a:rPr lang="en-US" altLang="ko-KR" sz="3600" dirty="0">
                <a:solidFill>
                  <a:schemeClr val="bg1"/>
                </a:solidFill>
              </a:rPr>
              <a:t>Serves: 2-3</a:t>
            </a:r>
          </a:p>
          <a:p>
            <a:endParaRPr lang="ko-KR" altLang="en-US" dirty="0"/>
          </a:p>
        </p:txBody>
      </p:sp>
      <p:sp>
        <p:nvSpPr>
          <p:cNvPr id="25" name="Rectangle 24"/>
          <p:cNvSpPr/>
          <p:nvPr/>
        </p:nvSpPr>
        <p:spPr>
          <a:xfrm>
            <a:off x="0" y="10445741"/>
            <a:ext cx="6858000" cy="1000850"/>
          </a:xfrm>
          <a:prstGeom prst="rect">
            <a:avLst/>
          </a:prstGeom>
          <a:solidFill>
            <a:srgbClr val="9B1515"/>
          </a:solidFill>
          <a:ln>
            <a:solidFill>
              <a:srgbClr val="BD19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429592" y="10644732"/>
            <a:ext cx="41510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</a:rPr>
              <a:t>Instructions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27" name="Isosceles Triangle 26"/>
          <p:cNvSpPr/>
          <p:nvPr/>
        </p:nvSpPr>
        <p:spPr>
          <a:xfrm rot="10800000">
            <a:off x="6034191" y="10760033"/>
            <a:ext cx="537029" cy="376891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1306115" y="23421"/>
            <a:ext cx="42457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 err="1" smtClean="0">
                <a:solidFill>
                  <a:schemeClr val="bg1"/>
                </a:solidFill>
                <a:latin typeface="Script MT Bold" panose="03040602040607080904" pitchFamily="66" charset="0"/>
              </a:rPr>
              <a:t>Tap’n</a:t>
            </a:r>
            <a:r>
              <a:rPr lang="en-US" altLang="ko-KR" sz="4000" dirty="0" smtClean="0">
                <a:solidFill>
                  <a:schemeClr val="bg1"/>
                </a:solidFill>
                <a:latin typeface="Script MT Bold" panose="03040602040607080904" pitchFamily="66" charset="0"/>
              </a:rPr>
              <a:t> Cook</a:t>
            </a:r>
            <a:endParaRPr lang="ko-KR" altLang="en-US" sz="4800" dirty="0">
              <a:solidFill>
                <a:schemeClr val="bg1"/>
              </a:solidFill>
              <a:latin typeface="Brush Script MT" panose="03060802040406070304" pitchFamily="66" charset="0"/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200720" y="97950"/>
            <a:ext cx="482431" cy="482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782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351835" y="7212101"/>
            <a:ext cx="614162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ko-KR" sz="3200" dirty="0">
                <a:solidFill>
                  <a:schemeClr val="bg1"/>
                </a:solidFill>
              </a:rPr>
              <a:t>4-6 Romaine Leaves</a:t>
            </a:r>
          </a:p>
          <a:p>
            <a:r>
              <a:rPr lang="en-CA" altLang="ko-KR" sz="3200" dirty="0">
                <a:solidFill>
                  <a:schemeClr val="bg1"/>
                </a:solidFill>
              </a:rPr>
              <a:t>6 hard boiled Eggs</a:t>
            </a:r>
          </a:p>
          <a:p>
            <a:r>
              <a:rPr lang="en-CA" altLang="ko-KR" sz="3200" dirty="0">
                <a:solidFill>
                  <a:schemeClr val="bg1"/>
                </a:solidFill>
              </a:rPr>
              <a:t>1 Green Onion stalk chopped thin</a:t>
            </a:r>
          </a:p>
          <a:p>
            <a:r>
              <a:rPr lang="en-CA" altLang="ko-KR" sz="3200" dirty="0">
                <a:solidFill>
                  <a:schemeClr val="bg1"/>
                </a:solidFill>
              </a:rPr>
              <a:t>1 </a:t>
            </a:r>
            <a:r>
              <a:rPr lang="en-CA" altLang="ko-KR" sz="3200" dirty="0" err="1">
                <a:solidFill>
                  <a:schemeClr val="bg1"/>
                </a:solidFill>
              </a:rPr>
              <a:t>Tbs</a:t>
            </a:r>
            <a:r>
              <a:rPr lang="en-CA" altLang="ko-KR" sz="3200" dirty="0">
                <a:solidFill>
                  <a:schemeClr val="bg1"/>
                </a:solidFill>
              </a:rPr>
              <a:t> Shallots finely chopped</a:t>
            </a:r>
          </a:p>
          <a:p>
            <a:r>
              <a:rPr lang="en-CA" altLang="ko-KR" sz="3200" dirty="0">
                <a:solidFill>
                  <a:schemeClr val="bg1"/>
                </a:solidFill>
              </a:rPr>
              <a:t>1 </a:t>
            </a:r>
            <a:r>
              <a:rPr lang="en-CA" altLang="ko-KR" sz="3200" dirty="0" err="1">
                <a:solidFill>
                  <a:schemeClr val="bg1"/>
                </a:solidFill>
              </a:rPr>
              <a:t>Tbs</a:t>
            </a:r>
            <a:r>
              <a:rPr lang="en-CA" altLang="ko-KR" sz="3200" dirty="0">
                <a:solidFill>
                  <a:schemeClr val="bg1"/>
                </a:solidFill>
              </a:rPr>
              <a:t> Dill Pickles finely chopped</a:t>
            </a:r>
          </a:p>
          <a:p>
            <a:r>
              <a:rPr lang="en-CA" altLang="ko-KR" sz="3200" dirty="0">
                <a:solidFill>
                  <a:schemeClr val="bg1"/>
                </a:solidFill>
              </a:rPr>
              <a:t>¼ cup Mayo</a:t>
            </a:r>
          </a:p>
          <a:p>
            <a:r>
              <a:rPr lang="en-CA" altLang="ko-KR" sz="3200" dirty="0">
                <a:solidFill>
                  <a:schemeClr val="bg1"/>
                </a:solidFill>
              </a:rPr>
              <a:t>1 </a:t>
            </a:r>
            <a:r>
              <a:rPr lang="en-CA" altLang="ko-KR" sz="3200" dirty="0" err="1">
                <a:solidFill>
                  <a:schemeClr val="bg1"/>
                </a:solidFill>
              </a:rPr>
              <a:t>Tbs</a:t>
            </a:r>
            <a:r>
              <a:rPr lang="en-CA" altLang="ko-KR" sz="3200" dirty="0">
                <a:solidFill>
                  <a:schemeClr val="bg1"/>
                </a:solidFill>
              </a:rPr>
              <a:t> Honey Dijon Mustard</a:t>
            </a:r>
          </a:p>
          <a:p>
            <a:r>
              <a:rPr lang="en-CA" altLang="ko-KR" sz="3200" dirty="0">
                <a:solidFill>
                  <a:schemeClr val="bg1"/>
                </a:solidFill>
              </a:rPr>
              <a:t>1 tsp Tarragon</a:t>
            </a:r>
          </a:p>
          <a:p>
            <a:r>
              <a:rPr lang="en-CA" altLang="ko-KR" sz="3200" dirty="0">
                <a:solidFill>
                  <a:schemeClr val="bg1"/>
                </a:solidFill>
              </a:rPr>
              <a:t>Salt and Pepper to taste</a:t>
            </a:r>
          </a:p>
          <a:p>
            <a:endParaRPr lang="ko-KR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6858000" cy="693174"/>
          </a:xfrm>
          <a:prstGeom prst="rect">
            <a:avLst/>
          </a:prstGeom>
          <a:solidFill>
            <a:srgbClr val="00B050">
              <a:alpha val="98000"/>
            </a:srgb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063750" y="101600"/>
            <a:ext cx="247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7" name="Rectangle 16"/>
          <p:cNvSpPr/>
          <p:nvPr/>
        </p:nvSpPr>
        <p:spPr>
          <a:xfrm>
            <a:off x="0" y="11423650"/>
            <a:ext cx="6858000" cy="768350"/>
          </a:xfrm>
          <a:prstGeom prst="rect">
            <a:avLst/>
          </a:prstGeom>
          <a:solidFill>
            <a:schemeClr val="tx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2485" y="11670373"/>
            <a:ext cx="1928735" cy="27489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640" y="11439680"/>
            <a:ext cx="736283" cy="73628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9562" y="11404870"/>
            <a:ext cx="1146175" cy="805904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83349"/>
            <a:ext cx="6858000" cy="3808476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</p:pic>
      <p:sp>
        <p:nvSpPr>
          <p:cNvPr id="44" name="Rectangle 43"/>
          <p:cNvSpPr/>
          <p:nvPr/>
        </p:nvSpPr>
        <p:spPr>
          <a:xfrm>
            <a:off x="0" y="1175896"/>
            <a:ext cx="6858000" cy="1886661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  <a:alpha val="0"/>
                </a:schemeClr>
              </a:gs>
              <a:gs pos="46000">
                <a:schemeClr val="tx1">
                  <a:alpha val="20000"/>
                </a:schemeClr>
              </a:gs>
              <a:gs pos="100000">
                <a:schemeClr val="tx1">
                  <a:alpha val="8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Rectangle 44"/>
          <p:cNvSpPr/>
          <p:nvPr/>
        </p:nvSpPr>
        <p:spPr>
          <a:xfrm>
            <a:off x="0" y="2984700"/>
            <a:ext cx="6858000" cy="2002500"/>
          </a:xfrm>
          <a:prstGeom prst="rect">
            <a:avLst/>
          </a:prstGeom>
          <a:gradFill flip="none" rotWithShape="1">
            <a:gsLst>
              <a:gs pos="0">
                <a:schemeClr val="accent3">
                  <a:alpha val="0"/>
                  <a:lumMod val="100000"/>
                </a:schemeClr>
              </a:gs>
              <a:gs pos="46000">
                <a:schemeClr val="tx1">
                  <a:alpha val="19000"/>
                </a:schemeClr>
              </a:gs>
              <a:gs pos="100000">
                <a:schemeClr val="tx1">
                  <a:alpha val="8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515835" y="696759"/>
            <a:ext cx="3899356" cy="73866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CA" altLang="ko-KR" sz="2400" b="1" cap="all" dirty="0">
                <a:solidFill>
                  <a:schemeClr val="bg1"/>
                </a:solidFill>
              </a:rPr>
              <a:t>EGG SALAD LETTUCE WRAPS</a:t>
            </a:r>
          </a:p>
          <a:p>
            <a:endParaRPr lang="ko-KR" alt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5964528"/>
            <a:ext cx="6858000" cy="1000850"/>
          </a:xfrm>
          <a:prstGeom prst="rect">
            <a:avLst/>
          </a:prstGeom>
          <a:solidFill>
            <a:srgbClr val="9B1515"/>
          </a:solidFill>
          <a:ln>
            <a:solidFill>
              <a:srgbClr val="BD19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29592" y="6163519"/>
            <a:ext cx="41510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</a:rPr>
              <a:t>Ingredients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18" name="Isosceles Triangle 17"/>
          <p:cNvSpPr/>
          <p:nvPr/>
        </p:nvSpPr>
        <p:spPr>
          <a:xfrm rot="10800000">
            <a:off x="6034191" y="6278820"/>
            <a:ext cx="537029" cy="376891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Rectangle 31"/>
          <p:cNvSpPr/>
          <p:nvPr/>
        </p:nvSpPr>
        <p:spPr>
          <a:xfrm>
            <a:off x="0" y="4987200"/>
            <a:ext cx="6858000" cy="977996"/>
          </a:xfrm>
          <a:prstGeom prst="rect">
            <a:avLst/>
          </a:prstGeom>
          <a:solidFill>
            <a:srgbClr val="9B1515"/>
          </a:solidFill>
          <a:ln>
            <a:solidFill>
              <a:srgbClr val="BD19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429592" y="5186191"/>
            <a:ext cx="41510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</a:rPr>
              <a:t>Information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34" name="Isosceles Triangle 33"/>
          <p:cNvSpPr/>
          <p:nvPr/>
        </p:nvSpPr>
        <p:spPr>
          <a:xfrm rot="10800000">
            <a:off x="6034191" y="5301492"/>
            <a:ext cx="537029" cy="376891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306115" y="23421"/>
            <a:ext cx="42457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 err="1" smtClean="0">
                <a:solidFill>
                  <a:schemeClr val="bg1"/>
                </a:solidFill>
                <a:latin typeface="Script MT Bold" panose="03040602040607080904" pitchFamily="66" charset="0"/>
              </a:rPr>
              <a:t>Tap’n</a:t>
            </a:r>
            <a:r>
              <a:rPr lang="en-US" altLang="ko-KR" sz="4000" dirty="0" smtClean="0">
                <a:solidFill>
                  <a:schemeClr val="bg1"/>
                </a:solidFill>
                <a:latin typeface="Script MT Bold" panose="03040602040607080904" pitchFamily="66" charset="0"/>
              </a:rPr>
              <a:t> Cook</a:t>
            </a:r>
            <a:endParaRPr lang="ko-KR" altLang="en-US" sz="4800" dirty="0">
              <a:solidFill>
                <a:schemeClr val="bg1"/>
              </a:solidFill>
              <a:latin typeface="Brush Script MT" panose="03060802040406070304" pitchFamily="66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200720" y="97950"/>
            <a:ext cx="482431" cy="482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255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9592" y="8186057"/>
            <a:ext cx="6141628" cy="8371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</a:rPr>
              <a:t>1. Add </a:t>
            </a:r>
            <a:r>
              <a:rPr lang="en-US" altLang="ko-KR" sz="3200" dirty="0">
                <a:solidFill>
                  <a:schemeClr val="bg1"/>
                </a:solidFill>
              </a:rPr>
              <a:t>eggs to medium saucepan and fill water just above eggs.</a:t>
            </a:r>
          </a:p>
          <a:p>
            <a:endParaRPr lang="en-US" altLang="ko-KR" sz="3200" dirty="0" smtClean="0">
              <a:solidFill>
                <a:schemeClr val="bg1"/>
              </a:solidFill>
            </a:endParaRPr>
          </a:p>
          <a:p>
            <a:r>
              <a:rPr lang="en-US" altLang="ko-KR" sz="3200" dirty="0" smtClean="0">
                <a:solidFill>
                  <a:schemeClr val="bg1"/>
                </a:solidFill>
              </a:rPr>
              <a:t>2. Bring </a:t>
            </a:r>
            <a:r>
              <a:rPr lang="en-US" altLang="ko-KR" sz="3200" dirty="0">
                <a:solidFill>
                  <a:schemeClr val="bg1"/>
                </a:solidFill>
              </a:rPr>
              <a:t>to boil, the reduce heat to a high simmer for 10 minutes.</a:t>
            </a:r>
          </a:p>
          <a:p>
            <a:endParaRPr lang="en-US" altLang="ko-KR" sz="3200" dirty="0" smtClean="0">
              <a:solidFill>
                <a:schemeClr val="bg1"/>
              </a:solidFill>
            </a:endParaRPr>
          </a:p>
          <a:p>
            <a:r>
              <a:rPr lang="en-US" altLang="ko-KR" sz="3200" dirty="0">
                <a:solidFill>
                  <a:schemeClr val="bg1"/>
                </a:solidFill>
              </a:rPr>
              <a:t>3</a:t>
            </a:r>
            <a:r>
              <a:rPr lang="en-US" altLang="ko-KR" sz="3200" dirty="0" smtClean="0">
                <a:solidFill>
                  <a:schemeClr val="bg1"/>
                </a:solidFill>
              </a:rPr>
              <a:t>. Run </a:t>
            </a:r>
            <a:r>
              <a:rPr lang="en-US" altLang="ko-KR" sz="3200" dirty="0">
                <a:solidFill>
                  <a:schemeClr val="bg1"/>
                </a:solidFill>
              </a:rPr>
              <a:t>eggs under cold water and peel.</a:t>
            </a:r>
          </a:p>
          <a:p>
            <a:endParaRPr lang="en-US" altLang="ko-KR" sz="3200" dirty="0" smtClean="0">
              <a:solidFill>
                <a:schemeClr val="bg1"/>
              </a:solidFill>
            </a:endParaRPr>
          </a:p>
          <a:p>
            <a:r>
              <a:rPr lang="en-US" altLang="ko-KR" sz="3200" dirty="0">
                <a:solidFill>
                  <a:schemeClr val="bg1"/>
                </a:solidFill>
              </a:rPr>
              <a:t>4</a:t>
            </a:r>
            <a:r>
              <a:rPr lang="en-US" altLang="ko-KR" sz="3200" dirty="0" smtClean="0">
                <a:solidFill>
                  <a:schemeClr val="bg1"/>
                </a:solidFill>
              </a:rPr>
              <a:t>. Add </a:t>
            </a:r>
            <a:r>
              <a:rPr lang="en-US" altLang="ko-KR" sz="3200" dirty="0">
                <a:solidFill>
                  <a:schemeClr val="bg1"/>
                </a:solidFill>
              </a:rPr>
              <a:t>eggs to medium size bowl and mash with a whisk or fork.</a:t>
            </a:r>
          </a:p>
          <a:p>
            <a:endParaRPr lang="en-US" altLang="ko-KR" sz="2400" dirty="0" smtClean="0">
              <a:solidFill>
                <a:schemeClr val="bg1"/>
              </a:solidFill>
            </a:endParaRPr>
          </a:p>
          <a:p>
            <a:r>
              <a:rPr lang="en-US" altLang="ko-KR" sz="2400" dirty="0">
                <a:solidFill>
                  <a:schemeClr val="bg1"/>
                </a:solidFill>
              </a:rPr>
              <a:t>5</a:t>
            </a:r>
            <a:r>
              <a:rPr lang="en-US" altLang="ko-KR" sz="2400" dirty="0" smtClean="0">
                <a:solidFill>
                  <a:schemeClr val="bg1"/>
                </a:solidFill>
              </a:rPr>
              <a:t>. Add </a:t>
            </a:r>
            <a:r>
              <a:rPr lang="en-US" altLang="ko-KR" sz="2400" dirty="0">
                <a:solidFill>
                  <a:schemeClr val="bg1"/>
                </a:solidFill>
              </a:rPr>
              <a:t>the rest of the ingredients and stir well.</a:t>
            </a:r>
          </a:p>
          <a:p>
            <a:endParaRPr lang="en-US" altLang="ko-KR" sz="2400" dirty="0" smtClean="0">
              <a:solidFill>
                <a:schemeClr val="bg1"/>
              </a:solidFill>
            </a:endParaRPr>
          </a:p>
          <a:p>
            <a:r>
              <a:rPr lang="en-US" altLang="ko-KR" sz="2400" dirty="0">
                <a:solidFill>
                  <a:schemeClr val="bg1"/>
                </a:solidFill>
              </a:rPr>
              <a:t>6</a:t>
            </a:r>
            <a:r>
              <a:rPr lang="en-US" altLang="ko-KR" sz="2400" dirty="0" smtClean="0">
                <a:solidFill>
                  <a:schemeClr val="bg1"/>
                </a:solidFill>
              </a:rPr>
              <a:t>. Scoop </a:t>
            </a:r>
            <a:r>
              <a:rPr lang="en-US" altLang="ko-KR" sz="2400" dirty="0">
                <a:solidFill>
                  <a:schemeClr val="bg1"/>
                </a:solidFill>
              </a:rPr>
              <a:t>egg salad onto romaine leaves and serve.</a:t>
            </a:r>
          </a:p>
          <a:p>
            <a:endParaRPr lang="en-US" altLang="ko-KR" sz="2400" dirty="0" smtClean="0">
              <a:solidFill>
                <a:schemeClr val="bg1"/>
              </a:solidFill>
            </a:endParaRPr>
          </a:p>
          <a:p>
            <a:r>
              <a:rPr lang="en-US" altLang="ko-KR" sz="2400" dirty="0">
                <a:solidFill>
                  <a:schemeClr val="bg1"/>
                </a:solidFill>
              </a:rPr>
              <a:t>7</a:t>
            </a:r>
            <a:r>
              <a:rPr lang="en-US" altLang="ko-KR" sz="2400" dirty="0" smtClean="0">
                <a:solidFill>
                  <a:schemeClr val="bg1"/>
                </a:solidFill>
              </a:rPr>
              <a:t>. Enjoy</a:t>
            </a:r>
            <a:r>
              <a:rPr lang="en-US" altLang="ko-KR" sz="2400" dirty="0">
                <a:solidFill>
                  <a:schemeClr val="bg1"/>
                </a:solidFill>
              </a:rPr>
              <a:t>!</a:t>
            </a:r>
          </a:p>
          <a:p>
            <a:endParaRPr lang="ko-KR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6858000" cy="693174"/>
          </a:xfrm>
          <a:prstGeom prst="rect">
            <a:avLst/>
          </a:prstGeom>
          <a:solidFill>
            <a:srgbClr val="00B050">
              <a:alpha val="98000"/>
            </a:srgb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063750" y="101600"/>
            <a:ext cx="247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7" name="Rectangle 16"/>
          <p:cNvSpPr/>
          <p:nvPr/>
        </p:nvSpPr>
        <p:spPr>
          <a:xfrm>
            <a:off x="0" y="11423650"/>
            <a:ext cx="6858000" cy="768350"/>
          </a:xfrm>
          <a:prstGeom prst="rect">
            <a:avLst/>
          </a:prstGeom>
          <a:solidFill>
            <a:schemeClr val="tx1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2485" y="11670373"/>
            <a:ext cx="1928735" cy="27489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640" y="11439680"/>
            <a:ext cx="736283" cy="73628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9562" y="11404870"/>
            <a:ext cx="1146175" cy="805904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83349"/>
            <a:ext cx="6858000" cy="3808476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</p:pic>
      <p:sp>
        <p:nvSpPr>
          <p:cNvPr id="44" name="Rectangle 43"/>
          <p:cNvSpPr/>
          <p:nvPr/>
        </p:nvSpPr>
        <p:spPr>
          <a:xfrm>
            <a:off x="0" y="1175896"/>
            <a:ext cx="6858000" cy="1886661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  <a:alpha val="0"/>
                </a:schemeClr>
              </a:gs>
              <a:gs pos="46000">
                <a:schemeClr val="tx1">
                  <a:alpha val="20000"/>
                </a:schemeClr>
              </a:gs>
              <a:gs pos="100000">
                <a:schemeClr val="tx1">
                  <a:alpha val="8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Rectangle 44"/>
          <p:cNvSpPr/>
          <p:nvPr/>
        </p:nvSpPr>
        <p:spPr>
          <a:xfrm>
            <a:off x="0" y="2984700"/>
            <a:ext cx="6858000" cy="2002500"/>
          </a:xfrm>
          <a:prstGeom prst="rect">
            <a:avLst/>
          </a:prstGeom>
          <a:gradFill flip="none" rotWithShape="1">
            <a:gsLst>
              <a:gs pos="0">
                <a:schemeClr val="accent3">
                  <a:alpha val="0"/>
                  <a:lumMod val="100000"/>
                </a:schemeClr>
              </a:gs>
              <a:gs pos="46000">
                <a:schemeClr val="tx1">
                  <a:alpha val="19000"/>
                </a:schemeClr>
              </a:gs>
              <a:gs pos="100000">
                <a:schemeClr val="tx1">
                  <a:alpha val="8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515835" y="696759"/>
            <a:ext cx="3899356" cy="73866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CA" altLang="ko-KR" sz="2400" b="1" cap="all" dirty="0">
                <a:solidFill>
                  <a:schemeClr val="bg1"/>
                </a:solidFill>
              </a:rPr>
              <a:t>EGG SALAD LETTUCE WRAPS</a:t>
            </a:r>
          </a:p>
          <a:p>
            <a:endParaRPr lang="ko-KR" alt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5988050"/>
            <a:ext cx="6858000" cy="1000850"/>
          </a:xfrm>
          <a:prstGeom prst="rect">
            <a:avLst/>
          </a:prstGeom>
          <a:solidFill>
            <a:srgbClr val="9B1515"/>
          </a:solidFill>
          <a:ln>
            <a:solidFill>
              <a:srgbClr val="BD19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29592" y="6187041"/>
            <a:ext cx="41510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I</a:t>
            </a:r>
            <a:r>
              <a:rPr lang="en-US" altLang="ko-KR" sz="3200" dirty="0" smtClean="0">
                <a:solidFill>
                  <a:schemeClr val="bg1"/>
                </a:solidFill>
              </a:rPr>
              <a:t>ngredients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18" name="Isosceles Triangle 17"/>
          <p:cNvSpPr/>
          <p:nvPr/>
        </p:nvSpPr>
        <p:spPr>
          <a:xfrm rot="10800000">
            <a:off x="6034191" y="6302342"/>
            <a:ext cx="537029" cy="376891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Rectangle 28"/>
          <p:cNvSpPr/>
          <p:nvPr/>
        </p:nvSpPr>
        <p:spPr>
          <a:xfrm>
            <a:off x="0" y="6987944"/>
            <a:ext cx="6858000" cy="1000850"/>
          </a:xfrm>
          <a:prstGeom prst="rect">
            <a:avLst/>
          </a:prstGeom>
          <a:solidFill>
            <a:srgbClr val="9B1515"/>
          </a:solidFill>
          <a:ln>
            <a:solidFill>
              <a:srgbClr val="BD19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429592" y="7186935"/>
            <a:ext cx="41510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</a:rPr>
              <a:t>Instructions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31" name="Isosceles Triangle 30"/>
          <p:cNvSpPr/>
          <p:nvPr/>
        </p:nvSpPr>
        <p:spPr>
          <a:xfrm rot="10800000">
            <a:off x="6034191" y="7302236"/>
            <a:ext cx="537029" cy="376891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Rectangle 31"/>
          <p:cNvSpPr/>
          <p:nvPr/>
        </p:nvSpPr>
        <p:spPr>
          <a:xfrm>
            <a:off x="0" y="4987200"/>
            <a:ext cx="6858000" cy="1000850"/>
          </a:xfrm>
          <a:prstGeom prst="rect">
            <a:avLst/>
          </a:prstGeom>
          <a:solidFill>
            <a:srgbClr val="9B1515"/>
          </a:solidFill>
          <a:ln>
            <a:solidFill>
              <a:srgbClr val="BD19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429592" y="5186191"/>
            <a:ext cx="41510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</a:rPr>
              <a:t>Information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34" name="Isosceles Triangle 33"/>
          <p:cNvSpPr/>
          <p:nvPr/>
        </p:nvSpPr>
        <p:spPr>
          <a:xfrm rot="10800000">
            <a:off x="6034191" y="5301492"/>
            <a:ext cx="537029" cy="376891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1306115" y="23421"/>
            <a:ext cx="42457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 err="1" smtClean="0">
                <a:solidFill>
                  <a:schemeClr val="bg1"/>
                </a:solidFill>
                <a:latin typeface="Script MT Bold" panose="03040602040607080904" pitchFamily="66" charset="0"/>
              </a:rPr>
              <a:t>Tap’n</a:t>
            </a:r>
            <a:r>
              <a:rPr lang="en-US" altLang="ko-KR" sz="4000" dirty="0" smtClean="0">
                <a:solidFill>
                  <a:schemeClr val="bg1"/>
                </a:solidFill>
                <a:latin typeface="Script MT Bold" panose="03040602040607080904" pitchFamily="66" charset="0"/>
              </a:rPr>
              <a:t> Cook</a:t>
            </a:r>
            <a:endParaRPr lang="ko-KR" altLang="en-US" sz="4800" dirty="0">
              <a:solidFill>
                <a:schemeClr val="bg1"/>
              </a:solidFill>
              <a:latin typeface="Brush Script MT" panose="03060802040406070304" pitchFamily="66" charset="0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200720" y="97950"/>
            <a:ext cx="482431" cy="482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063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353</TotalTime>
  <Words>457</Words>
  <Application>Microsoft Office PowerPoint</Application>
  <PresentationFormat>Widescreen</PresentationFormat>
  <Paragraphs>106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맑은 고딕</vt:lpstr>
      <vt:lpstr>Arial</vt:lpstr>
      <vt:lpstr>Brush Script MT</vt:lpstr>
      <vt:lpstr>Calibri</vt:lpstr>
      <vt:lpstr>Calibri Light</vt:lpstr>
      <vt:lpstr>Script MT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큰샘 이</dc:creator>
  <cp:lastModifiedBy>큰샘 이</cp:lastModifiedBy>
  <cp:revision>32</cp:revision>
  <dcterms:created xsi:type="dcterms:W3CDTF">2018-04-24T21:39:43Z</dcterms:created>
  <dcterms:modified xsi:type="dcterms:W3CDTF">2018-04-27T01:23:59Z</dcterms:modified>
</cp:coreProperties>
</file>