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4" r:id="rId5"/>
    <p:sldId id="273" r:id="rId6"/>
    <p:sldId id="294" r:id="rId7"/>
    <p:sldId id="295" r:id="rId8"/>
    <p:sldId id="296" r:id="rId9"/>
    <p:sldId id="293" r:id="rId10"/>
    <p:sldId id="298" r:id="rId11"/>
    <p:sldId id="275" r:id="rId12"/>
    <p:sldId id="297" r:id="rId13"/>
    <p:sldId id="286" r:id="rId14"/>
    <p:sldId id="282" r:id="rId15"/>
    <p:sldId id="283" r:id="rId16"/>
    <p:sldId id="285" r:id="rId17"/>
    <p:sldId id="287" r:id="rId18"/>
    <p:sldId id="288" r:id="rId19"/>
    <p:sldId id="289" r:id="rId20"/>
    <p:sldId id="290" r:id="rId21"/>
    <p:sldId id="299" r:id="rId22"/>
    <p:sldId id="276" r:id="rId23"/>
    <p:sldId id="261" r:id="rId24"/>
    <p:sldId id="300" r:id="rId25"/>
    <p:sldId id="281" r:id="rId26"/>
    <p:sldId id="302" r:id="rId27"/>
    <p:sldId id="315" r:id="rId28"/>
    <p:sldId id="320" r:id="rId29"/>
    <p:sldId id="316" r:id="rId30"/>
    <p:sldId id="318" r:id="rId31"/>
    <p:sldId id="306" r:id="rId32"/>
    <p:sldId id="312" r:id="rId33"/>
    <p:sldId id="313" r:id="rId34"/>
    <p:sldId id="314" r:id="rId35"/>
    <p:sldId id="321" r:id="rId36"/>
    <p:sldId id="277" r:id="rId37"/>
    <p:sldId id="307" r:id="rId38"/>
    <p:sldId id="309" r:id="rId39"/>
    <p:sldId id="310" r:id="rId40"/>
    <p:sldId id="323" r:id="rId41"/>
    <p:sldId id="263" r:id="rId42"/>
  </p:sldIdLst>
  <p:sldSz cx="12192000" cy="6858000"/>
  <p:notesSz cx="6858000" cy="9144000"/>
  <p:embeddedFontLst>
    <p:embeddedFont>
      <p:font typeface="HY견고딕" panose="02030600000101010101" pitchFamily="18" charset="-127"/>
      <p:regular r:id="rId43"/>
    </p:embeddedFont>
    <p:embeddedFont>
      <p:font typeface="Neo둥근모" panose="02010509060201040203" pitchFamily="1" charset="-127"/>
      <p:regular r:id="rId44"/>
    </p:embeddedFont>
    <p:embeddedFont>
      <p:font typeface="나눔스퀘어 Light" panose="020B0600000101010101" pitchFamily="50" charset="-127"/>
      <p:regular r:id="rId45"/>
    </p:embeddedFont>
    <p:embeddedFont>
      <p:font typeface="둥근모꼴" panose="020B0500000000000000" pitchFamily="50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1F59A7-D6F2-491E-88AD-BA3473F2990E}">
          <p14:sldIdLst>
            <p14:sldId id="256"/>
            <p14:sldId id="257"/>
            <p14:sldId id="266"/>
            <p14:sldId id="274"/>
          </p14:sldIdLst>
        </p14:section>
        <p14:section name="제목 없는 구역" id="{459162D7-6C21-40C7-A9C4-B064D0FBDC1D}">
          <p14:sldIdLst>
            <p14:sldId id="273"/>
            <p14:sldId id="294"/>
            <p14:sldId id="295"/>
            <p14:sldId id="296"/>
            <p14:sldId id="293"/>
            <p14:sldId id="298"/>
            <p14:sldId id="275"/>
            <p14:sldId id="297"/>
            <p14:sldId id="286"/>
            <p14:sldId id="282"/>
            <p14:sldId id="283"/>
            <p14:sldId id="285"/>
            <p14:sldId id="287"/>
            <p14:sldId id="288"/>
            <p14:sldId id="289"/>
            <p14:sldId id="290"/>
            <p14:sldId id="299"/>
            <p14:sldId id="276"/>
            <p14:sldId id="261"/>
            <p14:sldId id="300"/>
            <p14:sldId id="281"/>
            <p14:sldId id="302"/>
            <p14:sldId id="315"/>
            <p14:sldId id="320"/>
            <p14:sldId id="316"/>
            <p14:sldId id="318"/>
            <p14:sldId id="306"/>
            <p14:sldId id="312"/>
            <p14:sldId id="313"/>
            <p14:sldId id="314"/>
            <p14:sldId id="321"/>
            <p14:sldId id="277"/>
            <p14:sldId id="307"/>
            <p14:sldId id="309"/>
            <p14:sldId id="310"/>
            <p14:sldId id="32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FE7"/>
    <a:srgbClr val="FFCF37"/>
    <a:srgbClr val="F3E929"/>
    <a:srgbClr val="07437F"/>
    <a:srgbClr val="031D38"/>
    <a:srgbClr val="29BAED"/>
    <a:srgbClr val="99CCFF"/>
    <a:srgbClr val="1A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0901-A50E-4E5D-906E-A0E20544F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9700-B1F6-4C0A-BF9A-3591E67A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94E6D-B263-4472-B3EC-BC42A72D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2A79-17FC-406B-B521-41EFA715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D3D7-EDF5-4118-BAEB-B38FBBB2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1500-B931-4291-B477-E237E0C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A29DD-3ADF-49EF-ADFD-7EC85454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E3B2B-BE37-42DD-BC91-55E6ED22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1C3AE-B824-43FD-836B-12FA53E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D091-B7BB-4BAD-A5FC-CF214100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9AEE1-3ACA-46D8-8986-B945A35F3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0D8AB7-3A8E-4FAE-AE0F-BAE05DE5E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CB00A-0216-4902-BF61-044E27CA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EA41-D857-4637-822B-9FD9445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CF4FC-BB58-41C1-96A5-686EA0F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39C2-816C-4A3D-B757-C1534F8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AE1C6-3879-4284-ABC4-1A86BF9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86AF-E5CB-4460-A209-F5A9A108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BBD5C-E5B7-404F-B667-16F05F1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0CC21-9231-4377-B18F-5CB0591D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4DAD2-EE08-440B-A395-52F79E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FDF9F-42E6-404C-ACE3-7E804969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74812-440E-4EB1-B191-52CF8F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C77BC-7683-4606-A808-DEDFAC2F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9D518-D5A9-4917-AB5A-F749EF1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0954-83CF-4878-8C42-5E4F706F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1799-CFBE-4758-BD4F-2372514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8A98F-CBEB-4EB8-8385-151E219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D160-D835-4206-A07D-55758DF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39C92-161F-4EC4-A29F-9130C146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0B351-B25C-4DB6-86AD-B162904E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064DA-39D3-4E12-AA69-83D0C5C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78F3-99DF-4BEE-88CE-9BA3A175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6521E-AB0D-41EE-A2EF-6902BBD4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DAE21-DC0A-41EC-9590-6BF34A694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54CD8C-292D-43A9-928C-B1B6F1475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EF0B32-A701-4BCF-9BD9-388E1D4D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426897-4FB5-4978-BA74-E02A48D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51D0D-62A7-4224-A061-D1C5C4C7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B5EBB-3A4E-4214-9374-D505821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84714-F82D-4C10-8A24-8DDF5F8F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9A14C-BCD5-486C-9CE2-A4659E5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8330C-157E-4662-AEDC-630814F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1782C-3364-47D9-96DE-9585BD1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36248-F288-4B11-BE63-AD2C8236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A5953-0F67-4F6F-B108-B3B56424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6C9A-C8B6-4ED6-B571-82DE339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93A9-A9A1-4694-80F9-00161F6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539D83-4891-46CC-956D-1F08DEF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64013-AF0A-4121-AE94-89B1891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C43A-6595-45DC-94E4-9CC94E7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CA9B5-1362-48B4-B1AD-C44595C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E9116-5B17-430C-B2F5-6B67ED9A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C54D8-7861-44CB-95B4-E94B00E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14BE-727F-437A-916A-89D53762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38B5B-3673-40D1-9D86-BA7B62A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6AFFF-8F5F-42A1-AC65-FD63F1C6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181A7-8624-4D4E-8A9D-9BD3EA5B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E3F93C-0561-488A-B221-B2CC4D5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D947F-0174-43BB-91B1-3325444B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D4417-4215-41C6-9EDE-43226F91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87E6-343F-44AF-9998-ADBF016BA9F2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306E-52D4-4F21-9E66-09CE98DE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F5531-C92F-4AB0-A4D2-C71B999C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3149-392B-411F-B4D1-E3117F0C3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2.png"/><Relationship Id="rId7" Type="http://schemas.openxmlformats.org/officeDocument/2006/relationships/image" Target="../media/image4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e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5.png"/><Relationship Id="rId7" Type="http://schemas.openxmlformats.org/officeDocument/2006/relationships/image" Target="../media/image8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9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75.png"/><Relationship Id="rId7" Type="http://schemas.openxmlformats.org/officeDocument/2006/relationships/image" Target="../media/image9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hn9282/middleProject.git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pixabay.com/ja/%E3%82%AB%E3%83%BC%E3%82%BD%E3%83%AB-%E7%9F%A2%E5%8D%B0-%E3%83%9D%E3%82%A4%E3%83%B3%E3%82%BF-%E3%82%B3%E3%83%B3%E3%83%94%E3%83%A5%E3%83%BC%E3%82%BF-%E3%83%9E%E3%82%A6%E3%82%B9-%E7%AA%93-2323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715296-5A10-4AB1-B6F7-6458E3D455C5}"/>
              </a:ext>
            </a:extLst>
          </p:cNvPr>
          <p:cNvGrpSpPr/>
          <p:nvPr/>
        </p:nvGrpSpPr>
        <p:grpSpPr>
          <a:xfrm>
            <a:off x="1953347" y="1845841"/>
            <a:ext cx="8263801" cy="1937854"/>
            <a:chOff x="1953347" y="1754424"/>
            <a:chExt cx="8263801" cy="1407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C16BF4-0587-456D-A6DB-E71C1D1B72C1}"/>
                </a:ext>
              </a:extLst>
            </p:cNvPr>
            <p:cNvSpPr txBox="1"/>
            <p:nvPr/>
          </p:nvSpPr>
          <p:spPr>
            <a:xfrm>
              <a:off x="1953347" y="2692338"/>
              <a:ext cx="8263801" cy="469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조 </a:t>
              </a:r>
              <a:r>
                <a:rPr lang="en-US" altLang="ko-KR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: </a:t>
              </a:r>
              <a:r>
                <a:rPr lang="ko-KR" altLang="en-US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오종혁</a:t>
              </a:r>
              <a:r>
                <a:rPr lang="en-US" altLang="ko-KR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, </a:t>
              </a:r>
              <a:r>
                <a:rPr lang="ko-KR" altLang="en-US" sz="3600" dirty="0" err="1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김은솔</a:t>
              </a:r>
              <a:r>
                <a:rPr lang="en-US" altLang="ko-KR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, </a:t>
              </a:r>
              <a:r>
                <a:rPr lang="ko-KR" altLang="en-US" sz="3600" dirty="0" err="1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안준섭</a:t>
              </a:r>
              <a:r>
                <a:rPr lang="en-US" altLang="ko-KR" sz="3600" dirty="0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, </a:t>
              </a:r>
              <a:r>
                <a:rPr lang="ko-KR" altLang="en-US" sz="3600" dirty="0" err="1">
                  <a:ln w="317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dist="76200" dir="3360000" algn="bl" rotWithShape="0">
                      <a:schemeClr val="tx2">
                        <a:lumMod val="75000"/>
                      </a:schemeClr>
                    </a:outerShdw>
                  </a:effectLst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동신우</a:t>
              </a:r>
              <a:endParaRPr lang="ko-KR" altLang="en-US" sz="36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CE9D1-F4BF-4CBE-B132-BA5D69BF63D2}"/>
                </a:ext>
              </a:extLst>
            </p:cNvPr>
            <p:cNvSpPr txBox="1"/>
            <p:nvPr/>
          </p:nvSpPr>
          <p:spPr>
            <a:xfrm>
              <a:off x="3067767" y="1754424"/>
              <a:ext cx="6056466" cy="804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rgbClr val="F76FE7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웹</a:t>
              </a:r>
              <a:r>
                <a:rPr lang="ko-KR" altLang="en-US" sz="6600" b="1" dirty="0"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 </a:t>
              </a:r>
              <a:r>
                <a:rPr lang="ko-KR" altLang="en-US" sz="6600" b="1" dirty="0">
                  <a:solidFill>
                    <a:srgbClr val="F3E929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게임</a:t>
              </a:r>
              <a:r>
                <a:rPr lang="ko-KR" altLang="en-US" sz="6600" b="1" dirty="0"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 </a:t>
              </a:r>
              <a:r>
                <a:rPr lang="ko-KR" altLang="en-US" sz="6600" b="1" dirty="0">
                  <a:solidFill>
                    <a:schemeClr val="accent5">
                      <a:lumMod val="75000"/>
                    </a:scheme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천국</a:t>
              </a:r>
              <a:r>
                <a:rPr lang="ko-KR" altLang="en-US" sz="6600" b="1" dirty="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 </a:t>
              </a:r>
              <a:endParaRPr lang="en-US" altLang="ko-KR" sz="66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F689C4-B90C-44A6-AA7B-6467043DB07E}"/>
              </a:ext>
            </a:extLst>
          </p:cNvPr>
          <p:cNvGrpSpPr/>
          <p:nvPr/>
        </p:nvGrpSpPr>
        <p:grpSpPr>
          <a:xfrm>
            <a:off x="3884379" y="4110221"/>
            <a:ext cx="4423241" cy="584775"/>
            <a:chOff x="3884379" y="3948857"/>
            <a:chExt cx="4423241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38B9E1F-DD60-4722-9BF9-C5FB33932114}"/>
                </a:ext>
              </a:extLst>
            </p:cNvPr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4" name="그림 3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99D7F50F-73BC-453B-97F8-56496AF6F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</p:spPr>
          </p:pic>
          <p:pic>
            <p:nvPicPr>
              <p:cNvPr id="8" name="그림 7" descr="유리이(가) 표시된 사진&#10;&#10;자동 생성된 설명">
                <a:extLst>
                  <a:ext uri="{FF2B5EF4-FFF2-40B4-BE49-F238E27FC236}">
                    <a16:creationId xmlns:a16="http://schemas.microsoft.com/office/drawing/2014/main" id="{AA0DA575-02A7-4045-BBA8-88B8B97CDA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</p:spPr>
          </p:pic>
        </p:grp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65CC442-3D30-46A0-ACEC-C918548A6801}"/>
                </a:ext>
              </a:extLst>
            </p:cNvPr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752C82-C600-42B2-941A-BD1C8C9277A3}"/>
                </a:ext>
              </a:extLst>
            </p:cNvPr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200" spc="600" dirty="0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GAME START!</a:t>
              </a:r>
              <a:endParaRPr lang="ko-KR" altLang="en-US" sz="32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4166573" y="1322621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Web</a:t>
            </a:r>
            <a:r>
              <a:rPr lang="ko-KR" altLang="en-US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</a:t>
            </a:r>
            <a:r>
              <a:rPr lang="ko-KR" altLang="en-US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8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Haevn</a:t>
            </a:r>
            <a:r>
              <a:rPr lang="en-US" altLang="ko-KR" sz="28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28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6" name="그림 1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7E47493C-E7C7-4231-A69A-DF2B6142E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35" y="3720635"/>
            <a:ext cx="657225" cy="150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C4AF750-3859-4890-A3CB-6C1C065D8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36" y="3680855"/>
            <a:ext cx="704850" cy="1524000"/>
          </a:xfrm>
          <a:prstGeom prst="rect">
            <a:avLst/>
          </a:prstGeom>
        </p:spPr>
      </p:pic>
      <p:pic>
        <p:nvPicPr>
          <p:cNvPr id="20" name="그림 19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95238A63-C309-4C43-BDAD-5D78946DB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07" y="3747530"/>
            <a:ext cx="628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25D1DB-9E34-F70C-5196-80D689EF0FC2}"/>
              </a:ext>
            </a:extLst>
          </p:cNvPr>
          <p:cNvSpPr/>
          <p:nvPr/>
        </p:nvSpPr>
        <p:spPr>
          <a:xfrm>
            <a:off x="828673" y="2684910"/>
            <a:ext cx="526732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616688" y="648563"/>
            <a:ext cx="109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 </a:t>
            </a:r>
            <a:endParaRPr lang="ko-KR" altLang="en-US" sz="20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7876334" y="1022876"/>
            <a:ext cx="252217" cy="44184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C7AEFD1-36B8-532D-7C21-D08CC38F70DC}"/>
              </a:ext>
            </a:extLst>
          </p:cNvPr>
          <p:cNvSpPr/>
          <p:nvPr/>
        </p:nvSpPr>
        <p:spPr>
          <a:xfrm>
            <a:off x="4689876" y="2341853"/>
            <a:ext cx="2812247" cy="28122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pc="-7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484123-112B-D5A1-4584-FCCDB928021B}"/>
              </a:ext>
            </a:extLst>
          </p:cNvPr>
          <p:cNvSpPr/>
          <p:nvPr/>
        </p:nvSpPr>
        <p:spPr>
          <a:xfrm>
            <a:off x="4304571" y="3933243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6E4129-1581-2F8F-827F-EC3203E74E62}"/>
              </a:ext>
            </a:extLst>
          </p:cNvPr>
          <p:cNvSpPr/>
          <p:nvPr/>
        </p:nvSpPr>
        <p:spPr>
          <a:xfrm>
            <a:off x="6591542" y="2101346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(Servlet)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2653934-BB75-4D03-DA57-0BAA62736685}"/>
              </a:ext>
            </a:extLst>
          </p:cNvPr>
          <p:cNvSpPr/>
          <p:nvPr/>
        </p:nvSpPr>
        <p:spPr>
          <a:xfrm>
            <a:off x="4304571" y="2133116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MVC</a:t>
            </a: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패턴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E3CE3B-05A8-0960-99C1-25C0D2DE4387}"/>
              </a:ext>
            </a:extLst>
          </p:cNvPr>
          <p:cNvSpPr/>
          <p:nvPr/>
        </p:nvSpPr>
        <p:spPr>
          <a:xfrm>
            <a:off x="6706556" y="3926684"/>
            <a:ext cx="1295886" cy="1295884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동적 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페이지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ko-KR" altLang="en-US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b="1" spc="-7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317234-E6D6-2994-ABC6-83B928FAE021}"/>
              </a:ext>
            </a:extLst>
          </p:cNvPr>
          <p:cNvSpPr/>
          <p:nvPr/>
        </p:nvSpPr>
        <p:spPr>
          <a:xfrm>
            <a:off x="907379" y="1899731"/>
            <a:ext cx="3697849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MVC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웹사이트를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과정에서 조건에 따라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Model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통하여 컨트롤러로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받은 요청에 따라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로직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84279D-C160-6A44-B811-62B57DC47225}"/>
              </a:ext>
            </a:extLst>
          </p:cNvPr>
          <p:cNvSpPr/>
          <p:nvPr/>
        </p:nvSpPr>
        <p:spPr>
          <a:xfrm>
            <a:off x="907379" y="3820861"/>
            <a:ext cx="333393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Oracle 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커넥션 풀을 활용하여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접근하여 웹 어플리케이션이 종료되어도 데이터를 저장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전달 데이터를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ajax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xml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비동기 실시간 데이터 처리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319F01-4DBC-019D-DBAB-F2C1F9812983}"/>
              </a:ext>
            </a:extLst>
          </p:cNvPr>
          <p:cNvSpPr/>
          <p:nvPr/>
        </p:nvSpPr>
        <p:spPr>
          <a:xfrm>
            <a:off x="7817290" y="1872125"/>
            <a:ext cx="354603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Servlet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기반으로 프로젝트를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과정에서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HttpMethod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내장 객체 및 인터페이스 활용 그리고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톰캣을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통한 웹 어플리케이션 서버를 활용하여 웹 사이트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588EF9-22AF-9829-09CC-955B9AB925D9}"/>
              </a:ext>
            </a:extLst>
          </p:cNvPr>
          <p:cNvSpPr/>
          <p:nvPr/>
        </p:nvSpPr>
        <p:spPr>
          <a:xfrm>
            <a:off x="7966133" y="4185068"/>
            <a:ext cx="33184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 스크립트를 활용하여 동적인 웹사이트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8A6261-623B-2B07-CB58-CE36FCE023C5}"/>
              </a:ext>
            </a:extLst>
          </p:cNvPr>
          <p:cNvSpPr/>
          <p:nvPr/>
        </p:nvSpPr>
        <p:spPr>
          <a:xfrm>
            <a:off x="4580217" y="3186848"/>
            <a:ext cx="3061446" cy="998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ts val="200"/>
              </a:spcBef>
              <a:tabLst>
                <a:tab pos="71438" algn="l"/>
                <a:tab pos="114300" algn="l"/>
              </a:tabLst>
            </a:pPr>
            <a:r>
              <a:rPr lang="en-US" altLang="ko-KR" sz="2400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spc="-7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핵심 키워드</a:t>
            </a:r>
          </a:p>
        </p:txBody>
      </p:sp>
    </p:spTree>
    <p:extLst>
      <p:ext uri="{BB962C8B-B14F-4D97-AF65-F5344CB8AC3E}">
        <p14:creationId xmlns:p14="http://schemas.microsoft.com/office/powerpoint/2010/main" val="374550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44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Neo둥근모" panose="02010509060201040203" pitchFamily="1" charset="-127"/>
              <a:ea typeface="Neo둥근모" panose="02010509060201040203" pitchFamily="1" charset="-127"/>
              <a:cs typeface="둥근모꼴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D280B-960E-DA46-3686-9FCE4C54D806}"/>
              </a:ext>
            </a:extLst>
          </p:cNvPr>
          <p:cNvGrpSpPr/>
          <p:nvPr/>
        </p:nvGrpSpPr>
        <p:grpSpPr>
          <a:xfrm>
            <a:off x="2924108" y="2764260"/>
            <a:ext cx="6343784" cy="1329479"/>
            <a:chOff x="3894885" y="1889312"/>
            <a:chExt cx="6188487" cy="1039625"/>
          </a:xfrm>
        </p:grpSpPr>
        <p:pic>
          <p:nvPicPr>
            <p:cNvPr id="16" name="그림 15" descr="조류이(가) 표시된 사진&#10;&#10;자동 생성된 설명">
              <a:extLst>
                <a:ext uri="{FF2B5EF4-FFF2-40B4-BE49-F238E27FC236}">
                  <a16:creationId xmlns:a16="http://schemas.microsoft.com/office/drawing/2014/main" id="{85B5D72C-D74E-1C76-2AA8-D5F03311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974907-A84B-A6E3-5AD1-D68D3263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9" name="그림 1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09AFCEC-6352-AF55-DA0E-3E70F27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998DBC-F8BA-3CF1-B5E0-07F028F2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666FAA-B247-2AD9-F61F-CAFAF25D3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626E621-3941-847D-17F3-539F5749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80254A-B67B-5D32-9F87-74C792BC1AF3}"/>
              </a:ext>
            </a:extLst>
          </p:cNvPr>
          <p:cNvSpPr txBox="1"/>
          <p:nvPr/>
        </p:nvSpPr>
        <p:spPr>
          <a:xfrm>
            <a:off x="3747945" y="3070545"/>
            <a:ext cx="469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공통 부분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44C7B-639E-DE83-3890-0EFEE767566C}"/>
              </a:ext>
            </a:extLst>
          </p:cNvPr>
          <p:cNvSpPr txBox="1"/>
          <p:nvPr/>
        </p:nvSpPr>
        <p:spPr>
          <a:xfrm>
            <a:off x="3456458" y="1018728"/>
            <a:ext cx="5279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</a:t>
            </a:r>
            <a:endParaRPr lang="ko-KR" altLang="en-US" sz="66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 descr="그리기이(가) 표시된 사진&#10;&#10;자동 생성된 설명">
            <a:extLst>
              <a:ext uri="{FF2B5EF4-FFF2-40B4-BE49-F238E27FC236}">
                <a16:creationId xmlns:a16="http://schemas.microsoft.com/office/drawing/2014/main" id="{E489FC19-B0B5-C3A7-7410-267B2E0568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60" y="1354984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2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319240" y="1394710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5175E3-96C4-7ED8-E321-A43EED167140}"/>
              </a:ext>
            </a:extLst>
          </p:cNvPr>
          <p:cNvSpPr/>
          <p:nvPr/>
        </p:nvSpPr>
        <p:spPr>
          <a:xfrm>
            <a:off x="828674" y="2503791"/>
            <a:ext cx="3525240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 성공 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대한 데이터들을 가져와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username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객체에 저장하여 로그인 유지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▶로그인이 요구될 경우 모든 페이지에서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모달을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통한 로그인 화면을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▶회원에 대해선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CRUD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914D35-4C62-33E4-CC8A-F7AB0429E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1" y="1060606"/>
            <a:ext cx="2792887" cy="18955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EB69D5-8278-B2DF-3B32-5EA358385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591" y="3293713"/>
            <a:ext cx="2713174" cy="8853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6FB24-2E87-61BC-25AB-B656BFD0F7F2}"/>
              </a:ext>
            </a:extLst>
          </p:cNvPr>
          <p:cNvSpPr/>
          <p:nvPr/>
        </p:nvSpPr>
        <p:spPr>
          <a:xfrm>
            <a:off x="8135896" y="2956809"/>
            <a:ext cx="38071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513D8B-CF7D-66E1-D2C8-B2C0D90E8A23}"/>
              </a:ext>
            </a:extLst>
          </p:cNvPr>
          <p:cNvSpPr/>
          <p:nvPr/>
        </p:nvSpPr>
        <p:spPr>
          <a:xfrm>
            <a:off x="8053587" y="4241571"/>
            <a:ext cx="38071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8E5038-DBBC-4AAB-E7E9-6EB267679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9930" y="4672172"/>
            <a:ext cx="2713174" cy="1103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9D98D-2498-51E5-1BCF-5131D8DAD4B8}"/>
              </a:ext>
            </a:extLst>
          </p:cNvPr>
          <p:cNvSpPr txBox="1"/>
          <p:nvPr/>
        </p:nvSpPr>
        <p:spPr>
          <a:xfrm>
            <a:off x="767741" y="835918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3CE3FB-3CAC-BD83-FCF2-015A2174B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3757" y="1060606"/>
            <a:ext cx="3619987" cy="473678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0084FBF9-CC4F-779A-7BD0-045AE12C85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7" y="1711514"/>
            <a:ext cx="296877" cy="2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로그아웃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BF2A6F-D10C-E1A8-D20D-68F53D2CC60A}"/>
              </a:ext>
            </a:extLst>
          </p:cNvPr>
          <p:cNvSpPr/>
          <p:nvPr/>
        </p:nvSpPr>
        <p:spPr>
          <a:xfrm>
            <a:off x="1294572" y="2266479"/>
            <a:ext cx="3625703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▶로그아웃 시 현재 페이지에서 로그아웃만 진행되도록 컨트롤러에서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static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nowURI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사용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▶로그아웃 시 세션을 로그인 정보가 있는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객체를 무효화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객체는 무효화되면 즉시 생성되기 때문에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forward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새로고침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재무효화하고 생성하는 자원 낭비의 가능성이 있어 현재 페이지로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리다이렉트로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 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9A3A99-8D7A-DDE5-F2DA-7EA174E93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320" y="1573406"/>
            <a:ext cx="6018764" cy="2030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1FAF61-9BD4-7DA9-2598-088560D1B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501" y="4279561"/>
            <a:ext cx="6018763" cy="11582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90FEA6-C905-E819-00BE-23A2DAB889E5}"/>
              </a:ext>
            </a:extLst>
          </p:cNvPr>
          <p:cNvSpPr/>
          <p:nvPr/>
        </p:nvSpPr>
        <p:spPr>
          <a:xfrm>
            <a:off x="5191501" y="3732998"/>
            <a:ext cx="526732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Controller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로그아웃 요청처리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0AA9FC-D3B8-CBBB-351D-8AACFD38EE01}"/>
              </a:ext>
            </a:extLst>
          </p:cNvPr>
          <p:cNvSpPr/>
          <p:nvPr/>
        </p:nvSpPr>
        <p:spPr>
          <a:xfrm>
            <a:off x="7139879" y="2859338"/>
            <a:ext cx="3467161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LogOutCommand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process()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메서드에서 현재 클라이언트가 사용하는 웹 브라우저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무효화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58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회원가입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5BB441-CCFE-45BA-339D-EC3147A3A5B1}"/>
              </a:ext>
            </a:extLst>
          </p:cNvPr>
          <p:cNvSpPr/>
          <p:nvPr/>
        </p:nvSpPr>
        <p:spPr>
          <a:xfrm>
            <a:off x="948011" y="2898226"/>
            <a:ext cx="3593806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가입 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중복을 허용하지 않기에 사전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조회 기능 존재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정보의 모든 값은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not NULL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이기에 유효성 검사추가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2ECC11-F7C1-79C5-742D-E2BE66C32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781" y="1327024"/>
            <a:ext cx="3115341" cy="2256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4F87F94-E3EA-5BB6-A143-06805A6E9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81" y="3801477"/>
            <a:ext cx="3115341" cy="22561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15D4CF-8EF7-A41F-B243-7EBDDAD84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827" y="3310871"/>
            <a:ext cx="1671247" cy="5446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DFB3D78-1409-66C2-499A-A106D49FE8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386" y="1561227"/>
            <a:ext cx="1608549" cy="5206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48E9B1-A21E-9B4E-DCF3-98B039D91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935" y="1561227"/>
            <a:ext cx="1608549" cy="5118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990A3F-8587-2CC4-ADB2-A6E61D5CB3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2159" y="2194302"/>
            <a:ext cx="3211952" cy="317138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B2155-CEEB-D2AE-D6C4-77D5644ABAE5}"/>
              </a:ext>
            </a:extLst>
          </p:cNvPr>
          <p:cNvSpPr/>
          <p:nvPr/>
        </p:nvSpPr>
        <p:spPr>
          <a:xfrm>
            <a:off x="7823218" y="1204074"/>
            <a:ext cx="38071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회원가입 유효성 검사 및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89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회원조회</a:t>
            </a:r>
            <a:endParaRPr lang="en-US" altLang="ko-KR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그리고 수정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및 삭제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380054" y="1496213"/>
            <a:ext cx="252217" cy="441840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898E5F31-20D8-6C2E-DAA7-AE4E26A6C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02" y="1821532"/>
            <a:ext cx="287455" cy="2874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E16A1A-34FF-0201-2EEF-359F1920811E}"/>
              </a:ext>
            </a:extLst>
          </p:cNvPr>
          <p:cNvSpPr/>
          <p:nvPr/>
        </p:nvSpPr>
        <p:spPr>
          <a:xfrm>
            <a:off x="828674" y="2413337"/>
            <a:ext cx="3084107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정보와 게임 기록 확인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수정과 삭제는 구역을 나눠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form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기능하고 기능 시 홈페이지로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리다이렉트로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재 로그인 요구 또는 회원 탈퇴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1DF4CB-D8FF-9BC2-A7AE-BD77AA069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781" y="1848168"/>
            <a:ext cx="3799205" cy="34654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0BA463-1E69-0E17-511E-D9F24032A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1986" y="1848168"/>
            <a:ext cx="3702639" cy="19211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874391-48AC-7FFA-24D4-08B14E03B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1986" y="4300416"/>
            <a:ext cx="3651339" cy="10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중복 로그인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1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D25EAA-6A86-176B-9824-D1C1B4958906}"/>
              </a:ext>
            </a:extLst>
          </p:cNvPr>
          <p:cNvSpPr/>
          <p:nvPr/>
        </p:nvSpPr>
        <p:spPr>
          <a:xfrm>
            <a:off x="828674" y="2413337"/>
            <a:ext cx="3828386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▶중복 로그인 방지를 위해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@WebListener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인터페이스 활용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▶해당 인터페이스를 구현한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SessionListener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객체에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추가적인 메서드를 넣어 중복로그인 체크와 웹 어플리케이션 내 모든 세션들을 관리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C2A428-4FED-6AE9-884E-ED10B523F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781" y="1120312"/>
            <a:ext cx="5769084" cy="40206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CD42E1-11CA-F483-3497-C408F398F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80" y="5241437"/>
            <a:ext cx="5769083" cy="8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2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중복 로그인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2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76FE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D38398-755F-EC90-82E7-A838227258F7}"/>
              </a:ext>
            </a:extLst>
          </p:cNvPr>
          <p:cNvSpPr/>
          <p:nvPr/>
        </p:nvSpPr>
        <p:spPr>
          <a:xfrm>
            <a:off x="812386" y="2129308"/>
            <a:ext cx="3722061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▶기존 로그인 중 새로운 클라이언트가 로그인을 하였을 경우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 로그인한 유저는 강제 로그아웃됨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▶컨트롤러에서 제일 우선으로 중복로그인을 검증하여 기존 로그인 유저는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sessionListener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 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저장된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sessionId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같이 달라 즉시     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duplicated_member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redirect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359C2B-F69A-32D1-15B4-414DF4B03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781" y="1378064"/>
            <a:ext cx="6205019" cy="2104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BF94CF-7D7A-1500-ACC5-EEE37F0B5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81" y="3693652"/>
            <a:ext cx="6205019" cy="19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3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966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게시판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메인 및 글 작성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13916C-6864-ADB8-6ED0-1837BBC31B14}"/>
              </a:ext>
            </a:extLst>
          </p:cNvPr>
          <p:cNvSpPr/>
          <p:nvPr/>
        </p:nvSpPr>
        <p:spPr>
          <a:xfrm>
            <a:off x="828674" y="2413337"/>
            <a:ext cx="3084107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정보와 게임 기록 확인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 수정과 삭제는 구역을 나눠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form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기능하고 기능 시 홈페이지로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리다이렉트로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재 로그인 요구 또는 회원 탈퇴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8025BE-8552-8EEE-D116-300A953FC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00" y="3467130"/>
            <a:ext cx="3593809" cy="20649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AC61B4-38DC-5F20-5AB2-D3B08B146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400" y="1010106"/>
            <a:ext cx="3593809" cy="2113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36B082-68AD-F90C-93B9-3DDCA29B8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982" y="2372323"/>
            <a:ext cx="2594344" cy="21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게시판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-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조회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EC1042-CD20-C10D-1EE9-988D38E099CE}"/>
              </a:ext>
            </a:extLst>
          </p:cNvPr>
          <p:cNvSpPr/>
          <p:nvPr/>
        </p:nvSpPr>
        <p:spPr>
          <a:xfrm>
            <a:off x="828674" y="2413337"/>
            <a:ext cx="483847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▶좋아요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싫어요 버튼을 누르면 횟수 증가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▶댓글 달기 가능 먼저 작성 순으로 익명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숫자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댓글 전용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적용되면서 댓글 추가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▶비 로그인 시 글과 댓글 조회만 가능 댓글 입력 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좋아요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싫어요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 버튼 비 활성화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6C0133-C37D-38B5-53A1-AC76D277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67" y="1325280"/>
            <a:ext cx="4985427" cy="44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465141D-CFAA-4380-9C20-863831AD7783}"/>
              </a:ext>
            </a:extLst>
          </p:cNvPr>
          <p:cNvGrpSpPr/>
          <p:nvPr/>
        </p:nvGrpSpPr>
        <p:grpSpPr>
          <a:xfrm>
            <a:off x="3509363" y="2029955"/>
            <a:ext cx="5173274" cy="869075"/>
            <a:chOff x="3894885" y="1889312"/>
            <a:chExt cx="6188487" cy="1039625"/>
          </a:xfrm>
        </p:grpSpPr>
        <p:pic>
          <p:nvPicPr>
            <p:cNvPr id="5" name="그림 4" descr="조류이(가) 표시된 사진&#10;&#10;자동 생성된 설명">
              <a:extLst>
                <a:ext uri="{FF2B5EF4-FFF2-40B4-BE49-F238E27FC236}">
                  <a16:creationId xmlns:a16="http://schemas.microsoft.com/office/drawing/2014/main" id="{7B50F7C6-92F3-4668-B550-B35B28BE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AEBEB36-D921-475E-A5C0-E1BBC583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901EC0FE-05B5-46D3-A352-C385361D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B2873ED-4F97-4B11-B5C5-299BBDA5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B94012-4D3D-41C8-B0FF-B1938304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5648177-7295-4F5A-BCAF-FEA26AAD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4798144" y="698998"/>
            <a:ext cx="26340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목차</a:t>
            </a:r>
            <a:r>
              <a:rPr lang="ko-KR" altLang="en-US" sz="6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6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318AEC-23E8-4A1E-90D4-76D0BD36AB9A}"/>
              </a:ext>
            </a:extLst>
          </p:cNvPr>
          <p:cNvGrpSpPr/>
          <p:nvPr/>
        </p:nvGrpSpPr>
        <p:grpSpPr>
          <a:xfrm>
            <a:off x="3509363" y="2846384"/>
            <a:ext cx="5173274" cy="869075"/>
            <a:chOff x="3894885" y="1889312"/>
            <a:chExt cx="6188487" cy="1039625"/>
          </a:xfrm>
        </p:grpSpPr>
        <p:pic>
          <p:nvPicPr>
            <p:cNvPr id="58" name="그림 57" descr="조류이(가) 표시된 사진&#10;&#10;자동 생성된 설명">
              <a:extLst>
                <a:ext uri="{FF2B5EF4-FFF2-40B4-BE49-F238E27FC236}">
                  <a16:creationId xmlns:a16="http://schemas.microsoft.com/office/drawing/2014/main" id="{B6CC6086-173A-463B-B463-AB734A40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CF2B2B-B8D3-42DF-A042-A62B9148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0" name="그림 59" descr="테이블이(가) 표시된 사진&#10;&#10;자동 생성된 설명">
              <a:extLst>
                <a:ext uri="{FF2B5EF4-FFF2-40B4-BE49-F238E27FC236}">
                  <a16:creationId xmlns:a16="http://schemas.microsoft.com/office/drawing/2014/main" id="{7194405B-C4FD-481C-8CDB-48C8847ED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8B1A1C7-C2AC-4536-BC6F-29791755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73D0B08-0764-46CD-B967-9F85B311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C914A08-5C82-4CDB-896F-EF35130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3D5B761-39E3-486D-BA6C-B46B7712F234}"/>
              </a:ext>
            </a:extLst>
          </p:cNvPr>
          <p:cNvGrpSpPr/>
          <p:nvPr/>
        </p:nvGrpSpPr>
        <p:grpSpPr>
          <a:xfrm>
            <a:off x="3509363" y="3736291"/>
            <a:ext cx="5173274" cy="869075"/>
            <a:chOff x="3894885" y="1889312"/>
            <a:chExt cx="6188487" cy="1039625"/>
          </a:xfrm>
        </p:grpSpPr>
        <p:pic>
          <p:nvPicPr>
            <p:cNvPr id="65" name="그림 64" descr="조류이(가) 표시된 사진&#10;&#10;자동 생성된 설명">
              <a:extLst>
                <a:ext uri="{FF2B5EF4-FFF2-40B4-BE49-F238E27FC236}">
                  <a16:creationId xmlns:a16="http://schemas.microsoft.com/office/drawing/2014/main" id="{BA49FF41-2B9E-472B-882C-CFBE36A7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D20F94F-E0E7-4412-AB05-6ED55A75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67" name="그림 66" descr="테이블이(가) 표시된 사진&#10;&#10;자동 생성된 설명">
              <a:extLst>
                <a:ext uri="{FF2B5EF4-FFF2-40B4-BE49-F238E27FC236}">
                  <a16:creationId xmlns:a16="http://schemas.microsoft.com/office/drawing/2014/main" id="{EE8EE5CD-E7F4-4E08-A771-D464484A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C62E1E4C-5A91-4B12-A1B8-5C4AC4657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109B24F-83BE-4CEB-9897-B8AB16C98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C3AE850-782C-47B4-8446-DA1100A03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657AC6-DF9F-4117-BA86-FC500429D0AB}"/>
              </a:ext>
            </a:extLst>
          </p:cNvPr>
          <p:cNvGrpSpPr/>
          <p:nvPr/>
        </p:nvGrpSpPr>
        <p:grpSpPr>
          <a:xfrm>
            <a:off x="3509363" y="4569048"/>
            <a:ext cx="5173274" cy="869075"/>
            <a:chOff x="3894885" y="1889312"/>
            <a:chExt cx="6188487" cy="1039625"/>
          </a:xfrm>
        </p:grpSpPr>
        <p:pic>
          <p:nvPicPr>
            <p:cNvPr id="72" name="그림 71" descr="조류이(가) 표시된 사진&#10;&#10;자동 생성된 설명">
              <a:extLst>
                <a:ext uri="{FF2B5EF4-FFF2-40B4-BE49-F238E27FC236}">
                  <a16:creationId xmlns:a16="http://schemas.microsoft.com/office/drawing/2014/main" id="{CB8F9F7E-6CF8-491A-A92F-6FFB4E2FA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32F29DF-665C-4B4F-8076-3395F09AB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74" name="그림 73" descr="테이블이(가) 표시된 사진&#10;&#10;자동 생성된 설명">
              <a:extLst>
                <a:ext uri="{FF2B5EF4-FFF2-40B4-BE49-F238E27FC236}">
                  <a16:creationId xmlns:a16="http://schemas.microsoft.com/office/drawing/2014/main" id="{630C78EB-23D7-464A-BF0D-968786E0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6AA62F8-C9E3-4BF0-B6CD-0993487A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190B9A6-5A28-4148-B972-1AD02FEF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1A6CB5C-E3E5-43C4-9FF1-8B0A0570D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EC689F73-3689-4DA5-9E04-ED7EF9AFAC2B}"/>
              </a:ext>
            </a:extLst>
          </p:cNvPr>
          <p:cNvSpPr txBox="1"/>
          <p:nvPr/>
        </p:nvSpPr>
        <p:spPr>
          <a:xfrm>
            <a:off x="3931304" y="2057913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1.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프로젝트 소개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9034E7-AAAC-4736-A695-1AC7339ABB5B}"/>
              </a:ext>
            </a:extLst>
          </p:cNvPr>
          <p:cNvSpPr txBox="1"/>
          <p:nvPr/>
        </p:nvSpPr>
        <p:spPr>
          <a:xfrm>
            <a:off x="3931304" y="28990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2. 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공통 부분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582F0A-7877-44F1-AF9B-BF6FD9E822DE}"/>
              </a:ext>
            </a:extLst>
          </p:cNvPr>
          <p:cNvSpPr txBox="1"/>
          <p:nvPr/>
        </p:nvSpPr>
        <p:spPr>
          <a:xfrm>
            <a:off x="3931304" y="3807949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3.	 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게임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45B2B1-194C-46DE-8E8A-7497C3CB776C}"/>
              </a:ext>
            </a:extLst>
          </p:cNvPr>
          <p:cNvSpPr txBox="1"/>
          <p:nvPr/>
        </p:nvSpPr>
        <p:spPr>
          <a:xfrm>
            <a:off x="3931303" y="4650393"/>
            <a:ext cx="45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4.	 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</a:t>
            </a:r>
            <a:endParaRPr lang="ko-KR" altLang="en-US" sz="3600" spc="600" dirty="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4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게시판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수정 및 삭제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DC9642-6512-B8E1-6738-ABB22499FF57}"/>
              </a:ext>
            </a:extLst>
          </p:cNvPr>
          <p:cNvSpPr/>
          <p:nvPr/>
        </p:nvSpPr>
        <p:spPr>
          <a:xfrm>
            <a:off x="828674" y="2413337"/>
            <a:ext cx="3568800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▶본인 작성 글에는 수정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 버튼 활성화 이를 통하여 수정 및 삭제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▶글 수정 페이지에서 기존 글의 제목과 내용을 그대로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가져와 수정하고자 하는 부분을 수정하고 버튼을 누르면 수정 완료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7608DD-9C00-155D-A5D2-B8022A705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937" y="1462147"/>
            <a:ext cx="4600568" cy="1868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8D1E33-636A-25D6-D05C-1AA132BDC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936" y="3406340"/>
            <a:ext cx="4600567" cy="2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02 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게시판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76FE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데이터 베이스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84BA12-D8B2-04EE-BA6E-D596DC4102AF}"/>
              </a:ext>
            </a:extLst>
          </p:cNvPr>
          <p:cNvSpPr/>
          <p:nvPr/>
        </p:nvSpPr>
        <p:spPr>
          <a:xfrm>
            <a:off x="828674" y="2413337"/>
            <a:ext cx="3084107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▶글의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작성자 이름과 작성자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같이 저장 글마다 고유의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기본키로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▶댓글은 글의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값으로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cBelong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컬럼으로 값을 가져 이를 토대로 어떤 글의 댓글인지 분류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687614-8F2A-A144-6CA2-52C79E981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161" y="1269737"/>
            <a:ext cx="4504459" cy="21895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BFF6C3-9C66-6E4C-F306-C2024CE62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161" y="3770233"/>
            <a:ext cx="4044263" cy="20091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0853B-2C05-ADD8-E978-C3445A8C048D}"/>
              </a:ext>
            </a:extLst>
          </p:cNvPr>
          <p:cNvSpPr/>
          <p:nvPr/>
        </p:nvSpPr>
        <p:spPr>
          <a:xfrm>
            <a:off x="4397474" y="4378311"/>
            <a:ext cx="380712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board_comment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2A0311-389A-FAA6-FA1E-93890CB8CC6A}"/>
              </a:ext>
            </a:extLst>
          </p:cNvPr>
          <p:cNvSpPr/>
          <p:nvPr/>
        </p:nvSpPr>
        <p:spPr>
          <a:xfrm>
            <a:off x="4397474" y="2183508"/>
            <a:ext cx="380712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ProjectBoard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984418CF-F709-70EE-D643-04075DC75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56" y="2515528"/>
            <a:ext cx="327917" cy="327917"/>
          </a:xfrm>
          <a:prstGeom prst="rect">
            <a:avLst/>
          </a:prstGeom>
        </p:spPr>
      </p:pic>
      <p:pic>
        <p:nvPicPr>
          <p:cNvPr id="14" name="그림 13" descr="개체, 테이블, 그리기이(가) 표시된 사진&#10;&#10;자동 생성된 설명">
            <a:extLst>
              <a:ext uri="{FF2B5EF4-FFF2-40B4-BE49-F238E27FC236}">
                <a16:creationId xmlns:a16="http://schemas.microsoft.com/office/drawing/2014/main" id="{73F6E00B-EC0D-94E4-EACA-1583841CC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56" y="4373073"/>
            <a:ext cx="327917" cy="3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44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Neo둥근모" panose="02010509060201040203" pitchFamily="1" charset="-127"/>
              <a:ea typeface="Neo둥근모" panose="02010509060201040203" pitchFamily="1" charset="-127"/>
              <a:cs typeface="둥근모꼴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D280B-960E-DA46-3686-9FCE4C54D806}"/>
              </a:ext>
            </a:extLst>
          </p:cNvPr>
          <p:cNvGrpSpPr/>
          <p:nvPr/>
        </p:nvGrpSpPr>
        <p:grpSpPr>
          <a:xfrm>
            <a:off x="2924108" y="2764260"/>
            <a:ext cx="6343784" cy="1329479"/>
            <a:chOff x="3894885" y="1889312"/>
            <a:chExt cx="6188487" cy="1039625"/>
          </a:xfrm>
        </p:grpSpPr>
        <p:pic>
          <p:nvPicPr>
            <p:cNvPr id="16" name="그림 15" descr="조류이(가) 표시된 사진&#10;&#10;자동 생성된 설명">
              <a:extLst>
                <a:ext uri="{FF2B5EF4-FFF2-40B4-BE49-F238E27FC236}">
                  <a16:creationId xmlns:a16="http://schemas.microsoft.com/office/drawing/2014/main" id="{85B5D72C-D74E-1C76-2AA8-D5F03311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974907-A84B-A6E3-5AD1-D68D3263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9" name="그림 1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09AFCEC-6352-AF55-DA0E-3E70F27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998DBC-F8BA-3CF1-B5E0-07F028F2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666FAA-B247-2AD9-F61F-CAFAF25D3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626E621-3941-847D-17F3-539F5749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80254A-B67B-5D32-9F87-74C792BC1AF3}"/>
              </a:ext>
            </a:extLst>
          </p:cNvPr>
          <p:cNvSpPr txBox="1"/>
          <p:nvPr/>
        </p:nvSpPr>
        <p:spPr>
          <a:xfrm>
            <a:off x="3826077" y="3048114"/>
            <a:ext cx="469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게임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54882-B5F2-D01E-D482-EF807ED564D3}"/>
              </a:ext>
            </a:extLst>
          </p:cNvPr>
          <p:cNvSpPr txBox="1"/>
          <p:nvPr/>
        </p:nvSpPr>
        <p:spPr>
          <a:xfrm>
            <a:off x="3456458" y="1043877"/>
            <a:ext cx="5279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03</a:t>
            </a:r>
            <a:endParaRPr lang="ko-KR" altLang="en-US" sz="66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899123FC-2E38-89C7-116C-C1754DA2A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74" y="3242397"/>
            <a:ext cx="441512" cy="4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16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en-US" altLang="ko-KR" sz="32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Game1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-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공 피하기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4409440" y="1015160"/>
            <a:ext cx="6595257" cy="494463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9FB29E-2442-7706-7217-16DA0ACBFA7B}"/>
              </a:ext>
            </a:extLst>
          </p:cNvPr>
          <p:cNvSpPr/>
          <p:nvPr/>
        </p:nvSpPr>
        <p:spPr>
          <a:xfrm>
            <a:off x="1077003" y="2453977"/>
            <a:ext cx="3084107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▶파란 상자를 방향키로 움직여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빨간 공으로부터 오랫동안 살아남는 게임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 시 해당 유저의 기록을 가져오고 기록 갱신 시 기록 버튼활성화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▶우측에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랭킹표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저장한 </a:t>
            </a:r>
            <a:r>
              <a:rPr lang="af-ZA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avoidballrecord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테이블에서 게임 기록을 관리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29120E-8B80-DAA4-0FDC-8823D49B5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464" y="1021034"/>
            <a:ext cx="6595257" cy="34493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3ECAB7-9BBE-1477-7D5A-910F91BCD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899" y="4470400"/>
            <a:ext cx="3299169" cy="1470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582B64-0D76-3FE9-F715-46BFFFF51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068" y="4458119"/>
            <a:ext cx="3297629" cy="1480876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53934020-FEC9-543C-8993-DF5669739D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98525" y="1842690"/>
            <a:ext cx="308771" cy="3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공 피하기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서버</a:t>
            </a: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9FB29E-2442-7706-7217-16DA0ACBFA7B}"/>
              </a:ext>
            </a:extLst>
          </p:cNvPr>
          <p:cNvSpPr/>
          <p:nvPr/>
        </p:nvSpPr>
        <p:spPr>
          <a:xfrm>
            <a:off x="828674" y="2413337"/>
            <a:ext cx="4860926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▶기록을 추가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갱신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조회를 모두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avoidBallCommand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▶기록이 있는지 없는지 확인하여 기록이 존재하지 않을 경우 갱신이 아닌 테이블에 데이터를 추가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process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      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기록 리스트를 호출하고 전달하여 게임 페이지 내에서 요청이 있을 경우 실시간으로 리스트를 갱신하여 확인 가능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4BE83E-2065-0381-655F-D5430DC1E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686" y="1015160"/>
            <a:ext cx="5104011" cy="4987750"/>
          </a:xfrm>
          <a:prstGeom prst="rect">
            <a:avLst/>
          </a:prstGeom>
        </p:spPr>
      </p:pic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A3629D16-8F9D-9DD6-125A-B6CD5B5FE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66" y="4335642"/>
            <a:ext cx="319009" cy="3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공 피하기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코드</a:t>
            </a: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AA8081-D016-02D5-C5AC-4825C63BA4A9}"/>
              </a:ext>
            </a:extLst>
          </p:cNvPr>
          <p:cNvSpPr/>
          <p:nvPr/>
        </p:nvSpPr>
        <p:spPr>
          <a:xfrm>
            <a:off x="828674" y="2413337"/>
            <a:ext cx="5036560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canvas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빨간 공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개와 파란 상자 하나를 만들어 게임을 진행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▶방향키가 키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방향키 눌리는 변수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업시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변수 다시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하여 아래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move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함수에서 해당 키에 대한 변수가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때마다 방향에 맞는 위치 값 변화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E1048-24F0-BE68-EDDA-14411930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137" y="2029584"/>
            <a:ext cx="5104012" cy="2224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64A062-8AB6-CBBF-AE38-11D2FA5F1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37" y="1018593"/>
            <a:ext cx="5092399" cy="1010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02A949-18C3-EA49-3E71-C18D6EB9F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137" y="4204715"/>
            <a:ext cx="5068560" cy="17550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9F3CE3-7ECF-F683-DBC7-75ECE78309DC}"/>
              </a:ext>
            </a:extLst>
          </p:cNvPr>
          <p:cNvSpPr/>
          <p:nvPr/>
        </p:nvSpPr>
        <p:spPr>
          <a:xfrm>
            <a:off x="1059440" y="4526827"/>
            <a:ext cx="4876697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▶해당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move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setInterval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10ms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마다 실행 시켜 반복 적으로 위치 값을 변화시켜가며 반복적으로 해당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canvas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 시켜 눈으로 볼 때 움직이는 것처럼 보이도록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07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903768" y="2838633"/>
            <a:ext cx="4996918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규칙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퍼즐 조각을 올바른 위치에 배치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화면구성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랜덤 이미지를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4x4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그리드의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정사각형 퍼즐 조각으로 배치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7298768" y="4648845"/>
            <a:ext cx="98803" cy="1730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50955" y="4532731"/>
            <a:ext cx="449369" cy="40531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2090;p74"/>
          <p:cNvGrpSpPr/>
          <p:nvPr/>
        </p:nvGrpSpPr>
        <p:grpSpPr>
          <a:xfrm>
            <a:off x="8321439" y="2055026"/>
            <a:ext cx="292011" cy="332874"/>
            <a:chOff x="4943575" y="2516350"/>
            <a:chExt cx="98675" cy="81700"/>
          </a:xfrm>
        </p:grpSpPr>
        <p:sp>
          <p:nvSpPr>
            <p:cNvPr id="10" name="Google Shape;2091;p74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2;p74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3;p74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4;p74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95;p74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96;p74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97;p74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98;p74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99;p74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0;p74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01;p74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02;p74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03;p74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04;p74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5;p74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06;p74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07;p74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8;p74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09;p74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10;p74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1;p74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12;p74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13;p74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14;p74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15;p74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16;p74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17;p74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18;p74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19;p74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20;p74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21;p74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22;p74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23;p74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24;p74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25;p74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26;p74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27;p74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28;p74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29;p74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30;p74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31;p74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32;p74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33;p74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34;p74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35;p74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36;p74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37;p74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38;p74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39;p74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0;p74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1;p74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2;p74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3;p74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4;p74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45;p74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46;p74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47;p74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48;p74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49;p74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0;p74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1;p74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2;p74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3;p74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4;p74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5;p74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6;p74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7;p74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58;p74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9;p74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0;p74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1;p74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2;p74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3;p74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4;p74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65;p74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6;p74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7;p74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68;p74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090;p74"/>
          <p:cNvGrpSpPr/>
          <p:nvPr/>
        </p:nvGrpSpPr>
        <p:grpSpPr>
          <a:xfrm>
            <a:off x="8354573" y="4672335"/>
            <a:ext cx="292011" cy="332874"/>
            <a:chOff x="4943575" y="2516350"/>
            <a:chExt cx="98675" cy="81700"/>
          </a:xfrm>
        </p:grpSpPr>
        <p:sp>
          <p:nvSpPr>
            <p:cNvPr id="252" name="Google Shape;2091;p74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92;p74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93;p74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94;p74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95;p74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96;p74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97;p74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98;p74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99;p74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00;p74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01;p74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02;p74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03;p74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04;p74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05;p74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06;p74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07;p74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08;p74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09;p74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10;p74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11;p74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12;p74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13;p74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14;p74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15;p74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16;p74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17;p74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18;p74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19;p74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20;p74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21;p74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22;p74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23;p74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24;p74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25;p74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26;p74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27;p74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28;p74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29;p74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30;p74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31;p74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32;p74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33;p74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34;p74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35;p74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36;p74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37;p74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38;p74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39;p74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40;p74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41;p74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42;p74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43;p74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44;p74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45;p74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46;p74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147;p74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148;p74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149;p74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150;p74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151;p74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152;p74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153;p74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154;p74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155;p74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156;p74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157;p74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158;p74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159;p74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160;p74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161;p74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162;p74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163;p74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164;p74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165;p74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166;p74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167;p74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168;p74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3101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HTML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코드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842096" y="2844312"/>
            <a:ext cx="4880344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퍼즐 조각을 담고 있는 리스트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퍼즐 조각을 드래그할 수 있도록 설정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게임을 시작하는 버튼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게임 완료 시 표시할 메시지를 담은 요소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C59270E-E5CE-41FA-A0C7-62D6AA2CD08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307" y="5843357"/>
            <a:ext cx="883024" cy="8830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10412356" y="6092321"/>
            <a:ext cx="96446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91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JS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코드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1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842096" y="2844312"/>
            <a:ext cx="4880344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퍼즐 게임의 동작을 제어하는 기능을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게임 상태와 타이머 변수 초기화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게임 시작 버튼 클릭 시 타이머 시작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7539EE82-3A09-4E4B-A54D-DAEDFB3DCBE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22" y="5821797"/>
            <a:ext cx="883024" cy="8830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10513002" y="6104656"/>
            <a:ext cx="96446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7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JS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코드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2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842096" y="2844312"/>
            <a:ext cx="4880344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퍼즐 조각들을 섞어서 화면 배치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드래그 앤 드롭 이벤트 처리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퍼즐 조각의 위치를 변경하고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완성 여부를 확인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게임 완료 시 타이머 값을 저장하고 폼을 제출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7539EE82-3A09-4E4B-A54D-DAEDFB3DCBE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22" y="5821797"/>
            <a:ext cx="883024" cy="8830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10513002" y="6104656"/>
            <a:ext cx="96446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6C4DEAC-A7F6-4C67-AF71-C3EC2A6B468A}"/>
              </a:ext>
            </a:extLst>
          </p:cNvPr>
          <p:cNvSpPr txBox="1"/>
          <p:nvPr/>
        </p:nvSpPr>
        <p:spPr>
          <a:xfrm>
            <a:off x="3947202" y="753019"/>
            <a:ext cx="4297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n w="254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635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팀원소개</a:t>
            </a:r>
            <a:r>
              <a:rPr lang="ko-KR" altLang="en-US" sz="36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36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C00902-5299-4803-8BAD-931DB9724653}"/>
              </a:ext>
            </a:extLst>
          </p:cNvPr>
          <p:cNvSpPr/>
          <p:nvPr/>
        </p:nvSpPr>
        <p:spPr>
          <a:xfrm>
            <a:off x="1441070" y="1636758"/>
            <a:ext cx="4024993" cy="211153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30672B-D938-4873-88C2-C3902B1C4321}"/>
              </a:ext>
            </a:extLst>
          </p:cNvPr>
          <p:cNvSpPr/>
          <p:nvPr/>
        </p:nvSpPr>
        <p:spPr>
          <a:xfrm>
            <a:off x="1686103" y="1995607"/>
            <a:ext cx="1042243" cy="1002430"/>
          </a:xfrm>
          <a:prstGeom prst="ellipse">
            <a:avLst/>
          </a:prstGeom>
          <a:solidFill>
            <a:srgbClr val="29BAED"/>
          </a:solidFill>
          <a:ln w="28575">
            <a:solidFill>
              <a:srgbClr val="1A2D4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44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Neo둥근모" panose="02010509060201040203" pitchFamily="1" charset="-127"/>
              <a:ea typeface="Neo둥근모" panose="02010509060201040203" pitchFamily="1" charset="-127"/>
              <a:cs typeface="둥근모꼴" panose="020B0600000101010101" charset="-127"/>
            </a:endParaRPr>
          </a:p>
        </p:txBody>
      </p:sp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89B0517A-C7C4-4BC9-A778-B6FDE711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66" y="2129172"/>
            <a:ext cx="772436" cy="735300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E3FC15D-7900-46E3-83CA-2DE5F95A052E}"/>
              </a:ext>
            </a:extLst>
          </p:cNvPr>
          <p:cNvGrpSpPr/>
          <p:nvPr/>
        </p:nvGrpSpPr>
        <p:grpSpPr>
          <a:xfrm>
            <a:off x="1435099" y="3897358"/>
            <a:ext cx="4024993" cy="2111534"/>
            <a:chOff x="1347108" y="1636758"/>
            <a:chExt cx="4024993" cy="211153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56E478-039D-44B2-BCCB-464F4956A9CC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B36809B-3DAA-481C-9716-DE1C1C628BEB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5B8F35-D527-4334-9E13-A734D505F6C9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안준섭</a:t>
              </a:r>
              <a:endParaRPr lang="ko-KR" altLang="en-US" sz="2400" spc="300" dirty="0"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endParaRPr>
            </a:p>
          </p:txBody>
        </p:sp>
        <p:pic>
          <p:nvPicPr>
            <p:cNvPr id="106" name="그림 105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6220F5DC-1DBB-4F77-879D-C2227F4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624" y="2129172"/>
              <a:ext cx="772436" cy="735300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16FA2A8-88C4-48B0-9F9F-D8E558FF5D67}"/>
              </a:ext>
            </a:extLst>
          </p:cNvPr>
          <p:cNvGrpSpPr/>
          <p:nvPr/>
        </p:nvGrpSpPr>
        <p:grpSpPr>
          <a:xfrm>
            <a:off x="6731908" y="1636758"/>
            <a:ext cx="4024993" cy="2111534"/>
            <a:chOff x="1347108" y="1636758"/>
            <a:chExt cx="4024993" cy="211153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EB2BF9-E11C-4F8B-B277-4073111F622F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CDA4F2-22D8-4933-AF60-1FA3469EACBF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DA3A19B-B61A-44CE-8B9D-BFC375BC299A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김은솔</a:t>
              </a:r>
              <a:endParaRPr lang="ko-KR" altLang="en-US" sz="2400" spc="300" dirty="0"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FA29C3-04BE-49DB-ADA8-C50D9278EA95}"/>
              </a:ext>
            </a:extLst>
          </p:cNvPr>
          <p:cNvGrpSpPr/>
          <p:nvPr/>
        </p:nvGrpSpPr>
        <p:grpSpPr>
          <a:xfrm>
            <a:off x="6731908" y="3897358"/>
            <a:ext cx="4024993" cy="2111534"/>
            <a:chOff x="1347108" y="1636758"/>
            <a:chExt cx="4024993" cy="21115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87675B8-D285-41B3-9414-89F919147AE1}"/>
                </a:ext>
              </a:extLst>
            </p:cNvPr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8C248E67-EA80-4373-90A8-96DE91DCB511}"/>
                </a:ext>
              </a:extLst>
            </p:cNvPr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>
              <a:solidFill>
                <a:srgbClr val="1A2D4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2B6888F-55E3-4DA0-9D59-8BA8B4A05474}"/>
                </a:ext>
              </a:extLst>
            </p:cNvPr>
            <p:cNvSpPr txBox="1"/>
            <p:nvPr/>
          </p:nvSpPr>
          <p:spPr>
            <a:xfrm>
              <a:off x="1650339" y="3070271"/>
              <a:ext cx="1223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300" dirty="0" err="1">
                  <a:latin typeface="Neo둥근모" panose="02010509060201040203" pitchFamily="1" charset="-127"/>
                  <a:ea typeface="Neo둥근모" panose="02010509060201040203" pitchFamily="1" charset="-127"/>
                  <a:cs typeface="둥근모꼴" panose="020B0500000000000000" pitchFamily="50" charset="-127"/>
                </a:rPr>
                <a:t>동신우</a:t>
              </a:r>
              <a:endParaRPr lang="ko-KR" altLang="en-US" sz="2400" spc="300" dirty="0"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5C6AD1-D7DE-4940-BB34-F9C3E343B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9" y="4378461"/>
            <a:ext cx="789725" cy="736054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6FA49D7-5F48-4D8A-9343-B9B05D8DE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734" y="2095667"/>
            <a:ext cx="833091" cy="818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81CB0-91D5-0725-10CD-8557C161FB70}"/>
              </a:ext>
            </a:extLst>
          </p:cNvPr>
          <p:cNvSpPr txBox="1"/>
          <p:nvPr/>
        </p:nvSpPr>
        <p:spPr>
          <a:xfrm>
            <a:off x="1666416" y="307027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오종혁</a:t>
            </a: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0C30D777-29C9-36A5-ACC3-AFCA37EF1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37" y="908637"/>
            <a:ext cx="612487" cy="61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D74474-D2A3-A399-3975-CF58BB193C84}"/>
              </a:ext>
            </a:extLst>
          </p:cNvPr>
          <p:cNvSpPr/>
          <p:nvPr/>
        </p:nvSpPr>
        <p:spPr>
          <a:xfrm>
            <a:off x="2889829" y="1998639"/>
            <a:ext cx="2291772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프로젝트 조장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▶실시간 온라인 아바타 채팅을 맡음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2ECAC-12E4-C7B0-4F6C-D67F16963F5B}"/>
              </a:ext>
            </a:extLst>
          </p:cNvPr>
          <p:cNvSpPr/>
          <p:nvPr/>
        </p:nvSpPr>
        <p:spPr>
          <a:xfrm>
            <a:off x="2889829" y="4157257"/>
            <a:ext cx="229177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공 피하기 게임을 맡음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프로젝트 관리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앞을 달려나가는 개발자 지망생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4D876B-2E9A-78CE-AF8C-6CDF9E34D3C6}"/>
              </a:ext>
            </a:extLst>
          </p:cNvPr>
          <p:cNvSpPr/>
          <p:nvPr/>
        </p:nvSpPr>
        <p:spPr>
          <a:xfrm>
            <a:off x="8258551" y="1998639"/>
            <a:ext cx="2291772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▶퍼즐 게임 담당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▶자유로운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열정녀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아이디어 뱅크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3165FC-7876-634D-859E-8DD4B28276EF}"/>
              </a:ext>
            </a:extLst>
          </p:cNvPr>
          <p:cNvSpPr/>
          <p:nvPr/>
        </p:nvSpPr>
        <p:spPr>
          <a:xfrm>
            <a:off x="8258551" y="4256207"/>
            <a:ext cx="2291772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▶가위 바위 보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로또 게임 담당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엔지너링과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웹 개발에 관심이 많은 개발자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준비생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잘 부탁드립니다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D5406A08-68FE-5857-EEB3-D46820282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02" y="2688483"/>
            <a:ext cx="403943" cy="403943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D2AC0905-B23D-CF68-61EA-1642C245A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5" y="4915968"/>
            <a:ext cx="450847" cy="450847"/>
          </a:xfrm>
          <a:prstGeom prst="rect">
            <a:avLst/>
          </a:prstGeom>
        </p:spPr>
      </p:pic>
      <p:pic>
        <p:nvPicPr>
          <p:cNvPr id="16" name="그림 15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D25FDC3A-5E39-83C1-F8F0-CC9FB0AD9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70" y="4939579"/>
            <a:ext cx="403623" cy="403623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8B987490-6CF0-1B6E-BAF0-77F3A986B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2722282"/>
            <a:ext cx="464711" cy="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CSS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코드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00686" y="1015160"/>
            <a:ext cx="5104011" cy="494463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842096" y="2844312"/>
            <a:ext cx="4880344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게임 플레이 시간을 특정 색상으로 강조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각 퍼즐 조각에 배경 이미지 적용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시작 버튼과 게임 완료 메시지 디자인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F2D97731-7BFA-4230-8DA2-513DE39851D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113" y="5835813"/>
            <a:ext cx="883024" cy="8830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70107" y="6092659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303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 </a:t>
            </a:r>
            <a:r>
              <a:rPr lang="ko-KR" altLang="en-US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endParaRPr lang="en-US" altLang="ko-KR" sz="54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퍼즐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-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서버</a:t>
            </a:r>
            <a:endParaRPr lang="ko-KR" altLang="en-US" sz="2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0" name="그림 9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7829549" y="1192967"/>
            <a:ext cx="3592659" cy="349159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903767" y="2221463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903767" y="2389180"/>
            <a:ext cx="7039229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연동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최저 시간이 갱신될 때마다 계정에 기록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및 확인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8356768" y="5157455"/>
            <a:ext cx="2117520" cy="680884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4366658" y="2850028"/>
            <a:ext cx="3312140" cy="305507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1007005" y="2850028"/>
            <a:ext cx="3208902" cy="3055074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FB003A90-4860-4CDE-8337-3644F83DB3B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94" y="5838339"/>
            <a:ext cx="883024" cy="88302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474288" y="609518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439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</a:t>
            </a:r>
            <a:endParaRPr lang="en-US" altLang="ko-KR" sz="4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가위 바위 보 </a:t>
            </a:r>
            <a:r>
              <a:rPr lang="en-US" altLang="ko-KR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로또</a:t>
            </a:r>
            <a:endParaRPr lang="en-US" altLang="ko-KR" sz="2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6823162" y="1073419"/>
            <a:ext cx="4147029" cy="4057380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660326" y="2234802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903768" y="2389180"/>
            <a:ext cx="477401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23161" y="1073418"/>
            <a:ext cx="4147029" cy="2530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DA7F98-1467-3613-D75E-63255F8EA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160" y="3579430"/>
            <a:ext cx="4147029" cy="1551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350759-CC6F-F25E-BF10-B0B2F6334518}"/>
              </a:ext>
            </a:extLst>
          </p:cNvPr>
          <p:cNvSpPr/>
          <p:nvPr/>
        </p:nvSpPr>
        <p:spPr>
          <a:xfrm>
            <a:off x="1221808" y="2499539"/>
            <a:ext cx="5496491" cy="397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ko-KR" altLang="en-US" sz="1800" dirty="0"/>
              <a:t>사용자가 선택한 가위</a:t>
            </a:r>
            <a:r>
              <a:rPr lang="en-US" altLang="ko-KR" sz="1800" dirty="0"/>
              <a:t>, </a:t>
            </a:r>
            <a:r>
              <a:rPr lang="ko-KR" altLang="en-US" sz="1800" dirty="0"/>
              <a:t>바위</a:t>
            </a:r>
            <a:r>
              <a:rPr lang="en-US" altLang="ko-KR" sz="1800" dirty="0"/>
              <a:t>, </a:t>
            </a:r>
            <a:r>
              <a:rPr lang="ko-KR" altLang="en-US" sz="1800" dirty="0"/>
              <a:t>보 중 하나를 컴퓨터가 랜덤으로 선택합니다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dirty="0"/>
              <a:t>   1. </a:t>
            </a:r>
            <a:r>
              <a:rPr lang="ko-KR" altLang="en-US" dirty="0"/>
              <a:t>결과에 따라 승패를 결정하고</a:t>
            </a:r>
            <a:r>
              <a:rPr lang="en-US" altLang="ko-KR" dirty="0"/>
              <a:t>, </a:t>
            </a:r>
            <a:r>
              <a:rPr lang="ko-KR" altLang="en-US" dirty="0"/>
              <a:t>승리한 횟수를 기록합니다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2. </a:t>
            </a:r>
            <a:r>
              <a:rPr lang="ko-KR" altLang="en-US" dirty="0"/>
              <a:t>플레이어가 </a:t>
            </a:r>
            <a:r>
              <a:rPr lang="en-US" altLang="ko-KR" dirty="0"/>
              <a:t>3</a:t>
            </a:r>
            <a:r>
              <a:rPr lang="ko-KR" altLang="en-US" dirty="0"/>
              <a:t>번 이상 연속으로 이기면 보상 받기 버튼이 활성화됩니다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3. </a:t>
            </a:r>
            <a:r>
              <a:rPr lang="ko-KR" altLang="en-US" dirty="0"/>
              <a:t>컴퓨터가 </a:t>
            </a:r>
            <a:r>
              <a:rPr lang="en-US" altLang="ko-KR" dirty="0"/>
              <a:t>3</a:t>
            </a:r>
            <a:r>
              <a:rPr lang="ko-KR" altLang="en-US" dirty="0"/>
              <a:t>번 이상 연속으로 이기면 게임이 종료됩니다</a:t>
            </a:r>
            <a:r>
              <a:rPr lang="en-US" altLang="ko-KR" sz="1800" dirty="0"/>
              <a:t>.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92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</a:t>
            </a:r>
            <a:endParaRPr lang="en-US" altLang="ko-KR" sz="4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가위 바위 보 </a:t>
            </a:r>
            <a:r>
              <a:rPr lang="en-US" altLang="ko-KR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로또</a:t>
            </a:r>
            <a:endParaRPr lang="en-US" altLang="ko-KR" sz="2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95826" y="1721119"/>
            <a:ext cx="4974366" cy="423867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660326" y="2234802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903768" y="2389180"/>
            <a:ext cx="477401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0BF16-4135-8420-9B3F-4D53B53E0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826" y="1721119"/>
            <a:ext cx="4974366" cy="42386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A5E369-F36B-2F1D-BBDC-D744C6B4AED7}"/>
              </a:ext>
            </a:extLst>
          </p:cNvPr>
          <p:cNvSpPr/>
          <p:nvPr/>
        </p:nvSpPr>
        <p:spPr>
          <a:xfrm>
            <a:off x="1558197" y="3191586"/>
            <a:ext cx="422649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 유저가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이상 승리 시 보상버튼 활성화로 이벤트 처리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▶보상버튼 클릭 시 보상인 로또 번호 출력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59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828672" y="898202"/>
            <a:ext cx="568554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</a:t>
            </a:r>
            <a:endParaRPr lang="en-US" altLang="ko-KR" sz="4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가위 바위 보 </a:t>
            </a:r>
            <a:r>
              <a:rPr lang="en-US" altLang="ko-KR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로또 </a:t>
            </a:r>
            <a:r>
              <a:rPr lang="en-US" altLang="ko-KR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– Error</a:t>
            </a: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11956" y="1352486"/>
            <a:ext cx="252217" cy="441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1645-D8B5-4648-8C21-BE391FBF59A9}"/>
              </a:ext>
            </a:extLst>
          </p:cNvPr>
          <p:cNvSpPr/>
          <p:nvPr/>
        </p:nvSpPr>
        <p:spPr>
          <a:xfrm>
            <a:off x="5995826" y="1721120"/>
            <a:ext cx="4974366" cy="405544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912817-08D9-47EA-AC88-2C0AAEBA27A1}"/>
              </a:ext>
            </a:extLst>
          </p:cNvPr>
          <p:cNvCxnSpPr>
            <a:cxnSpLocks/>
          </p:cNvCxnSpPr>
          <p:nvPr/>
        </p:nvCxnSpPr>
        <p:spPr>
          <a:xfrm>
            <a:off x="660326" y="2234802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0D840-AE8C-4AA6-BABC-CB93BBCAC07F}"/>
              </a:ext>
            </a:extLst>
          </p:cNvPr>
          <p:cNvSpPr/>
          <p:nvPr/>
        </p:nvSpPr>
        <p:spPr>
          <a:xfrm>
            <a:off x="903768" y="2389180"/>
            <a:ext cx="477401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5E369-F36B-2F1D-BBDC-D744C6B4AED7}"/>
              </a:ext>
            </a:extLst>
          </p:cNvPr>
          <p:cNvSpPr/>
          <p:nvPr/>
        </p:nvSpPr>
        <p:spPr>
          <a:xfrm>
            <a:off x="1299004" y="2963295"/>
            <a:ext cx="422649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파일에서 자바 스크립트의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백틱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(`)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통한 템플릿 문자열 사용 시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중복되어 출력이 안됨을 확인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▶일반 문자열 방식으로 해당 문제 해결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29AC2-DAAF-BB08-9C15-543677C68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986" y="4830831"/>
            <a:ext cx="4959205" cy="945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22C985-11AB-D519-1DFC-82E2ACA9E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826" y="4166311"/>
            <a:ext cx="4974366" cy="684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FDAE1-2DCB-5A97-1A3D-F2B7651E6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987" y="1757321"/>
            <a:ext cx="5022853" cy="6841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9F279B-A691-F219-E6C4-139887E8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987" y="2441468"/>
            <a:ext cx="4959205" cy="17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9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25D1DB-9E34-F70C-5196-80D689EF0FC2}"/>
              </a:ext>
            </a:extLst>
          </p:cNvPr>
          <p:cNvSpPr/>
          <p:nvPr/>
        </p:nvSpPr>
        <p:spPr>
          <a:xfrm>
            <a:off x="828673" y="2684910"/>
            <a:ext cx="526732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5A7A46-8692-7637-EBE6-690D2C5FC216}"/>
              </a:ext>
            </a:extLst>
          </p:cNvPr>
          <p:cNvSpPr/>
          <p:nvPr/>
        </p:nvSpPr>
        <p:spPr>
          <a:xfrm>
            <a:off x="828673" y="3015524"/>
            <a:ext cx="3807122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▶각자 맡은 웹게임과 자유게시판을 포함한 간단한 웹 게임 사이트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▶로그인을 통해 기록 저장이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7078A-D71D-1B12-AEB5-FC0B804A8560}"/>
              </a:ext>
            </a:extLst>
          </p:cNvPr>
          <p:cNvSpPr txBox="1"/>
          <p:nvPr/>
        </p:nvSpPr>
        <p:spPr>
          <a:xfrm>
            <a:off x="828672" y="898202"/>
            <a:ext cx="568554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Chapter3 –Game</a:t>
            </a:r>
            <a:endParaRPr lang="en-US" altLang="ko-KR" sz="4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r>
              <a:rPr lang="ko-KR" altLang="en-US" sz="25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아바타 채팅</a:t>
            </a:r>
            <a:endParaRPr lang="en-US" altLang="ko-KR" sz="25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276DF6-80A7-AAD6-071D-C0BF04611167}"/>
              </a:ext>
            </a:extLst>
          </p:cNvPr>
          <p:cNvCxnSpPr>
            <a:cxnSpLocks/>
          </p:cNvCxnSpPr>
          <p:nvPr/>
        </p:nvCxnSpPr>
        <p:spPr>
          <a:xfrm>
            <a:off x="660326" y="2234802"/>
            <a:ext cx="69257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34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44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Neo둥근모" panose="02010509060201040203" pitchFamily="1" charset="-127"/>
              <a:ea typeface="Neo둥근모" panose="02010509060201040203" pitchFamily="1" charset="-127"/>
              <a:cs typeface="둥근모꼴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D280B-960E-DA46-3686-9FCE4C54D806}"/>
              </a:ext>
            </a:extLst>
          </p:cNvPr>
          <p:cNvGrpSpPr/>
          <p:nvPr/>
        </p:nvGrpSpPr>
        <p:grpSpPr>
          <a:xfrm>
            <a:off x="2924108" y="2764260"/>
            <a:ext cx="6343784" cy="1329479"/>
            <a:chOff x="3894885" y="1889312"/>
            <a:chExt cx="6188487" cy="1039625"/>
          </a:xfrm>
        </p:grpSpPr>
        <p:pic>
          <p:nvPicPr>
            <p:cNvPr id="16" name="그림 15" descr="조류이(가) 표시된 사진&#10;&#10;자동 생성된 설명">
              <a:extLst>
                <a:ext uri="{FF2B5EF4-FFF2-40B4-BE49-F238E27FC236}">
                  <a16:creationId xmlns:a16="http://schemas.microsoft.com/office/drawing/2014/main" id="{85B5D72C-D74E-1C76-2AA8-D5F03311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974907-A84B-A6E3-5AD1-D68D3263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9" name="그림 1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09AFCEC-6352-AF55-DA0E-3E70F27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998DBC-F8BA-3CF1-B5E0-07F028F2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666FAA-B247-2AD9-F61F-CAFAF25D3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626E621-3941-847D-17F3-539F5749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80254A-B67B-5D32-9F87-74C792BC1AF3}"/>
              </a:ext>
            </a:extLst>
          </p:cNvPr>
          <p:cNvSpPr txBox="1"/>
          <p:nvPr/>
        </p:nvSpPr>
        <p:spPr>
          <a:xfrm>
            <a:off x="3498942" y="3048114"/>
            <a:ext cx="486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6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E47EB-0846-6B43-EBB2-A6F50F813329}"/>
              </a:ext>
            </a:extLst>
          </p:cNvPr>
          <p:cNvSpPr txBox="1"/>
          <p:nvPr/>
        </p:nvSpPr>
        <p:spPr>
          <a:xfrm>
            <a:off x="3456458" y="1185804"/>
            <a:ext cx="5279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  <a:endParaRPr lang="ko-KR" altLang="en-US" sz="66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5008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676273" y="675994"/>
            <a:ext cx="37338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후기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1 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7643586" flipH="1">
            <a:off x="3991047" y="1054618"/>
            <a:ext cx="252217" cy="4418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F95A8D-651B-E818-6179-3F11C1A9A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894" y="3876082"/>
            <a:ext cx="894693" cy="1594793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365BEE8-3AC6-CD84-FE9F-4C9ED8C31A58}"/>
              </a:ext>
            </a:extLst>
          </p:cNvPr>
          <p:cNvSpPr/>
          <p:nvPr/>
        </p:nvSpPr>
        <p:spPr>
          <a:xfrm>
            <a:off x="2039490" y="1916067"/>
            <a:ext cx="9022210" cy="2683486"/>
          </a:xfrm>
          <a:prstGeom prst="wedgeRoundRectCallout">
            <a:avLst>
              <a:gd name="adj1" fmla="val -47691"/>
              <a:gd name="adj2" fmla="val 65278"/>
              <a:gd name="adj3" fmla="val 16667"/>
            </a:avLst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31F0C7-D1DB-529A-95ED-1AB2C7888D92}"/>
              </a:ext>
            </a:extLst>
          </p:cNvPr>
          <p:cNvSpPr/>
          <p:nvPr/>
        </p:nvSpPr>
        <p:spPr>
          <a:xfrm>
            <a:off x="2166936" y="2045008"/>
            <a:ext cx="8894764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사이트를 직접 구현해 보면서 우리가 평소에 많이 사용하는 웹 브라우저 상 페이지 구성과 서버에서 데이터를 어떻게 처리하는 가에 대한 이해도를 높일 수 있었다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MVC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패턴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통한 개발과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연동을 통해 비즈니스 로직 구현 방법에 대해 직접 만들어 보는 기회가 되었고 앞으로의 개발에 있어 이번 프로젝트는 유익한 경험으로 남아 앞으로의 공부에 있어 도움이 될 것이라는 생각을 가지게 되었다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깃허브를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통한 다수의 개발 환경에서 병합하고 문제 발생 시 히스토리를 통한 복구를 하는 과정을 통해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깃허브를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통한 팁 협업의 경험과 형상관리를 통한 개발 진행 관리 방법을 배울 수 있었다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 descr="텍스트, 그리기, 시계이(가) 표시된 사진&#10;&#10;자동 생성된 설명">
            <a:extLst>
              <a:ext uri="{FF2B5EF4-FFF2-40B4-BE49-F238E27FC236}">
                <a16:creationId xmlns:a16="http://schemas.microsoft.com/office/drawing/2014/main" id="{0706CAE5-1190-8DAD-0660-B0FEFC50B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28" y="422821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676273" y="675994"/>
            <a:ext cx="37338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후기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2 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7643586" flipH="1">
            <a:off x="3991047" y="1054618"/>
            <a:ext cx="252217" cy="4418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F95A8D-651B-E818-6179-3F11C1A9A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894" y="3876082"/>
            <a:ext cx="894693" cy="1594793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365BEE8-3AC6-CD84-FE9F-4C9ED8C31A58}"/>
              </a:ext>
            </a:extLst>
          </p:cNvPr>
          <p:cNvSpPr/>
          <p:nvPr/>
        </p:nvSpPr>
        <p:spPr>
          <a:xfrm>
            <a:off x="2039490" y="1916067"/>
            <a:ext cx="9022210" cy="2683486"/>
          </a:xfrm>
          <a:prstGeom prst="wedgeRoundRectCallout">
            <a:avLst>
              <a:gd name="adj1" fmla="val -47691"/>
              <a:gd name="adj2" fmla="val 65278"/>
              <a:gd name="adj3" fmla="val 16667"/>
            </a:avLst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31F0C7-D1DB-529A-95ED-1AB2C7888D92}"/>
              </a:ext>
            </a:extLst>
          </p:cNvPr>
          <p:cNvSpPr/>
          <p:nvPr/>
        </p:nvSpPr>
        <p:spPr>
          <a:xfrm>
            <a:off x="2103213" y="2412336"/>
            <a:ext cx="8894764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간단한 웹 게임을 제공하는 사이트이기에 자바 스크립트를 통한 게임을 구현하는 과정에서 이벤트 처리와 동적인 페이지 구현에 대한 애해도를 높이고 활용능력을 기를 수 있었다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 프로젝트를 통해 스스로의 부족한 점을 깨달을 수 있는 계기가 되었고 더 기능을 추가하고자 하는 욕심이 들어 앞으로도 더욱 배우는 데 열중을 가해야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겠다는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마음가짐을 가지게 되었다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 descr="텍스트, 그리기, 시계이(가) 표시된 사진&#10;&#10;자동 생성된 설명">
            <a:extLst>
              <a:ext uri="{FF2B5EF4-FFF2-40B4-BE49-F238E27FC236}">
                <a16:creationId xmlns:a16="http://schemas.microsoft.com/office/drawing/2014/main" id="{6E65234C-791D-750B-3DAD-443F5F617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28" y="422821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16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676273" y="675994"/>
            <a:ext cx="37338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아쉬운 점 </a:t>
            </a:r>
            <a:r>
              <a:rPr lang="en-US" altLang="ko-KR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1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7643586" flipH="1">
            <a:off x="3991047" y="1054618"/>
            <a:ext cx="252217" cy="44184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AF95A8D-651B-E818-6179-3F11C1A9A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894" y="3876082"/>
            <a:ext cx="894693" cy="1594793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365BEE8-3AC6-CD84-FE9F-4C9ED8C31A58}"/>
              </a:ext>
            </a:extLst>
          </p:cNvPr>
          <p:cNvSpPr/>
          <p:nvPr/>
        </p:nvSpPr>
        <p:spPr>
          <a:xfrm>
            <a:off x="2039490" y="1916067"/>
            <a:ext cx="9022210" cy="2880946"/>
          </a:xfrm>
          <a:prstGeom prst="wedgeRoundRectCallout">
            <a:avLst>
              <a:gd name="adj1" fmla="val -47691"/>
              <a:gd name="adj2" fmla="val 65278"/>
              <a:gd name="adj3" fmla="val 16667"/>
            </a:avLst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69FF1-3242-22F8-9145-BC109FB172C7}"/>
              </a:ext>
            </a:extLst>
          </p:cNvPr>
          <p:cNvSpPr/>
          <p:nvPr/>
        </p:nvSpPr>
        <p:spPr>
          <a:xfrm>
            <a:off x="2217736" y="1996246"/>
            <a:ext cx="8729664" cy="28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 로직 설계 및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 설계를 확실히 정하지 않고 개발을 시작하여 설계 부분에 있어 구현 하고자 하는 바는 거의 완성하였지만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중간에 추가해야 하는 과정을 많이 거쳤고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 또한 그렇다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앞으로는 초반 설계에 해당 과정을 중점을 두고 진행하는 것을 개발의 첫 단계로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명심해야겠다고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느꼈다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컨트롤러에서 하는 역할이 너무 많다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역할이 너무 많아 이 상태로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리팩토링을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하려니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엄두가 나질 않는다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역시 초기 설계가 원활히 되지 않았음을 의미하는 것이기에 이번 프로젝트에서 이부분에 대해서 느끼는 바가 크다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 요청의 대부분을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메서드를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하였다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완성 후 너무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post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남발하지 않았나 하는 생각이 들고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GET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메서드에 대한 적절한 활용 방법과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 분류하여 사용하는 부분에 대해 부족함을 느꼈다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D5698178-676C-F920-5253-6922C22E8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100" y="4428413"/>
            <a:ext cx="737199" cy="7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1BEF95-98FD-45E3-B3AE-C7038000C160}"/>
              </a:ext>
            </a:extLst>
          </p:cNvPr>
          <p:cNvSpPr txBox="1"/>
          <p:nvPr/>
        </p:nvSpPr>
        <p:spPr>
          <a:xfrm>
            <a:off x="1744301" y="3044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spc="300" dirty="0">
              <a:latin typeface="Neo둥근모" panose="02010509060201040203" pitchFamily="1" charset="-127"/>
              <a:ea typeface="Neo둥근모" panose="02010509060201040203" pitchFamily="1" charset="-127"/>
              <a:cs typeface="둥근모꼴" panose="020B0600000101010101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4D280B-960E-DA46-3686-9FCE4C54D806}"/>
              </a:ext>
            </a:extLst>
          </p:cNvPr>
          <p:cNvGrpSpPr/>
          <p:nvPr/>
        </p:nvGrpSpPr>
        <p:grpSpPr>
          <a:xfrm>
            <a:off x="2924108" y="2764260"/>
            <a:ext cx="6343784" cy="1329479"/>
            <a:chOff x="3894885" y="1889312"/>
            <a:chExt cx="6188487" cy="1039625"/>
          </a:xfrm>
        </p:grpSpPr>
        <p:pic>
          <p:nvPicPr>
            <p:cNvPr id="16" name="그림 15" descr="조류이(가) 표시된 사진&#10;&#10;자동 생성된 설명">
              <a:extLst>
                <a:ext uri="{FF2B5EF4-FFF2-40B4-BE49-F238E27FC236}">
                  <a16:creationId xmlns:a16="http://schemas.microsoft.com/office/drawing/2014/main" id="{85B5D72C-D74E-1C76-2AA8-D5F03311D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4974907-A84B-A6E3-5AD1-D68D32639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</p:spPr>
        </p:pic>
        <p:pic>
          <p:nvPicPr>
            <p:cNvPr id="19" name="그림 1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09AFCEC-6352-AF55-DA0E-3E70F27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998DBC-F8BA-3CF1-B5E0-07F028F2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8666FAA-B247-2AD9-F61F-CAFAF25D3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626E621-3941-847D-17F3-539F5749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80254A-B67B-5D32-9F87-74C792BC1AF3}"/>
              </a:ext>
            </a:extLst>
          </p:cNvPr>
          <p:cNvSpPr txBox="1"/>
          <p:nvPr/>
        </p:nvSpPr>
        <p:spPr>
          <a:xfrm>
            <a:off x="3826077" y="3048114"/>
            <a:ext cx="469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3200" spc="600" dirty="0">
                <a:solidFill>
                  <a:srgbClr val="FFC000"/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프로젝트 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DBF155-5B36-D84A-DF94-99F1C11B7572}"/>
              </a:ext>
            </a:extLst>
          </p:cNvPr>
          <p:cNvSpPr txBox="1"/>
          <p:nvPr/>
        </p:nvSpPr>
        <p:spPr>
          <a:xfrm>
            <a:off x="3456458" y="1018728"/>
            <a:ext cx="5279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  <a:endParaRPr lang="ko-KR" altLang="en-US" sz="66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" name="그림 1" descr="그리기이(가) 표시된 사진&#10;&#10;자동 생성된 설명">
            <a:extLst>
              <a:ext uri="{FF2B5EF4-FFF2-40B4-BE49-F238E27FC236}">
                <a16:creationId xmlns:a16="http://schemas.microsoft.com/office/drawing/2014/main" id="{9BBDC6B1-0C39-4FDA-4FD9-BA4872A8C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26" y="2196987"/>
            <a:ext cx="497009" cy="4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12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53F9A36-7297-418E-A318-2079376F5978}"/>
              </a:ext>
            </a:extLst>
          </p:cNvPr>
          <p:cNvSpPr txBox="1"/>
          <p:nvPr/>
        </p:nvSpPr>
        <p:spPr>
          <a:xfrm>
            <a:off x="676273" y="675994"/>
            <a:ext cx="37338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04</a:t>
            </a:r>
          </a:p>
          <a:p>
            <a:r>
              <a:rPr lang="ko-KR" altLang="en-US" sz="20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CF37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마무리</a:t>
            </a:r>
            <a:endParaRPr lang="ko-KR" altLang="en-US" sz="48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CF37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17" name="그림 1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2329B240-B174-4992-9406-3E617616929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7643586" flipH="1">
            <a:off x="3991047" y="1054618"/>
            <a:ext cx="252217" cy="441840"/>
          </a:xfrm>
          <a:prstGeom prst="rect">
            <a:avLst/>
          </a:prstGeom>
        </p:spPr>
      </p:pic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85BE1A78-E45A-B05F-8FB4-4CAECD0E6E79}"/>
              </a:ext>
            </a:extLst>
          </p:cNvPr>
          <p:cNvSpPr/>
          <p:nvPr/>
        </p:nvSpPr>
        <p:spPr>
          <a:xfrm>
            <a:off x="2095500" y="2095500"/>
            <a:ext cx="8153400" cy="2844800"/>
          </a:xfrm>
          <a:prstGeom prst="flowChartAlternateProcess">
            <a:avLst/>
          </a:prstGeom>
          <a:solidFill>
            <a:schemeClr val="bg1"/>
          </a:solidFill>
          <a:ln w="635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31A084-75F8-0AF2-77B8-C287DB2C0C2A}"/>
              </a:ext>
            </a:extLst>
          </p:cNvPr>
          <p:cNvSpPr/>
          <p:nvPr/>
        </p:nvSpPr>
        <p:spPr>
          <a:xfrm>
            <a:off x="2273300" y="2440746"/>
            <a:ext cx="7823200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깃 허브 주소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https://github.com/ahn9282/middleProject.git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 algn="ctr"/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깃허브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프로젝트 멤버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ahn9282, </a:t>
            </a:r>
            <a:r>
              <a:rPr lang="en-US" altLang="ko-KR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KeyvanOh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Miley-Kim, sinwoo22</a:t>
            </a:r>
          </a:p>
          <a:p>
            <a:pPr marL="0" lvl="1" algn="ctr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 algn="ctr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Ppt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템플릿 출처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https://blog.naver.com/wjstjdus33/221886819503</a:t>
            </a:r>
          </a:p>
          <a:p>
            <a:pPr marL="0" lvl="1" algn="ctr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 algn="ctr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 algn="ctr"/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96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C26BBE-1D12-4CBE-8C8B-47654C7FD22C}"/>
              </a:ext>
            </a:extLst>
          </p:cNvPr>
          <p:cNvSpPr/>
          <p:nvPr/>
        </p:nvSpPr>
        <p:spPr>
          <a:xfrm>
            <a:off x="1276576" y="1002890"/>
            <a:ext cx="9638847" cy="5024284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1CCDAC-528C-491F-BBE9-CFF39FADA596}"/>
              </a:ext>
            </a:extLst>
          </p:cNvPr>
          <p:cNvSpPr/>
          <p:nvPr/>
        </p:nvSpPr>
        <p:spPr>
          <a:xfrm>
            <a:off x="3839815" y="4435775"/>
            <a:ext cx="4512368" cy="49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74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16BF4-0587-456D-A6DB-E71C1D1B72C1}"/>
              </a:ext>
            </a:extLst>
          </p:cNvPr>
          <p:cNvSpPr txBox="1"/>
          <p:nvPr/>
        </p:nvSpPr>
        <p:spPr>
          <a:xfrm>
            <a:off x="1127475" y="1867939"/>
            <a:ext cx="94179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138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Thank you!</a:t>
            </a:r>
            <a:endParaRPr lang="ko-KR" altLang="en-US" sz="6000" b="1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D1-F4BF-4CBE-B132-BA5D69BF63D2}"/>
              </a:ext>
            </a:extLst>
          </p:cNvPr>
          <p:cNvSpPr txBox="1"/>
          <p:nvPr/>
        </p:nvSpPr>
        <p:spPr>
          <a:xfrm>
            <a:off x="6165614" y="1511948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6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65CC442-3D30-46A0-ACEC-C918548A6801}"/>
              </a:ext>
            </a:extLst>
          </p:cNvPr>
          <p:cNvSpPr/>
          <p:nvPr/>
        </p:nvSpPr>
        <p:spPr>
          <a:xfrm rot="5400000">
            <a:off x="4195633" y="4528508"/>
            <a:ext cx="261657" cy="3048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52C82-C600-42B2-941A-BD1C8C9277A3}"/>
              </a:ext>
            </a:extLst>
          </p:cNvPr>
          <p:cNvSpPr txBox="1"/>
          <p:nvPr/>
        </p:nvSpPr>
        <p:spPr>
          <a:xfrm>
            <a:off x="4694332" y="4341267"/>
            <a:ext cx="3514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spc="600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 over!!</a:t>
            </a:r>
            <a:endParaRPr lang="ko-KR" altLang="en-US" sz="3200" spc="600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4736F-CC54-485A-84FA-8E3710AA2768}"/>
              </a:ext>
            </a:extLst>
          </p:cNvPr>
          <p:cNvSpPr txBox="1"/>
          <p:nvPr/>
        </p:nvSpPr>
        <p:spPr>
          <a:xfrm>
            <a:off x="3165433" y="1686048"/>
            <a:ext cx="6000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300" dirty="0" err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발표들어주셔서</a:t>
            </a:r>
            <a:r>
              <a:rPr lang="ko-KR" altLang="en-US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감사합니다</a:t>
            </a:r>
            <a:r>
              <a:rPr lang="en-US" altLang="ko-KR" sz="3200" b="1" spc="300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!</a:t>
            </a:r>
            <a:endParaRPr lang="ko-KR" altLang="en-US" sz="3200" b="1" spc="300" dirty="0">
              <a:ln w="22225">
                <a:solidFill>
                  <a:srgbClr val="FFC000"/>
                </a:solidFill>
                <a:prstDash val="solid"/>
              </a:ln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05248C5-AAFB-4063-BD7A-24089AE5DC0A}"/>
              </a:ext>
            </a:extLst>
          </p:cNvPr>
          <p:cNvGrpSpPr/>
          <p:nvPr/>
        </p:nvGrpSpPr>
        <p:grpSpPr>
          <a:xfrm>
            <a:off x="10279160" y="1264195"/>
            <a:ext cx="294695" cy="294695"/>
            <a:chOff x="10288125" y="1264195"/>
            <a:chExt cx="294695" cy="2946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D25040F-3CAC-423A-9CB8-78A0B1A26C1E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A8EDE8-45F9-4161-8969-AF312D65188B}"/>
                </a:ext>
              </a:extLst>
            </p:cNvPr>
            <p:cNvCxnSpPr>
              <a:stCxn id="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7DD63EF-D09C-42AE-B652-8CC833E91C07}"/>
                </a:ext>
              </a:extLst>
            </p:cNvPr>
            <p:cNvCxnSpPr>
              <a:stCxn id="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476771-84F3-4BA5-B9D8-791ECA5C23F7}"/>
              </a:ext>
            </a:extLst>
          </p:cNvPr>
          <p:cNvGrpSpPr/>
          <p:nvPr/>
        </p:nvGrpSpPr>
        <p:grpSpPr>
          <a:xfrm>
            <a:off x="10279160" y="5396925"/>
            <a:ext cx="294695" cy="294695"/>
            <a:chOff x="10288125" y="1264195"/>
            <a:chExt cx="294695" cy="29469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B3E1D6-FEAF-4029-B79D-287F34499778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853A6-4875-447F-B1DD-9363698807B7}"/>
                </a:ext>
              </a:extLst>
            </p:cNvPr>
            <p:cNvCxnSpPr>
              <a:stCxn id="25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A83FC-2D24-432A-A14A-173612CF3FB5}"/>
                </a:ext>
              </a:extLst>
            </p:cNvPr>
            <p:cNvCxnSpPr>
              <a:stCxn id="25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AEF2FA9-41E9-4227-8F2C-F85E411A7352}"/>
              </a:ext>
            </a:extLst>
          </p:cNvPr>
          <p:cNvGrpSpPr/>
          <p:nvPr/>
        </p:nvGrpSpPr>
        <p:grpSpPr>
          <a:xfrm>
            <a:off x="1601327" y="5396925"/>
            <a:ext cx="294695" cy="294695"/>
            <a:chOff x="10288125" y="1264195"/>
            <a:chExt cx="294695" cy="29469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1FD1E3-07EE-4CA4-BB6A-EBA5EF3DB2CF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22A4DB3-8810-4B4B-AE83-FAD5FF6D905A}"/>
                </a:ext>
              </a:extLst>
            </p:cNvPr>
            <p:cNvCxnSpPr>
              <a:stCxn id="29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C4E485E-A696-4532-8B1F-343F7A5496DC}"/>
                </a:ext>
              </a:extLst>
            </p:cNvPr>
            <p:cNvCxnSpPr>
              <a:stCxn id="29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AD1745-758F-4522-9C52-F276C69F6C55}"/>
              </a:ext>
            </a:extLst>
          </p:cNvPr>
          <p:cNvGrpSpPr/>
          <p:nvPr/>
        </p:nvGrpSpPr>
        <p:grpSpPr>
          <a:xfrm>
            <a:off x="1601327" y="1264195"/>
            <a:ext cx="294695" cy="294695"/>
            <a:chOff x="10288125" y="1264195"/>
            <a:chExt cx="294695" cy="2946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A92A22-0187-4191-8DF7-8706E93F2694}"/>
                </a:ext>
              </a:extLst>
            </p:cNvPr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15B29-8426-48A0-9926-BB10F8E05932}"/>
                </a:ext>
              </a:extLst>
            </p:cNvPr>
            <p:cNvCxnSpPr>
              <a:stCxn id="33" idx="2"/>
            </p:cNvCxnSpPr>
            <p:nvPr/>
          </p:nvCxnSpPr>
          <p:spPr>
            <a:xfrm flipV="1">
              <a:off x="10288125" y="1411542"/>
              <a:ext cx="29469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4B7D58-491F-4DC6-AB4A-9CFB04829712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10435472" y="1264195"/>
              <a:ext cx="1" cy="2946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80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25D1DB-9E34-F70C-5196-80D689EF0FC2}"/>
              </a:ext>
            </a:extLst>
          </p:cNvPr>
          <p:cNvSpPr/>
          <p:nvPr/>
        </p:nvSpPr>
        <p:spPr>
          <a:xfrm>
            <a:off x="828673" y="2684910"/>
            <a:ext cx="5267328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</a:p>
          <a:p>
            <a:r>
              <a:rPr lang="ko-KR" altLang="en-US" sz="20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프로젝트 </a:t>
            </a:r>
            <a:r>
              <a:rPr lang="en-US" altLang="ko-KR" sz="20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– </a:t>
            </a:r>
            <a:r>
              <a:rPr lang="ko-KR" altLang="en-US" sz="20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웹 </a:t>
            </a:r>
            <a:r>
              <a:rPr lang="ko-KR" altLang="en-US" sz="2000" dirty="0" err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게입</a:t>
            </a:r>
            <a:r>
              <a:rPr lang="ko-KR" altLang="en-US" sz="20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 천국</a:t>
            </a:r>
            <a:endParaRPr lang="ko-KR" altLang="en-US" sz="20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5A7A46-8692-7637-EBE6-690D2C5FC216}"/>
              </a:ext>
            </a:extLst>
          </p:cNvPr>
          <p:cNvSpPr/>
          <p:nvPr/>
        </p:nvSpPr>
        <p:spPr>
          <a:xfrm>
            <a:off x="828673" y="3015524"/>
            <a:ext cx="3568801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▶각자 맡은 웹게임과 자유게시판을 포함한 간단한 웹 게임 사이트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▶로그인을 통해 기록 저장이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▶홈페이지 내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캐러셀에서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해당하는 게임 이미지 클릭 시 해당 게임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이동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727C89C-6CCB-7DBE-96B1-62F62A536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39" y="968531"/>
            <a:ext cx="6086670" cy="38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25D1DB-9E34-F70C-5196-80D689EF0FC2}"/>
              </a:ext>
            </a:extLst>
          </p:cNvPr>
          <p:cNvSpPr/>
          <p:nvPr/>
        </p:nvSpPr>
        <p:spPr>
          <a:xfrm>
            <a:off x="828673" y="2684910"/>
            <a:ext cx="3807122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MVC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패턴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프로젝트를 제작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▶컨트롤러는 클라이언트의 요청을 받아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구분하여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Model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로직 실행 후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viewPage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반환 받아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reDirect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또는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forward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처리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▶웹 브라우저 상에서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클라이언트에게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제공하여 응답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Chapter 01</a:t>
            </a:r>
          </a:p>
          <a:p>
            <a:r>
              <a:rPr lang="en-US" altLang="ko-KR" sz="36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MVC</a:t>
            </a:r>
            <a:r>
              <a:rPr lang="ko-KR" altLang="en-US" sz="36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패턴</a:t>
            </a: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3867666" y="1705474"/>
            <a:ext cx="252217" cy="441840"/>
          </a:xfrm>
          <a:prstGeom prst="rect">
            <a:avLst/>
          </a:prstGeom>
        </p:spPr>
      </p:pic>
      <p:pic>
        <p:nvPicPr>
          <p:cNvPr id="10" name="그림 9" descr="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63935FA0-AF92-A25E-ECF4-EFE9981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50" y="1384032"/>
            <a:ext cx="6637569" cy="3779399"/>
          </a:xfrm>
          <a:prstGeom prst="rect">
            <a:avLst/>
          </a:prstGeom>
        </p:spPr>
      </p:pic>
      <p:pic>
        <p:nvPicPr>
          <p:cNvPr id="11" name="그림 10" descr="개체, 그리기, 시계이(가) 표시된 사진&#10;&#10;자동 생성된 설명">
            <a:extLst>
              <a:ext uri="{FF2B5EF4-FFF2-40B4-BE49-F238E27FC236}">
                <a16:creationId xmlns:a16="http://schemas.microsoft.com/office/drawing/2014/main" id="{1706C275-6D31-8916-AF13-ABC4B2EBC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24" y="1737486"/>
            <a:ext cx="464543" cy="464543"/>
          </a:xfrm>
          <a:prstGeom prst="rect">
            <a:avLst/>
          </a:prstGeom>
        </p:spPr>
      </p:pic>
      <p:pic>
        <p:nvPicPr>
          <p:cNvPr id="12" name="그림 11" descr="텍스트, 그리기, 시계이(가) 표시된 사진&#10;&#10;자동 생성된 설명">
            <a:extLst>
              <a:ext uri="{FF2B5EF4-FFF2-40B4-BE49-F238E27FC236}">
                <a16:creationId xmlns:a16="http://schemas.microsoft.com/office/drawing/2014/main" id="{CEB73419-AFAE-EE0B-402C-2222C45625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23" y="2539534"/>
            <a:ext cx="464543" cy="464543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B789E854-9AB2-E3F0-EB6D-67EF1626F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23" y="3389381"/>
            <a:ext cx="464543" cy="4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0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1CDB0-2AD5-FC46-7BEB-01AC3CEE5BD5}"/>
              </a:ext>
            </a:extLst>
          </p:cNvPr>
          <p:cNvSpPr/>
          <p:nvPr/>
        </p:nvSpPr>
        <p:spPr>
          <a:xfrm>
            <a:off x="4859080" y="1052065"/>
            <a:ext cx="6251944" cy="429611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</a:p>
          <a:p>
            <a:r>
              <a:rPr lang="en-US" altLang="ko-KR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Controller</a:t>
            </a:r>
            <a:r>
              <a:rPr lang="ko-KR" altLang="en-US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 </a:t>
            </a:r>
            <a:r>
              <a:rPr lang="en-US" altLang="ko-KR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- </a:t>
            </a:r>
            <a:r>
              <a:rPr lang="ko-KR" altLang="en-US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컨트롤러</a:t>
            </a:r>
            <a:endParaRPr lang="en-US" altLang="ko-KR" sz="24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51313E-18E4-32F2-C4A6-DBDAE4ACEB0D}"/>
              </a:ext>
            </a:extLst>
          </p:cNvPr>
          <p:cNvSpPr/>
          <p:nvPr/>
        </p:nvSpPr>
        <p:spPr>
          <a:xfrm>
            <a:off x="828673" y="2387198"/>
            <a:ext cx="3939107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forward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redirect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메서드를 만들어 놓아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처리에 따라 구분하여 호출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회원가입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 글 작성 등에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새로고침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 반복적인 작성 등 불필요한 자원소모를 막기 위하여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리다이렉트로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분류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▶컨트롤러 요청 시 중복로그인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Check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기능을 겸비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▶웹 브라우저 상에서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처리를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통해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파일로 웹 브라우저 상에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UI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클라이언트에게 제공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D6025-5E9E-85D4-9A28-91651C212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11" y="1037521"/>
            <a:ext cx="6251944" cy="1975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A134F8-E3AC-717B-9E90-401B99867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079" y="3027510"/>
            <a:ext cx="6241675" cy="23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</a:p>
          <a:p>
            <a:r>
              <a:rPr lang="en-US" altLang="ko-KR" sz="28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Model - </a:t>
            </a:r>
            <a:r>
              <a:rPr lang="ko-KR" altLang="en-US" sz="28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모델</a:t>
            </a:r>
            <a:endParaRPr lang="en-US" altLang="ko-KR" sz="28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51313E-18E4-32F2-C4A6-DBDAE4ACEB0D}"/>
              </a:ext>
            </a:extLst>
          </p:cNvPr>
          <p:cNvSpPr/>
          <p:nvPr/>
        </p:nvSpPr>
        <p:spPr>
          <a:xfrm>
            <a:off x="828674" y="2404688"/>
            <a:ext cx="3807122" cy="31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Command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viewPage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반환하여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view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처리를 하도록 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Command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.process()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메서드를 통해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DAO,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DTO,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접근하여 요청마다 요구되는 기능을 수행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로그아웃 등에 기존 페이지로 넘어가야 하는 기능에는 컨트롤러 내 </a:t>
            </a:r>
            <a:r>
              <a:rPr lang="en-US" altLang="ko-KR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nowUri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변수에 기존 요청에 해당하는              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리소스를 저장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53975B-427C-88D5-2592-1935B1C2B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316" y="3784366"/>
            <a:ext cx="6240708" cy="21754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DF790B-AFAC-B0D0-E900-A97A41244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316" y="1094595"/>
            <a:ext cx="6240708" cy="26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6294ECA3-64B7-FD06-81D3-863AB434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F6A8C-A0E3-C35F-F322-13584750C2E2}"/>
              </a:ext>
            </a:extLst>
          </p:cNvPr>
          <p:cNvSpPr txBox="1"/>
          <p:nvPr/>
        </p:nvSpPr>
        <p:spPr>
          <a:xfrm>
            <a:off x="828674" y="898202"/>
            <a:ext cx="4370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Chapter 01</a:t>
            </a:r>
          </a:p>
          <a:p>
            <a:r>
              <a:rPr lang="ko-KR" altLang="en-US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회원</a:t>
            </a:r>
            <a:r>
              <a:rPr lang="en-US" altLang="ko-KR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, </a:t>
            </a:r>
            <a:r>
              <a:rPr lang="ko-KR" altLang="en-US" sz="2400" dirty="0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비 회원 기능 </a:t>
            </a:r>
            <a:r>
              <a:rPr lang="ko-KR" altLang="en-US" sz="2400" dirty="0" err="1"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76200" dir="3360000" algn="bl" rotWithShape="0">
                    <a:schemeClr val="tx2">
                      <a:lumMod val="75000"/>
                    </a:schemeClr>
                  </a:outerShdw>
                </a:effectLst>
                <a:latin typeface="Neo둥근모" panose="02010509060201040203" pitchFamily="1" charset="-127"/>
                <a:ea typeface="Neo둥근모" panose="02010509060201040203" pitchFamily="1" charset="-127"/>
                <a:cs typeface="둥근모꼴" panose="020B0500000000000000" pitchFamily="50" charset="-127"/>
              </a:rPr>
              <a:t>붆리</a:t>
            </a:r>
            <a:endParaRPr lang="en-US" altLang="ko-KR" sz="2400" dirty="0"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76200" dir="3360000" algn="bl" rotWithShape="0">
                  <a:schemeClr val="tx2">
                    <a:lumMod val="75000"/>
                  </a:schemeClr>
                </a:outerShdw>
              </a:effectLst>
              <a:latin typeface="Neo둥근모" panose="02010509060201040203" pitchFamily="1" charset="-127"/>
              <a:ea typeface="Neo둥근모" panose="02010509060201040203" pitchFamily="1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 descr="피아노, 그리기이(가) 표시된 사진&#10;&#10;자동 생성된 설명">
            <a:extLst>
              <a:ext uri="{FF2B5EF4-FFF2-40B4-BE49-F238E27FC236}">
                <a16:creationId xmlns:a16="http://schemas.microsoft.com/office/drawing/2014/main" id="{BD45B255-F8DC-65C7-C750-F510A43F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580715">
            <a:off x="4456519" y="1352486"/>
            <a:ext cx="252217" cy="441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5175E3-96C4-7ED8-E321-A43EED167140}"/>
              </a:ext>
            </a:extLst>
          </p:cNvPr>
          <p:cNvSpPr/>
          <p:nvPr/>
        </p:nvSpPr>
        <p:spPr>
          <a:xfrm>
            <a:off x="828674" y="2503791"/>
            <a:ext cx="380712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▶회원과 비 회원의 기능을 분리하여 비회원일 경우 사용가능한 기능을 제한함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▶로그인이 요구될 경우 모든 페이지에서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모달을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통한 로그인 화면을 구현하여 로그인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로그아웃 가능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▶회원에 대해선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CRUD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구현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4F5F47-7117-52FB-03AB-4FACE02CD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628" y="1360662"/>
            <a:ext cx="3103529" cy="12910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914D35-4C62-33E4-CC8A-F7AB0429E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627" y="2641402"/>
            <a:ext cx="3103530" cy="26019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6FB24-2E87-61BC-25AB-B656BFD0F7F2}"/>
              </a:ext>
            </a:extLst>
          </p:cNvPr>
          <p:cNvSpPr/>
          <p:nvPr/>
        </p:nvSpPr>
        <p:spPr>
          <a:xfrm>
            <a:off x="7972547" y="991330"/>
            <a:ext cx="38071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비회원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X)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 조회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513D8B-CF7D-66E1-D2C8-B2C0D90E8A23}"/>
              </a:ext>
            </a:extLst>
          </p:cNvPr>
          <p:cNvSpPr/>
          <p:nvPr/>
        </p:nvSpPr>
        <p:spPr>
          <a:xfrm>
            <a:off x="7972547" y="2911565"/>
            <a:ext cx="380712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O)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5030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글 조회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5030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A06232-766D-2DFB-C1F3-2C66052A4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157" y="1325280"/>
            <a:ext cx="3511523" cy="15920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8559907-96F9-237A-FC7C-373DB0E5F9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157" y="3311128"/>
            <a:ext cx="3511523" cy="19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1752</Words>
  <Application>Microsoft Office PowerPoint</Application>
  <PresentationFormat>와이드스크린</PresentationFormat>
  <Paragraphs>323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둥근모꼴</vt:lpstr>
      <vt:lpstr>맑은 고딕</vt:lpstr>
      <vt:lpstr>나눔스퀘어 Light</vt:lpstr>
      <vt:lpstr>HY견고딕</vt:lpstr>
      <vt:lpstr>Neo둥근모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JunSeob Ahn</cp:lastModifiedBy>
  <cp:revision>144</cp:revision>
  <dcterms:created xsi:type="dcterms:W3CDTF">2020-04-01T17:14:31Z</dcterms:created>
  <dcterms:modified xsi:type="dcterms:W3CDTF">2024-04-08T05:56:37Z</dcterms:modified>
</cp:coreProperties>
</file>