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427" r:id="rId2"/>
    <p:sldId id="419" r:id="rId3"/>
    <p:sldId id="421" r:id="rId4"/>
    <p:sldId id="435" r:id="rId5"/>
    <p:sldId id="436" r:id="rId6"/>
    <p:sldId id="439" r:id="rId7"/>
    <p:sldId id="437" r:id="rId8"/>
    <p:sldId id="440" r:id="rId9"/>
    <p:sldId id="441" r:id="rId10"/>
    <p:sldId id="438" r:id="rId11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10" autoAdjust="0"/>
  </p:normalViewPr>
  <p:slideViewPr>
    <p:cSldViewPr snapToGrid="0">
      <p:cViewPr varScale="1">
        <p:scale>
          <a:sx n="67" d="100"/>
          <a:sy n="67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83FD-DBDB-44CC-AA7F-C3A1C7FA4535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F840E-688F-4D93-BA82-92AE25751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5353-9B7E-4C2C-8BF7-A479AFCB3A64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1AFB-EDC3-4338-877A-EBEF81004665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7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441-C5F2-49EA-AB0B-31FC3FF52A5A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7013-D82C-4145-8749-23FE133125EB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0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313-0257-4D5F-800F-6C68D24C1FC1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4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9DEC-376F-4D99-9E07-CFE4F0B71E1C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2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5037-1411-46EB-85A5-5F9C2CFF396F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6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986B-0B6C-4324-B737-D304F1A6D0B0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0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AB7A-3C9F-4606-AED8-E48CA6842541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3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2EE9-CBA3-42FF-9D37-A3239A88FDCD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A039-1F0B-4979-A2BE-F5B60E892E13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0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C639A-DC4C-496C-9FC5-0B1DB18ED750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880C3-40A4-49E0-BCB6-C39EE3ED2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93" y="44012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전체 시스템 </a:t>
            </a:r>
            <a:endParaRPr lang="ko-KR" altLang="en-US" sz="4000" dirty="0"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6093" y="1428750"/>
            <a:ext cx="11703124" cy="4968912"/>
            <a:chOff x="269801" y="117636"/>
            <a:chExt cx="11922199" cy="6294314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4214030" y="3707637"/>
              <a:ext cx="944937" cy="9364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SMPLify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658947" y="3728830"/>
              <a:ext cx="1063888" cy="86524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2D-pose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estimator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63350" y="5283249"/>
              <a:ext cx="1069599" cy="87368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2D-human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segmentation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46" name="꺾인 연결선 45"/>
            <p:cNvCxnSpPr>
              <a:stCxn id="67" idx="3"/>
              <a:endCxn id="44" idx="1"/>
            </p:cNvCxnSpPr>
            <p:nvPr/>
          </p:nvCxnSpPr>
          <p:spPr>
            <a:xfrm flipV="1">
              <a:off x="1600753" y="4161451"/>
              <a:ext cx="1058194" cy="70780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3761557" y="3040234"/>
              <a:ext cx="508831" cy="1094081"/>
              <a:chOff x="8825560" y="1283940"/>
              <a:chExt cx="1414355" cy="3561644"/>
            </a:xfrm>
          </p:grpSpPr>
          <p:cxnSp>
            <p:nvCxnSpPr>
              <p:cNvPr id="48" name="직선 화살표 연결선 47"/>
              <p:cNvCxnSpPr/>
              <p:nvPr/>
            </p:nvCxnSpPr>
            <p:spPr>
              <a:xfrm flipH="1">
                <a:off x="9541164" y="1283940"/>
                <a:ext cx="1" cy="47563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/>
              <p:nvPr/>
            </p:nvCxnSpPr>
            <p:spPr>
              <a:xfrm>
                <a:off x="9019310" y="2133229"/>
                <a:ext cx="521854" cy="1884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 flipV="1">
                <a:off x="9561007" y="2022578"/>
                <a:ext cx="432738" cy="129495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8916302" y="2170917"/>
                <a:ext cx="68372" cy="74777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V="1">
                <a:off x="8825560" y="2918691"/>
                <a:ext cx="90742" cy="83950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/>
              <p:nvPr/>
            </p:nvCxnSpPr>
            <p:spPr>
              <a:xfrm flipV="1">
                <a:off x="9253429" y="3482656"/>
                <a:ext cx="45371" cy="1246362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/>
              <p:nvPr/>
            </p:nvCxnSpPr>
            <p:spPr>
              <a:xfrm flipV="1">
                <a:off x="9777376" y="3482656"/>
                <a:ext cx="0" cy="1362928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 flipV="1">
                <a:off x="9965188" y="2071947"/>
                <a:ext cx="274727" cy="64354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V="1">
                <a:off x="9965189" y="2715497"/>
                <a:ext cx="274726" cy="1504335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3619298" y="4210969"/>
              <a:ext cx="799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2d joints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79339" y="2192573"/>
              <a:ext cx="1506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SMPL model</a:t>
              </a:r>
            </a:p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Cloth 3-D model</a:t>
              </a:r>
            </a:p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Relation-ship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flipH="1">
              <a:off x="3793165" y="5774363"/>
              <a:ext cx="2173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Segmentation mask</a:t>
              </a:r>
            </a:p>
          </p:txBody>
        </p:sp>
        <p:cxnSp>
          <p:nvCxnSpPr>
            <p:cNvPr id="62" name="꺾인 연결선 61"/>
            <p:cNvCxnSpPr>
              <a:stCxn id="67" idx="3"/>
              <a:endCxn id="45" idx="1"/>
            </p:cNvCxnSpPr>
            <p:nvPr/>
          </p:nvCxnSpPr>
          <p:spPr>
            <a:xfrm>
              <a:off x="1600753" y="4869259"/>
              <a:ext cx="1062597" cy="85083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stCxn id="45" idx="3"/>
              <a:endCxn id="65" idx="2"/>
            </p:cNvCxnSpPr>
            <p:nvPr/>
          </p:nvCxnSpPr>
          <p:spPr>
            <a:xfrm flipV="1">
              <a:off x="3732949" y="4506422"/>
              <a:ext cx="6632316" cy="121367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4" idx="3"/>
              <a:endCxn id="43" idx="1"/>
            </p:cNvCxnSpPr>
            <p:nvPr/>
          </p:nvCxnSpPr>
          <p:spPr>
            <a:xfrm>
              <a:off x="3722835" y="4161451"/>
              <a:ext cx="491195" cy="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/>
            <p:cNvSpPr/>
            <p:nvPr/>
          </p:nvSpPr>
          <p:spPr>
            <a:xfrm>
              <a:off x="9901511" y="3610258"/>
              <a:ext cx="927507" cy="89616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Blending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66" name="꺾인 연결선 65"/>
            <p:cNvCxnSpPr>
              <a:stCxn id="43" idx="3"/>
            </p:cNvCxnSpPr>
            <p:nvPr/>
          </p:nvCxnSpPr>
          <p:spPr>
            <a:xfrm flipV="1">
              <a:off x="5158967" y="4168651"/>
              <a:ext cx="486894" cy="72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1" y="4253931"/>
              <a:ext cx="922992" cy="1230656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03" y="4714971"/>
              <a:ext cx="743388" cy="991184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9544" y="2999599"/>
              <a:ext cx="791889" cy="1042430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70" y="2040443"/>
              <a:ext cx="730572" cy="97409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0711" y="3441526"/>
              <a:ext cx="499127" cy="665503"/>
            </a:xfrm>
            <a:prstGeom prst="rect">
              <a:avLst/>
            </a:prstGeom>
          </p:spPr>
        </p:pic>
        <p:cxnSp>
          <p:nvCxnSpPr>
            <p:cNvPr id="72" name="꺾인 연결선 71"/>
            <p:cNvCxnSpPr>
              <a:stCxn id="99" idx="3"/>
            </p:cNvCxnSpPr>
            <p:nvPr/>
          </p:nvCxnSpPr>
          <p:spPr>
            <a:xfrm>
              <a:off x="6945245" y="4137033"/>
              <a:ext cx="761504" cy="414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362976" y="4134315"/>
              <a:ext cx="735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3D Wared cloth</a:t>
              </a:r>
            </a:p>
          </p:txBody>
        </p:sp>
        <p:cxnSp>
          <p:nvCxnSpPr>
            <p:cNvPr id="74" name="꺾인 연결선 73"/>
            <p:cNvCxnSpPr>
              <a:stCxn id="101" idx="3"/>
            </p:cNvCxnSpPr>
            <p:nvPr/>
          </p:nvCxnSpPr>
          <p:spPr>
            <a:xfrm flipV="1">
              <a:off x="9043310" y="4107029"/>
              <a:ext cx="858201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928195" y="5664266"/>
              <a:ext cx="1304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Final Warped</a:t>
              </a:r>
            </a:p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Clothed for original pose</a:t>
              </a:r>
            </a:p>
          </p:txBody>
        </p:sp>
        <p:cxnSp>
          <p:nvCxnSpPr>
            <p:cNvPr id="76" name="꺾인 연결선 75"/>
            <p:cNvCxnSpPr>
              <a:stCxn id="65" idx="3"/>
              <a:endCxn id="78" idx="1"/>
            </p:cNvCxnSpPr>
            <p:nvPr/>
          </p:nvCxnSpPr>
          <p:spPr>
            <a:xfrm flipV="1">
              <a:off x="10829018" y="3969934"/>
              <a:ext cx="465524" cy="8840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11294542" y="3373438"/>
              <a:ext cx="810749" cy="1192991"/>
              <a:chOff x="12011556" y="4919339"/>
              <a:chExt cx="1280561" cy="1707415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11556" y="4919339"/>
                <a:ext cx="1280561" cy="170741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64068" y="5380874"/>
                <a:ext cx="665465" cy="887286"/>
              </a:xfrm>
              <a:prstGeom prst="rect">
                <a:avLst/>
              </a:prstGeom>
            </p:spPr>
          </p:pic>
        </p:grpSp>
        <p:sp>
          <p:nvSpPr>
            <p:cNvPr id="81" name="TextBox 80"/>
            <p:cNvSpPr txBox="1"/>
            <p:nvPr/>
          </p:nvSpPr>
          <p:spPr>
            <a:xfrm>
              <a:off x="5072916" y="3907204"/>
              <a:ext cx="7061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Comic Sans MS" panose="030F0702030302020204" pitchFamily="66" charset="0"/>
                </a:rPr>
                <a:t>pose, shape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7790" y="656599"/>
              <a:ext cx="747852" cy="984847"/>
            </a:xfrm>
            <a:prstGeom prst="rect">
              <a:avLst/>
            </a:prstGeom>
          </p:spPr>
        </p:pic>
        <p:cxnSp>
          <p:nvCxnSpPr>
            <p:cNvPr id="83" name="직선 화살표 연결선 82"/>
            <p:cNvCxnSpPr>
              <a:stCxn id="82" idx="3"/>
              <a:endCxn id="87" idx="1"/>
            </p:cNvCxnSpPr>
            <p:nvPr/>
          </p:nvCxnSpPr>
          <p:spPr>
            <a:xfrm>
              <a:off x="1395642" y="1149023"/>
              <a:ext cx="980922" cy="10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69801" y="1555075"/>
              <a:ext cx="1657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omic Sans MS" panose="030F0702030302020204" pitchFamily="66" charset="0"/>
                </a:rPr>
                <a:t>Reference-SMPL 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9711" y="2956270"/>
              <a:ext cx="1268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omic Sans MS" panose="030F0702030302020204" pitchFamily="66" charset="0"/>
                </a:rPr>
                <a:t>Source Cloth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308664" y="1351265"/>
              <a:ext cx="1697685" cy="5699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2D matching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(semi-automatic) 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76564" y="677618"/>
              <a:ext cx="714825" cy="964730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1449725" y="814361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omic Sans MS" panose="030F0702030302020204" pitchFamily="66" charset="0"/>
                </a:rPr>
                <a:t>rendering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89" name="꺾인 연결선 88"/>
            <p:cNvCxnSpPr>
              <a:endCxn id="86" idx="2"/>
            </p:cNvCxnSpPr>
            <p:nvPr/>
          </p:nvCxnSpPr>
          <p:spPr>
            <a:xfrm flipV="1">
              <a:off x="1348942" y="1921169"/>
              <a:ext cx="2808565" cy="56832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>
              <a:stCxn id="87" idx="3"/>
              <a:endCxn id="86" idx="0"/>
            </p:cNvCxnSpPr>
            <p:nvPr/>
          </p:nvCxnSpPr>
          <p:spPr>
            <a:xfrm>
              <a:off x="3091389" y="1159983"/>
              <a:ext cx="1066118" cy="19128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7641217" y="904022"/>
              <a:ext cx="869837" cy="1288551"/>
              <a:chOff x="5334101" y="348495"/>
              <a:chExt cx="1279306" cy="1874607"/>
            </a:xfrm>
          </p:grpSpPr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4101" y="348495"/>
                <a:ext cx="1279306" cy="1874607"/>
              </a:xfrm>
              <a:prstGeom prst="rect">
                <a:avLst/>
              </a:prstGeom>
            </p:spPr>
          </p:pic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30482" y="732549"/>
                <a:ext cx="793023" cy="980562"/>
              </a:xfrm>
              <a:prstGeom prst="rect">
                <a:avLst/>
              </a:prstGeom>
            </p:spPr>
          </p:pic>
        </p:grpSp>
        <p:cxnSp>
          <p:nvCxnSpPr>
            <p:cNvPr id="94" name="직선 화살표 연결선 93"/>
            <p:cNvCxnSpPr/>
            <p:nvPr/>
          </p:nvCxnSpPr>
          <p:spPr>
            <a:xfrm>
              <a:off x="5006349" y="1607219"/>
              <a:ext cx="498779" cy="6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모서리가 둥근 직사각형 94"/>
            <p:cNvSpPr/>
            <p:nvPr/>
          </p:nvSpPr>
          <p:spPr>
            <a:xfrm>
              <a:off x="5529609" y="1292213"/>
              <a:ext cx="1174425" cy="5699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3D Recon 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96" name="직선 화살표 연결선 95"/>
            <p:cNvCxnSpPr>
              <a:stCxn id="95" idx="3"/>
              <a:endCxn id="92" idx="1"/>
            </p:cNvCxnSpPr>
            <p:nvPr/>
          </p:nvCxnSpPr>
          <p:spPr>
            <a:xfrm flipV="1">
              <a:off x="6704034" y="1548298"/>
              <a:ext cx="937183" cy="28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41687" y="5541144"/>
              <a:ext cx="1337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omic Sans MS" panose="030F0702030302020204" pitchFamily="66" charset="0"/>
                </a:rPr>
                <a:t>Target human</a:t>
              </a:r>
              <a:endParaRPr lang="ko-KR" alt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5770820" y="3707637"/>
              <a:ext cx="1174425" cy="8587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3D Shape transfer and Re-posing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65" y="3240719"/>
              <a:ext cx="598109" cy="614640"/>
            </a:xfrm>
            <a:prstGeom prst="rect">
              <a:avLst/>
            </a:prstGeom>
          </p:spPr>
        </p:pic>
        <p:sp>
          <p:nvSpPr>
            <p:cNvPr id="101" name="모서리가 둥근 직사각형 100"/>
            <p:cNvSpPr/>
            <p:nvPr/>
          </p:nvSpPr>
          <p:spPr>
            <a:xfrm>
              <a:off x="8056228" y="3677634"/>
              <a:ext cx="987082" cy="8587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Masking </a:t>
              </a:r>
              <a:endParaRPr lang="ko-KR" altLang="en-US" sz="14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02" name="꺾인 연결선 101"/>
            <p:cNvCxnSpPr>
              <a:stCxn id="92" idx="3"/>
              <a:endCxn id="99" idx="0"/>
            </p:cNvCxnSpPr>
            <p:nvPr/>
          </p:nvCxnSpPr>
          <p:spPr>
            <a:xfrm flipH="1">
              <a:off x="6358033" y="1548298"/>
              <a:ext cx="2153021" cy="2159339"/>
            </a:xfrm>
            <a:prstGeom prst="bentConnector4">
              <a:avLst>
                <a:gd name="adj1" fmla="val -36515"/>
                <a:gd name="adj2" fmla="val 6491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102"/>
            <p:cNvSpPr/>
            <p:nvPr/>
          </p:nvSpPr>
          <p:spPr>
            <a:xfrm>
              <a:off x="269801" y="457200"/>
              <a:ext cx="8773509" cy="24990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853572" y="213086"/>
              <a:ext cx="1506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SMPL model</a:t>
              </a:r>
            </a:p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Cloth 3-D model</a:t>
              </a:r>
            </a:p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Relation-ship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437398" y="558519"/>
              <a:ext cx="4635518" cy="2281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5210486" y="520488"/>
              <a:ext cx="3634932" cy="22813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378174" y="3590073"/>
              <a:ext cx="5072980" cy="28218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561199" y="3542403"/>
              <a:ext cx="3669547" cy="28218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9572180" y="3441526"/>
              <a:ext cx="2619820" cy="28218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72732" y="154786"/>
              <a:ext cx="1506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1.1 2D matching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19174" y="117636"/>
              <a:ext cx="1833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1.2 3D reconstruction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0530" y="6114154"/>
              <a:ext cx="207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2. Human body modeling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19960" y="6055079"/>
              <a:ext cx="207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3. Cloth 3D warping  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026296" y="5987431"/>
              <a:ext cx="2070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mic Sans MS" panose="030F0702030302020204" pitchFamily="66" charset="0"/>
                </a:rPr>
                <a:t>4. </a:t>
              </a:r>
              <a:r>
                <a:rPr lang="en-US" altLang="ko-KR" sz="1200" dirty="0" err="1" smtClean="0">
                  <a:latin typeface="Comic Sans MS" panose="030F0702030302020204" pitchFamily="66" charset="0"/>
                </a:rPr>
                <a:t>bledning</a:t>
              </a:r>
              <a:r>
                <a:rPr lang="en-US" altLang="ko-KR" sz="1200" dirty="0" smtClean="0">
                  <a:latin typeface="Comic Sans MS" panose="030F0702030302020204" pitchFamily="66" charset="0"/>
                </a:rPr>
                <a:t> 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475536" y="3058588"/>
              <a:ext cx="674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TON+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735" y="326128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Further Issues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50" y="272942"/>
            <a:ext cx="7717869" cy="646714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5345" y="1265023"/>
            <a:ext cx="2870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1. in-accurate SMPL; some body part are not covered in rendering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10" idx="3"/>
          </p:cNvCxnSpPr>
          <p:nvPr/>
        </p:nvCxnSpPr>
        <p:spPr>
          <a:xfrm flipV="1">
            <a:off x="3445727" y="970156"/>
            <a:ext cx="6200078" cy="756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3445727" y="1726688"/>
            <a:ext cx="6300439" cy="239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445727" y="2021555"/>
            <a:ext cx="3880624" cy="21043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5345" y="2288663"/>
            <a:ext cx="28703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2. Original TON (Blender) network use upper cloth pixels over pants; TON+ use pants pixels over upper cloth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4" idx="3"/>
          </p:cNvCxnSpPr>
          <p:nvPr/>
        </p:nvCxnSpPr>
        <p:spPr>
          <a:xfrm flipV="1">
            <a:off x="3445727" y="725271"/>
            <a:ext cx="5407923" cy="23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3"/>
          </p:cNvCxnSpPr>
          <p:nvPr/>
        </p:nvCxnSpPr>
        <p:spPr>
          <a:xfrm flipV="1">
            <a:off x="3445727" y="1628079"/>
            <a:ext cx="6646127" cy="1399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9952" y="4211657"/>
            <a:ext cx="3141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Solution ?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rgbClr val="FF0000"/>
                </a:solidFill>
              </a:rPr>
              <a:t>Change TON for considering our cloth. How?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rgbClr val="FF0000"/>
                </a:solidFill>
              </a:rPr>
              <a:t>Use 3D models for area of upper cloth except the head and pants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610" y="375138"/>
            <a:ext cx="12036043" cy="113213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SMPL (skinned multi-person linear model)</a:t>
            </a:r>
            <a:br>
              <a:rPr lang="en-US" altLang="ko-KR" dirty="0" smtClean="0">
                <a:latin typeface="Comic Sans MS" panose="030F0702030302020204" pitchFamily="66" charset="0"/>
              </a:rPr>
            </a:br>
            <a:r>
              <a:rPr lang="en-US" altLang="ko-KR" dirty="0" smtClean="0">
                <a:latin typeface="Comic Sans MS" panose="030F0702030302020204" pitchFamily="66" charset="0"/>
              </a:rPr>
              <a:t>a Parametric 3D human body model[Loper2016]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2049" name="_x310798480" descr="EMB0001f72858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" y="2016369"/>
            <a:ext cx="12157516" cy="374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2684584" y="3470031"/>
            <a:ext cx="633046" cy="574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7202" y="404446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체형변수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8" name="오른쪽 화살표 7"/>
          <p:cNvSpPr/>
          <p:nvPr/>
        </p:nvSpPr>
        <p:spPr>
          <a:xfrm>
            <a:off x="5781586" y="3465452"/>
            <a:ext cx="633046" cy="574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44204" y="403988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자세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변형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10" name="오른쪽 화살표 9"/>
          <p:cNvSpPr/>
          <p:nvPr/>
        </p:nvSpPr>
        <p:spPr>
          <a:xfrm>
            <a:off x="8453582" y="3465452"/>
            <a:ext cx="633046" cy="574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16200" y="403988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자세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이동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2D Rough Matching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1025" name="_x309349040" descr="EMB00008fc845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1" y="1475094"/>
            <a:ext cx="8643937" cy="538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09354080" descr="DRW00008fc845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1" y="1038515"/>
            <a:ext cx="8186738" cy="5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3D Recovery: method 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2049" name="_x309354080" descr="DRW00008fc845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35866"/>
            <a:ext cx="8506420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_x309348640" descr="EMB00008fc845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2114540"/>
            <a:ext cx="2919896" cy="383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309346640" descr="EMB00008fc8451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85" y="2135166"/>
            <a:ext cx="2933403" cy="38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627177" y="6041109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Comic Sans MS" panose="030F0702030302020204" pitchFamily="66" charset="0"/>
              </a:rPr>
              <a:t>Long sleeved cloth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2406" y="6028783"/>
            <a:ext cx="30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Comic Sans MS" panose="030F0702030302020204" pitchFamily="66" charset="0"/>
              </a:rPr>
              <a:t>Short sleeved cloth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3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3D Recovery: result  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3076" name="_x309349120" descr="EMB00008fc845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5" y="1123562"/>
            <a:ext cx="10832089" cy="254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09349360" descr="EMB00008fc845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9" y="3894138"/>
            <a:ext cx="10799091" cy="25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1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6860" y="174806"/>
            <a:ext cx="10869521" cy="115988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Modeling Target human using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SMPLify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4084852" y="3024553"/>
            <a:ext cx="3736180" cy="127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83717" y="2562888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mic Sans MS" panose="030F0702030302020204" pitchFamily="66" charset="0"/>
              </a:rPr>
              <a:t>Joint matching</a:t>
            </a:r>
            <a:endParaRPr lang="ko-KR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56252" y="4232024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mic Sans MS" panose="030F0702030302020204" pitchFamily="66" charset="0"/>
              </a:rPr>
              <a:t>Priors </a:t>
            </a:r>
            <a:endParaRPr lang="ko-KR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95" y="2217828"/>
            <a:ext cx="2703460" cy="37939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390" y="2083670"/>
            <a:ext cx="2761565" cy="3928089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>
          <a:xfrm>
            <a:off x="615492" y="1160700"/>
            <a:ext cx="8755705" cy="70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Comic Sans MS" panose="030F0702030302020204" pitchFamily="66" charset="0"/>
              </a:rPr>
              <a:t/>
            </a:r>
            <a:br>
              <a:rPr lang="en-US" altLang="ko-KR" dirty="0" smtClean="0">
                <a:latin typeface="Comic Sans MS" panose="030F0702030302020204" pitchFamily="66" charset="0"/>
              </a:rPr>
            </a:br>
            <a:r>
              <a:rPr lang="en-US" altLang="ko-KR" dirty="0" smtClean="0">
                <a:latin typeface="Comic Sans MS" panose="030F0702030302020204" pitchFamily="66" charset="0"/>
              </a:rPr>
              <a:t>parameter estimation of</a:t>
            </a:r>
            <a:r>
              <a:rPr lang="ko-KR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latin typeface="Comic Sans MS" panose="030F0702030302020204" pitchFamily="66" charset="0"/>
              </a:rPr>
              <a:t>3D body of target human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8548" y="6187559"/>
            <a:ext cx="1641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Comic Sans MS" panose="030F0702030302020204" pitchFamily="66" charset="0"/>
              </a:rPr>
              <a:t>2-D </a:t>
            </a:r>
            <a:r>
              <a:rPr lang="en-US" altLang="ko-KR" sz="2400" dirty="0">
                <a:latin typeface="Comic Sans MS" panose="030F0702030302020204" pitchFamily="66" charset="0"/>
              </a:rPr>
              <a:t>joints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Transfer of the Cloth  to target user’s shape and pose 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3074" name="_x309349760" descr="EMB00008fc84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59" y="1358123"/>
            <a:ext cx="9858376" cy="22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309351760" descr="EMB00008fc845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80" y="4069856"/>
            <a:ext cx="10248733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89706" y="3608191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Comic Sans MS" panose="030F0702030302020204" pitchFamily="66" charset="0"/>
              </a:rPr>
              <a:t>Long sleeved cloth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02155" y="6396335"/>
            <a:ext cx="30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Comic Sans MS" panose="030F0702030302020204" pitchFamily="66" charset="0"/>
              </a:rPr>
              <a:t>Short sleeved cloth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4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Blending : result  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38" y="1054556"/>
            <a:ext cx="1990725" cy="2619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19" y="3815659"/>
            <a:ext cx="2000250" cy="2638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273" y="1149582"/>
            <a:ext cx="1990725" cy="2619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825" y="3878941"/>
            <a:ext cx="2009775" cy="2638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5973" y="478280"/>
            <a:ext cx="3059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  <a:ea typeface="+mj-ea"/>
                <a:cs typeface="+mj-cs"/>
              </a:rPr>
              <a:t>State-of-the-art Image based VTON</a:t>
            </a:r>
            <a:endParaRPr lang="ko-KR" altLang="en-US" sz="2400" dirty="0"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2462" y="1211941"/>
            <a:ext cx="2009775" cy="2667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1131" y="3986660"/>
            <a:ext cx="2019300" cy="2657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8272" y="3283130"/>
            <a:ext cx="209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Try-on Cloth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10365" y="6454084"/>
            <a:ext cx="2073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Ground truth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19235" y="607648"/>
            <a:ext cx="164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mic Sans MS" panose="030F0702030302020204" pitchFamily="66" charset="0"/>
                <a:ea typeface="+mj-ea"/>
                <a:cs typeface="+mj-cs"/>
              </a:rPr>
              <a:t>Proposed </a:t>
            </a:r>
            <a:endParaRPr lang="ko-KR" altLang="en-US" sz="2400" dirty="0"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4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40" y="1085799"/>
            <a:ext cx="1885950" cy="2466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635" y="356227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Blending : result (2)  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5973" y="478280"/>
            <a:ext cx="3059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  <a:ea typeface="+mj-ea"/>
                <a:cs typeface="+mj-cs"/>
              </a:rPr>
              <a:t>State-of-the-art Image based VTON</a:t>
            </a:r>
            <a:endParaRPr lang="ko-KR" altLang="en-US" sz="2400" dirty="0"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8272" y="3283130"/>
            <a:ext cx="209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Try-on Cloth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10365" y="6454084"/>
            <a:ext cx="2073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Ground truth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19235" y="607648"/>
            <a:ext cx="164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mic Sans MS" panose="030F0702030302020204" pitchFamily="66" charset="0"/>
                <a:ea typeface="+mj-ea"/>
                <a:cs typeface="+mj-cs"/>
              </a:rPr>
              <a:t>Proposed </a:t>
            </a:r>
            <a:endParaRPr lang="ko-KR" altLang="en-US" sz="2400" dirty="0"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72" y="1024461"/>
            <a:ext cx="1866900" cy="240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65" y="3875477"/>
            <a:ext cx="1819275" cy="24479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119" y="1007455"/>
            <a:ext cx="1828800" cy="24193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3544" y="3744795"/>
            <a:ext cx="1857375" cy="24669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815" y="3842088"/>
            <a:ext cx="1876425" cy="24479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80C3-40A4-49E0-BCB6-C39EE3ED2A0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서울과학기술대학교</a:t>
            </a:r>
            <a:r>
              <a:rPr lang="en-US" altLang="ko-KR" smtClean="0"/>
              <a:t>, IPIU2020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3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</TotalTime>
  <Words>280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문체부 훈민정음체</vt:lpstr>
      <vt:lpstr>Arial</vt:lpstr>
      <vt:lpstr>Comic Sans MS</vt:lpstr>
      <vt:lpstr>Office 테마</vt:lpstr>
      <vt:lpstr>PowerPoint 프레젠테이션</vt:lpstr>
      <vt:lpstr>SMPL (skinned multi-person linear model) a Parametric 3D human body model[Loper2016] </vt:lpstr>
      <vt:lpstr>2D Rough Matching </vt:lpstr>
      <vt:lpstr>3D Recovery: method  </vt:lpstr>
      <vt:lpstr>3D Recovery: result   </vt:lpstr>
      <vt:lpstr>Modeling Target human using SMPLify</vt:lpstr>
      <vt:lpstr>Transfer of the Cloth  to target user’s shape and pose  </vt:lpstr>
      <vt:lpstr>Blending : result   </vt:lpstr>
      <vt:lpstr>Blending : result (2)  </vt:lpstr>
      <vt:lpstr>Further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to 3D fashion model</dc:title>
  <dc:creator>Ahn</dc:creator>
  <cp:lastModifiedBy>Ahn</cp:lastModifiedBy>
  <cp:revision>313</cp:revision>
  <cp:lastPrinted>2020-02-04T08:26:40Z</cp:lastPrinted>
  <dcterms:created xsi:type="dcterms:W3CDTF">2019-04-15T20:10:44Z</dcterms:created>
  <dcterms:modified xsi:type="dcterms:W3CDTF">2020-02-12T12:53:39Z</dcterms:modified>
</cp:coreProperties>
</file>