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427" r:id="rId2"/>
    <p:sldId id="442" r:id="rId3"/>
    <p:sldId id="419" r:id="rId4"/>
    <p:sldId id="421" r:id="rId5"/>
    <p:sldId id="435" r:id="rId6"/>
    <p:sldId id="436" r:id="rId7"/>
    <p:sldId id="439" r:id="rId8"/>
    <p:sldId id="437" r:id="rId9"/>
    <p:sldId id="440" r:id="rId10"/>
    <p:sldId id="441" r:id="rId11"/>
    <p:sldId id="438" r:id="rId12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210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83FD-DBDB-44CC-AA7F-C3A1C7FA4535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F840E-688F-4D93-BA82-92AE25751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5353-9B7E-4C2C-8BF7-A479AFCB3A64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1AFB-EDC3-4338-877A-EBEF81004665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7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441-C5F2-49EA-AB0B-31FC3FF52A5A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013-D82C-4145-8749-23FE133125EB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313-0257-4D5F-800F-6C68D24C1FC1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4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9DEC-376F-4D99-9E07-CFE4F0B71E1C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2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5037-1411-46EB-85A5-5F9C2CFF396F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986B-0B6C-4324-B737-D304F1A6D0B0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0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AB7A-3C9F-4606-AED8-E48CA6842541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2EE9-CBA3-42FF-9D37-A3239A88FDCD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039-1F0B-4979-A2BE-F5B60E892E13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0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639A-DC4C-496C-9FC5-0B1DB18ED750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93" y="44012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전체 시스템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6093" y="1428750"/>
            <a:ext cx="11703124" cy="4968912"/>
            <a:chOff x="269801" y="117636"/>
            <a:chExt cx="11922199" cy="629431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214030" y="3707637"/>
              <a:ext cx="944937" cy="9364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SMPLify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658947" y="3728830"/>
              <a:ext cx="1063888" cy="86524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2D-pose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estimator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63350" y="5283249"/>
              <a:ext cx="1069599" cy="87368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2D-human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segmentation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46" name="꺾인 연결선 45"/>
            <p:cNvCxnSpPr>
              <a:stCxn id="67" idx="3"/>
              <a:endCxn id="44" idx="1"/>
            </p:cNvCxnSpPr>
            <p:nvPr/>
          </p:nvCxnSpPr>
          <p:spPr>
            <a:xfrm flipV="1">
              <a:off x="1600753" y="4161451"/>
              <a:ext cx="1058194" cy="7078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761557" y="3040234"/>
              <a:ext cx="508831" cy="1094081"/>
              <a:chOff x="8825560" y="1283940"/>
              <a:chExt cx="1414355" cy="3561644"/>
            </a:xfrm>
          </p:grpSpPr>
          <p:cxnSp>
            <p:nvCxnSpPr>
              <p:cNvPr id="48" name="직선 화살표 연결선 47"/>
              <p:cNvCxnSpPr/>
              <p:nvPr/>
            </p:nvCxnSpPr>
            <p:spPr>
              <a:xfrm flipH="1">
                <a:off x="9541164" y="1283940"/>
                <a:ext cx="1" cy="47563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>
                <a:off x="9019310" y="2133229"/>
                <a:ext cx="521854" cy="1884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 flipV="1">
                <a:off x="9561007" y="2022578"/>
                <a:ext cx="432738" cy="12949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8916302" y="2170917"/>
                <a:ext cx="68372" cy="74777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V="1">
                <a:off x="8825560" y="2918691"/>
                <a:ext cx="90742" cy="83950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V="1">
                <a:off x="9253429" y="3482656"/>
                <a:ext cx="45371" cy="124636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 flipV="1">
                <a:off x="9777376" y="3482656"/>
                <a:ext cx="0" cy="136292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 flipV="1">
                <a:off x="9965188" y="2071947"/>
                <a:ext cx="274727" cy="64354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V="1">
                <a:off x="9965189" y="2715497"/>
                <a:ext cx="274726" cy="150433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619298" y="4210969"/>
              <a:ext cx="799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2d joints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79339" y="2192573"/>
              <a:ext cx="1506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SMPL model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Cloth 3-D model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Relation-ship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3793165" y="5774363"/>
              <a:ext cx="2173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Segmentation mask</a:t>
              </a:r>
            </a:p>
          </p:txBody>
        </p:sp>
        <p:cxnSp>
          <p:nvCxnSpPr>
            <p:cNvPr id="62" name="꺾인 연결선 61"/>
            <p:cNvCxnSpPr>
              <a:stCxn id="67" idx="3"/>
              <a:endCxn id="45" idx="1"/>
            </p:cNvCxnSpPr>
            <p:nvPr/>
          </p:nvCxnSpPr>
          <p:spPr>
            <a:xfrm>
              <a:off x="1600753" y="4869259"/>
              <a:ext cx="1062597" cy="85083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45" idx="3"/>
              <a:endCxn id="65" idx="2"/>
            </p:cNvCxnSpPr>
            <p:nvPr/>
          </p:nvCxnSpPr>
          <p:spPr>
            <a:xfrm flipV="1">
              <a:off x="3732949" y="4506422"/>
              <a:ext cx="6632316" cy="12136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4" idx="3"/>
              <a:endCxn id="43" idx="1"/>
            </p:cNvCxnSpPr>
            <p:nvPr/>
          </p:nvCxnSpPr>
          <p:spPr>
            <a:xfrm>
              <a:off x="3722835" y="4161451"/>
              <a:ext cx="491195" cy="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/>
            <p:cNvSpPr/>
            <p:nvPr/>
          </p:nvSpPr>
          <p:spPr>
            <a:xfrm>
              <a:off x="9901511" y="3610258"/>
              <a:ext cx="927507" cy="8961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Blending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66" name="꺾인 연결선 65"/>
            <p:cNvCxnSpPr>
              <a:stCxn id="43" idx="3"/>
            </p:cNvCxnSpPr>
            <p:nvPr/>
          </p:nvCxnSpPr>
          <p:spPr>
            <a:xfrm flipV="1">
              <a:off x="5158967" y="4168651"/>
              <a:ext cx="486894" cy="72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1" y="4253931"/>
              <a:ext cx="922992" cy="123065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03" y="4714971"/>
              <a:ext cx="743388" cy="991184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9544" y="2999599"/>
              <a:ext cx="791889" cy="104243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70" y="2040443"/>
              <a:ext cx="730572" cy="97409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0711" y="3441526"/>
              <a:ext cx="499127" cy="665503"/>
            </a:xfrm>
            <a:prstGeom prst="rect">
              <a:avLst/>
            </a:prstGeom>
          </p:spPr>
        </p:pic>
        <p:cxnSp>
          <p:nvCxnSpPr>
            <p:cNvPr id="72" name="꺾인 연결선 71"/>
            <p:cNvCxnSpPr>
              <a:stCxn id="99" idx="3"/>
            </p:cNvCxnSpPr>
            <p:nvPr/>
          </p:nvCxnSpPr>
          <p:spPr>
            <a:xfrm>
              <a:off x="6945245" y="4137033"/>
              <a:ext cx="761504" cy="41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362976" y="4134315"/>
              <a:ext cx="735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3D Wared cloth</a:t>
              </a:r>
            </a:p>
          </p:txBody>
        </p:sp>
        <p:cxnSp>
          <p:nvCxnSpPr>
            <p:cNvPr id="74" name="꺾인 연결선 73"/>
            <p:cNvCxnSpPr>
              <a:stCxn id="101" idx="3"/>
            </p:cNvCxnSpPr>
            <p:nvPr/>
          </p:nvCxnSpPr>
          <p:spPr>
            <a:xfrm flipV="1">
              <a:off x="9043310" y="4107029"/>
              <a:ext cx="858201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928195" y="5664266"/>
              <a:ext cx="1304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Final Warped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Clothed for original pose</a:t>
              </a:r>
            </a:p>
          </p:txBody>
        </p:sp>
        <p:cxnSp>
          <p:nvCxnSpPr>
            <p:cNvPr id="76" name="꺾인 연결선 75"/>
            <p:cNvCxnSpPr>
              <a:stCxn id="65" idx="3"/>
              <a:endCxn id="78" idx="1"/>
            </p:cNvCxnSpPr>
            <p:nvPr/>
          </p:nvCxnSpPr>
          <p:spPr>
            <a:xfrm flipV="1">
              <a:off x="10829018" y="3969934"/>
              <a:ext cx="465524" cy="8840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11294542" y="3373438"/>
              <a:ext cx="810749" cy="1192991"/>
              <a:chOff x="12011556" y="4919339"/>
              <a:chExt cx="1280561" cy="1707415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1556" y="4919339"/>
                <a:ext cx="1280561" cy="170741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64068" y="5380874"/>
                <a:ext cx="665465" cy="887286"/>
              </a:xfrm>
              <a:prstGeom prst="rect">
                <a:avLst/>
              </a:prstGeom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5072916" y="3907204"/>
              <a:ext cx="706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pose, shape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7790" y="656599"/>
              <a:ext cx="747852" cy="984847"/>
            </a:xfrm>
            <a:prstGeom prst="rect">
              <a:avLst/>
            </a:prstGeom>
          </p:spPr>
        </p:pic>
        <p:cxnSp>
          <p:nvCxnSpPr>
            <p:cNvPr id="83" name="직선 화살표 연결선 82"/>
            <p:cNvCxnSpPr>
              <a:stCxn id="82" idx="3"/>
              <a:endCxn id="87" idx="1"/>
            </p:cNvCxnSpPr>
            <p:nvPr/>
          </p:nvCxnSpPr>
          <p:spPr>
            <a:xfrm>
              <a:off x="1395642" y="1149023"/>
              <a:ext cx="980922" cy="10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69801" y="1555075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Reference-SMPL 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9711" y="2956270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Source Cloth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308664" y="1351265"/>
              <a:ext cx="1697685" cy="569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 matching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(semi-automatic)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76564" y="677618"/>
              <a:ext cx="714825" cy="96473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1449725" y="814361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rendering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89" name="꺾인 연결선 88"/>
            <p:cNvCxnSpPr>
              <a:endCxn id="86" idx="2"/>
            </p:cNvCxnSpPr>
            <p:nvPr/>
          </p:nvCxnSpPr>
          <p:spPr>
            <a:xfrm flipV="1">
              <a:off x="1348942" y="1921169"/>
              <a:ext cx="2808565" cy="5683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87" idx="3"/>
              <a:endCxn id="86" idx="0"/>
            </p:cNvCxnSpPr>
            <p:nvPr/>
          </p:nvCxnSpPr>
          <p:spPr>
            <a:xfrm>
              <a:off x="3091389" y="1159983"/>
              <a:ext cx="1066118" cy="19128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7641217" y="904022"/>
              <a:ext cx="869837" cy="1288551"/>
              <a:chOff x="5334101" y="348495"/>
              <a:chExt cx="1279306" cy="1874607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4101" y="348495"/>
                <a:ext cx="1279306" cy="1874607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0482" y="732549"/>
                <a:ext cx="793023" cy="980562"/>
              </a:xfrm>
              <a:prstGeom prst="rect">
                <a:avLst/>
              </a:prstGeom>
            </p:spPr>
          </p:pic>
        </p:grpSp>
        <p:cxnSp>
          <p:nvCxnSpPr>
            <p:cNvPr id="94" name="직선 화살표 연결선 93"/>
            <p:cNvCxnSpPr/>
            <p:nvPr/>
          </p:nvCxnSpPr>
          <p:spPr>
            <a:xfrm>
              <a:off x="5006349" y="1607219"/>
              <a:ext cx="498779" cy="6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5529609" y="1292213"/>
              <a:ext cx="1174425" cy="5699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3D Recon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96" name="직선 화살표 연결선 95"/>
            <p:cNvCxnSpPr>
              <a:stCxn id="95" idx="3"/>
              <a:endCxn id="92" idx="1"/>
            </p:cNvCxnSpPr>
            <p:nvPr/>
          </p:nvCxnSpPr>
          <p:spPr>
            <a:xfrm flipV="1">
              <a:off x="6704034" y="1548298"/>
              <a:ext cx="937183" cy="28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41687" y="5541144"/>
              <a:ext cx="1337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Target human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5770820" y="3707637"/>
              <a:ext cx="1174425" cy="8587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3D Shape transfer and Re-posing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65" y="3240719"/>
              <a:ext cx="598109" cy="614640"/>
            </a:xfrm>
            <a:prstGeom prst="rect">
              <a:avLst/>
            </a:prstGeom>
          </p:spPr>
        </p:pic>
        <p:sp>
          <p:nvSpPr>
            <p:cNvPr id="101" name="모서리가 둥근 직사각형 100"/>
            <p:cNvSpPr/>
            <p:nvPr/>
          </p:nvSpPr>
          <p:spPr>
            <a:xfrm>
              <a:off x="8056228" y="3677634"/>
              <a:ext cx="987082" cy="8587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Masking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02" name="꺾인 연결선 101"/>
            <p:cNvCxnSpPr>
              <a:stCxn id="92" idx="3"/>
              <a:endCxn id="99" idx="0"/>
            </p:cNvCxnSpPr>
            <p:nvPr/>
          </p:nvCxnSpPr>
          <p:spPr>
            <a:xfrm flipH="1">
              <a:off x="6358033" y="1548298"/>
              <a:ext cx="2153021" cy="2159339"/>
            </a:xfrm>
            <a:prstGeom prst="bentConnector4">
              <a:avLst>
                <a:gd name="adj1" fmla="val -36515"/>
                <a:gd name="adj2" fmla="val 649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269801" y="457200"/>
              <a:ext cx="8773509" cy="24990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853572" y="213086"/>
              <a:ext cx="1506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SMPL model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Cloth 3-D model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Relation-ship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37398" y="558519"/>
              <a:ext cx="4635518" cy="2281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5210486" y="520488"/>
              <a:ext cx="3634932" cy="2281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378174" y="3590073"/>
              <a:ext cx="5072980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561199" y="3542403"/>
              <a:ext cx="3669547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9572180" y="3441526"/>
              <a:ext cx="2619820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72732" y="154786"/>
              <a:ext cx="1506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1.1 2D matching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19174" y="117636"/>
              <a:ext cx="1833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1.2 3D reconstruction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0530" y="6114154"/>
              <a:ext cx="20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2. Human body modeling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19960" y="6055079"/>
              <a:ext cx="20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3. Cloth 3D warping  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026296" y="5987431"/>
              <a:ext cx="20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4. </a:t>
              </a:r>
              <a:r>
                <a:rPr lang="en-US" altLang="ko-KR" sz="1200" dirty="0" err="1">
                  <a:latin typeface="Comic Sans MS" panose="030F0702030302020204" pitchFamily="66" charset="0"/>
                </a:rPr>
                <a:t>bledning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475536" y="3058588"/>
              <a:ext cx="674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TON+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8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40" y="1085799"/>
            <a:ext cx="1885950" cy="2466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Blending : result (2)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5973" y="478280"/>
            <a:ext cx="305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  <a:ea typeface="+mj-ea"/>
                <a:cs typeface="+mj-cs"/>
              </a:rPr>
              <a:t>State-of-the-art Image based VTON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72" y="3283130"/>
            <a:ext cx="20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Try-on Cloth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10365" y="6454084"/>
            <a:ext cx="207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19235" y="607648"/>
            <a:ext cx="164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  <a:ea typeface="+mj-ea"/>
                <a:cs typeface="+mj-cs"/>
              </a:rPr>
              <a:t>Proposed 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72" y="1024461"/>
            <a:ext cx="1866900" cy="240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65" y="3875477"/>
            <a:ext cx="1819275" cy="24479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119" y="1007455"/>
            <a:ext cx="1828800" cy="2419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544" y="3744795"/>
            <a:ext cx="1857375" cy="24669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815" y="3842088"/>
            <a:ext cx="1876425" cy="24479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735" y="326128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Further Issues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0" y="272942"/>
            <a:ext cx="7717869" cy="64671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5345" y="1265023"/>
            <a:ext cx="2870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1. in-accurate SMPL; some body part are not covered in rendering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 flipV="1">
            <a:off x="3445727" y="970156"/>
            <a:ext cx="6200078" cy="75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3445727" y="1726688"/>
            <a:ext cx="6300439" cy="239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445727" y="2021555"/>
            <a:ext cx="3880624" cy="21043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5345" y="2288663"/>
            <a:ext cx="2870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2. Original TON (Blender) network use upper cloth pixels over pants; TON+ use pants pixels over upper cloth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 flipV="1">
            <a:off x="3445727" y="725271"/>
            <a:ext cx="5407923" cy="23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3445727" y="1628079"/>
            <a:ext cx="6646127" cy="1399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9952" y="4211657"/>
            <a:ext cx="3141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Solution ?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Change TON for considering our cloth. How?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Use 3D models for area of upper cloth except the head and pants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44438" y="239890"/>
            <a:ext cx="11703124" cy="6406273"/>
            <a:chOff x="269801" y="92746"/>
            <a:chExt cx="11922199" cy="6339069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214030" y="3707637"/>
              <a:ext cx="1014200" cy="9364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SMPLify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560291" y="3728830"/>
              <a:ext cx="1162545" cy="86524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 pose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estimation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560291" y="5283249"/>
              <a:ext cx="1440069" cy="87368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 human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segmentation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46" name="꺾인 연결선 45"/>
            <p:cNvCxnSpPr>
              <a:cxnSpLocks/>
              <a:stCxn id="67" idx="3"/>
              <a:endCxn id="44" idx="1"/>
            </p:cNvCxnSpPr>
            <p:nvPr/>
          </p:nvCxnSpPr>
          <p:spPr>
            <a:xfrm flipV="1">
              <a:off x="1600754" y="4161450"/>
              <a:ext cx="959537" cy="70780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761557" y="3040234"/>
              <a:ext cx="652340" cy="1042561"/>
              <a:chOff x="8825560" y="1283940"/>
              <a:chExt cx="1813255" cy="3393925"/>
            </a:xfrm>
          </p:grpSpPr>
          <p:cxnSp>
            <p:nvCxnSpPr>
              <p:cNvPr id="48" name="직선 화살표 연결선 47"/>
              <p:cNvCxnSpPr/>
              <p:nvPr/>
            </p:nvCxnSpPr>
            <p:spPr>
              <a:xfrm flipH="1">
                <a:off x="9541164" y="1283940"/>
                <a:ext cx="1" cy="47563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>
                <a:off x="9019310" y="2133229"/>
                <a:ext cx="521854" cy="1884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 flipV="1">
                <a:off x="9561007" y="2022578"/>
                <a:ext cx="432738" cy="12949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8916302" y="2170917"/>
                <a:ext cx="68372" cy="74777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V="1">
                <a:off x="8825560" y="2918691"/>
                <a:ext cx="90742" cy="83950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cxnSpLocks/>
              </p:cNvCxnSpPr>
              <p:nvPr/>
            </p:nvCxnSpPr>
            <p:spPr>
              <a:xfrm flipV="1">
                <a:off x="8893619" y="3482655"/>
                <a:ext cx="405181" cy="119521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cxnSpLocks/>
              </p:cNvCxnSpPr>
              <p:nvPr/>
            </p:nvCxnSpPr>
            <p:spPr>
              <a:xfrm flipV="1">
                <a:off x="9777376" y="3482658"/>
                <a:ext cx="0" cy="106250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cxnSpLocks/>
              </p:cNvCxnSpPr>
              <p:nvPr/>
            </p:nvCxnSpPr>
            <p:spPr>
              <a:xfrm flipH="1" flipV="1">
                <a:off x="10083260" y="2010478"/>
                <a:ext cx="555555" cy="74228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cxnSpLocks/>
              </p:cNvCxnSpPr>
              <p:nvPr/>
            </p:nvCxnSpPr>
            <p:spPr>
              <a:xfrm flipV="1">
                <a:off x="9765257" y="2764865"/>
                <a:ext cx="850089" cy="51154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673239" y="4145405"/>
              <a:ext cx="665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2D joints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95432" y="2192573"/>
              <a:ext cx="1362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anose="030F0702030302020204" pitchFamily="66" charset="0"/>
                </a:rPr>
                <a:t>SMPL model &amp;</a:t>
              </a:r>
            </a:p>
            <a:p>
              <a:pPr algn="ctr"/>
              <a:r>
                <a:rPr lang="en-US" altLang="ko-KR" sz="1200" dirty="0">
                  <a:latin typeface="Comic Sans MS" panose="030F0702030302020204" pitchFamily="66" charset="0"/>
                </a:rPr>
                <a:t>Cloth 3D model</a:t>
              </a:r>
            </a:p>
            <a:p>
              <a:pPr algn="ctr"/>
              <a:r>
                <a:rPr lang="en-US" altLang="ko-KR" sz="1200" dirty="0">
                  <a:latin typeface="Comic Sans MS" panose="030F0702030302020204" pitchFamily="66" charset="0"/>
                </a:rPr>
                <a:t>Relationship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4214030" y="5748137"/>
              <a:ext cx="1237125" cy="45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anose="030F0702030302020204" pitchFamily="66" charset="0"/>
                </a:rPr>
                <a:t>Segmentation mask</a:t>
              </a:r>
            </a:p>
          </p:txBody>
        </p:sp>
        <p:cxnSp>
          <p:nvCxnSpPr>
            <p:cNvPr id="62" name="꺾인 연결선 61"/>
            <p:cNvCxnSpPr>
              <a:cxnSpLocks/>
              <a:stCxn id="67" idx="3"/>
              <a:endCxn id="45" idx="1"/>
            </p:cNvCxnSpPr>
            <p:nvPr/>
          </p:nvCxnSpPr>
          <p:spPr>
            <a:xfrm>
              <a:off x="1600754" y="4869260"/>
              <a:ext cx="959537" cy="850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cxnSpLocks/>
              <a:stCxn id="45" idx="3"/>
              <a:endCxn id="65" idx="2"/>
            </p:cNvCxnSpPr>
            <p:nvPr/>
          </p:nvCxnSpPr>
          <p:spPr>
            <a:xfrm flipV="1">
              <a:off x="4000359" y="4506422"/>
              <a:ext cx="6417476" cy="12136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cxnSpLocks/>
              <a:stCxn id="44" idx="3"/>
              <a:endCxn id="43" idx="1"/>
            </p:cNvCxnSpPr>
            <p:nvPr/>
          </p:nvCxnSpPr>
          <p:spPr>
            <a:xfrm>
              <a:off x="3722836" y="4161450"/>
              <a:ext cx="491194" cy="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/>
            <p:cNvSpPr/>
            <p:nvPr/>
          </p:nvSpPr>
          <p:spPr>
            <a:xfrm>
              <a:off x="9901511" y="3610258"/>
              <a:ext cx="1032647" cy="8961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Blending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66" name="꺾인 연결선 65"/>
            <p:cNvCxnSpPr>
              <a:cxnSpLocks/>
              <a:stCxn id="43" idx="3"/>
              <a:endCxn id="99" idx="1"/>
            </p:cNvCxnSpPr>
            <p:nvPr/>
          </p:nvCxnSpPr>
          <p:spPr>
            <a:xfrm>
              <a:off x="5228230" y="4175851"/>
              <a:ext cx="542590" cy="5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1" y="4253931"/>
              <a:ext cx="922992" cy="123065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907" y="4714971"/>
              <a:ext cx="743388" cy="991184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9544" y="2999599"/>
              <a:ext cx="791889" cy="104243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70" y="2040443"/>
              <a:ext cx="730572" cy="97409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711" y="3441526"/>
              <a:ext cx="499127" cy="665503"/>
            </a:xfrm>
            <a:prstGeom prst="rect">
              <a:avLst/>
            </a:prstGeom>
          </p:spPr>
        </p:pic>
        <p:cxnSp>
          <p:nvCxnSpPr>
            <p:cNvPr id="72" name="꺾인 연결선 71"/>
            <p:cNvCxnSpPr>
              <a:cxnSpLocks/>
              <a:stCxn id="99" idx="3"/>
              <a:endCxn id="101" idx="1"/>
            </p:cNvCxnSpPr>
            <p:nvPr/>
          </p:nvCxnSpPr>
          <p:spPr>
            <a:xfrm flipV="1">
              <a:off x="6945245" y="4107030"/>
              <a:ext cx="1110983" cy="693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039923" y="4121202"/>
              <a:ext cx="761379" cy="63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anose="030F0702030302020204" pitchFamily="66" charset="0"/>
                </a:rPr>
                <a:t>3D Warped cloth</a:t>
              </a:r>
            </a:p>
          </p:txBody>
        </p:sp>
        <p:cxnSp>
          <p:nvCxnSpPr>
            <p:cNvPr id="74" name="꺾인 연결선 73"/>
            <p:cNvCxnSpPr>
              <a:stCxn id="101" idx="3"/>
            </p:cNvCxnSpPr>
            <p:nvPr/>
          </p:nvCxnSpPr>
          <p:spPr>
            <a:xfrm flipV="1">
              <a:off x="9043310" y="4107029"/>
              <a:ext cx="858201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928471" y="4212188"/>
              <a:ext cx="1146305" cy="82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omic Sans MS" panose="030F0702030302020204" pitchFamily="66" charset="0"/>
                </a:rPr>
                <a:t>Warped</a:t>
              </a:r>
            </a:p>
            <a:p>
              <a:pPr algn="ctr"/>
              <a:r>
                <a:rPr lang="en-US" altLang="ko-KR" sz="1200" dirty="0">
                  <a:latin typeface="Comic Sans MS" panose="030F0702030302020204" pitchFamily="66" charset="0"/>
                </a:rPr>
                <a:t>Cloth model for target pose</a:t>
              </a:r>
            </a:p>
          </p:txBody>
        </p:sp>
        <p:cxnSp>
          <p:nvCxnSpPr>
            <p:cNvPr id="76" name="꺾인 연결선 75"/>
            <p:cNvCxnSpPr>
              <a:cxnSpLocks/>
              <a:stCxn id="65" idx="3"/>
              <a:endCxn id="78" idx="1"/>
            </p:cNvCxnSpPr>
            <p:nvPr/>
          </p:nvCxnSpPr>
          <p:spPr>
            <a:xfrm flipV="1">
              <a:off x="10934159" y="3969934"/>
              <a:ext cx="360383" cy="8840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11294542" y="3373438"/>
              <a:ext cx="810749" cy="1192991"/>
              <a:chOff x="12011556" y="4919339"/>
              <a:chExt cx="1280561" cy="1707415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1556" y="4919339"/>
                <a:ext cx="1280561" cy="170741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64068" y="5380874"/>
                <a:ext cx="665465" cy="887286"/>
              </a:xfrm>
              <a:prstGeom prst="rect">
                <a:avLst/>
              </a:prstGeom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5156307" y="3906160"/>
              <a:ext cx="706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pose, shape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7790" y="656599"/>
              <a:ext cx="747852" cy="984847"/>
            </a:xfrm>
            <a:prstGeom prst="rect">
              <a:avLst/>
            </a:prstGeom>
          </p:spPr>
        </p:pic>
        <p:cxnSp>
          <p:nvCxnSpPr>
            <p:cNvPr id="83" name="직선 화살표 연결선 82"/>
            <p:cNvCxnSpPr>
              <a:stCxn id="82" idx="3"/>
              <a:endCxn id="87" idx="1"/>
            </p:cNvCxnSpPr>
            <p:nvPr/>
          </p:nvCxnSpPr>
          <p:spPr>
            <a:xfrm>
              <a:off x="1395642" y="1149023"/>
              <a:ext cx="980922" cy="10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69801" y="1581301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Reference-SMPL 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9711" y="2956270"/>
              <a:ext cx="1267543" cy="304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Try-on Cloth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308664" y="1351265"/>
              <a:ext cx="1697685" cy="569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 matching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(semi-automatic)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76564" y="677618"/>
              <a:ext cx="714825" cy="96473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1382224" y="814361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rendering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89" name="꺾인 연결선 88"/>
            <p:cNvCxnSpPr>
              <a:endCxn id="86" idx="2"/>
            </p:cNvCxnSpPr>
            <p:nvPr/>
          </p:nvCxnSpPr>
          <p:spPr>
            <a:xfrm flipV="1">
              <a:off x="1348942" y="1921169"/>
              <a:ext cx="2808565" cy="5683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87" idx="3"/>
              <a:endCxn id="86" idx="0"/>
            </p:cNvCxnSpPr>
            <p:nvPr/>
          </p:nvCxnSpPr>
          <p:spPr>
            <a:xfrm>
              <a:off x="3091389" y="1159983"/>
              <a:ext cx="1066118" cy="19128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7830220" y="904022"/>
              <a:ext cx="869837" cy="1288551"/>
              <a:chOff x="5612071" y="348495"/>
              <a:chExt cx="1279305" cy="1874607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2071" y="348495"/>
                <a:ext cx="1279305" cy="1874607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8452" y="732548"/>
                <a:ext cx="793022" cy="980562"/>
              </a:xfrm>
              <a:prstGeom prst="rect">
                <a:avLst/>
              </a:prstGeom>
            </p:spPr>
          </p:pic>
        </p:grpSp>
        <p:cxnSp>
          <p:nvCxnSpPr>
            <p:cNvPr id="94" name="직선 화살표 연결선 93"/>
            <p:cNvCxnSpPr/>
            <p:nvPr/>
          </p:nvCxnSpPr>
          <p:spPr>
            <a:xfrm>
              <a:off x="5006349" y="1607219"/>
              <a:ext cx="498779" cy="6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5529609" y="904022"/>
              <a:ext cx="1630951" cy="128855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3D Reconstruction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96" name="직선 화살표 연결선 95"/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7160560" y="1548298"/>
              <a:ext cx="6696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41687" y="5541144"/>
              <a:ext cx="1337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Target human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5770820" y="3746974"/>
              <a:ext cx="1174425" cy="8587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3D Shape transfer and Re-posing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65" y="3240719"/>
              <a:ext cx="598109" cy="614640"/>
            </a:xfrm>
            <a:prstGeom prst="rect">
              <a:avLst/>
            </a:prstGeom>
          </p:spPr>
        </p:pic>
        <p:sp>
          <p:nvSpPr>
            <p:cNvPr id="101" name="모서리가 둥근 직사각형 100"/>
            <p:cNvSpPr/>
            <p:nvPr/>
          </p:nvSpPr>
          <p:spPr>
            <a:xfrm>
              <a:off x="8056228" y="3677634"/>
              <a:ext cx="987082" cy="8587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Masking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02" name="꺾인 연결선 101"/>
            <p:cNvCxnSpPr>
              <a:cxnSpLocks/>
              <a:stCxn id="92" idx="3"/>
              <a:endCxn id="99" idx="0"/>
            </p:cNvCxnSpPr>
            <p:nvPr/>
          </p:nvCxnSpPr>
          <p:spPr>
            <a:xfrm flipH="1">
              <a:off x="6358033" y="1548298"/>
              <a:ext cx="2342024" cy="2198677"/>
            </a:xfrm>
            <a:prstGeom prst="bentConnector4">
              <a:avLst>
                <a:gd name="adj1" fmla="val -9944"/>
                <a:gd name="adj2" fmla="val 646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269801" y="457200"/>
              <a:ext cx="8903699" cy="24990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37398" y="558519"/>
              <a:ext cx="4635518" cy="2281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5210486" y="520488"/>
              <a:ext cx="3869881" cy="2281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378174" y="3590073"/>
              <a:ext cx="5072980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561199" y="3542403"/>
              <a:ext cx="3572217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9572180" y="3441526"/>
              <a:ext cx="2619820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86102" y="92746"/>
              <a:ext cx="1729146" cy="304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1.1 2D matching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093598" y="118873"/>
              <a:ext cx="2071753" cy="304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1.2 3D reconstruction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20544" y="6127267"/>
              <a:ext cx="2398135" cy="304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2. Human body modeling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59967" y="6055079"/>
              <a:ext cx="2070967" cy="304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3. Cloth 3D warping  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394526" y="5974992"/>
              <a:ext cx="1132193" cy="304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mic Sans MS" panose="030F0702030302020204" pitchFamily="66" charset="0"/>
                </a:rPr>
                <a:t>4. Blending </a:t>
              </a:r>
            </a:p>
          </p:txBody>
        </p:sp>
      </p:grpSp>
      <p:cxnSp>
        <p:nvCxnSpPr>
          <p:cNvPr id="97" name="직선 화살표 연결선 53">
            <a:extLst>
              <a:ext uri="{FF2B5EF4-FFF2-40B4-BE49-F238E27FC236}">
                <a16:creationId xmlns:a16="http://schemas.microsoft.com/office/drawing/2014/main" id="{34FAE617-957A-4552-93DF-8C45524232D7}"/>
              </a:ext>
            </a:extLst>
          </p:cNvPr>
          <p:cNvCxnSpPr>
            <a:cxnSpLocks/>
          </p:cNvCxnSpPr>
          <p:nvPr/>
        </p:nvCxnSpPr>
        <p:spPr>
          <a:xfrm flipV="1">
            <a:off x="3924748" y="3539020"/>
            <a:ext cx="0" cy="329844"/>
          </a:xfrm>
          <a:prstGeom prst="straightConnector1">
            <a:avLst/>
          </a:prstGeom>
          <a:ln w="38100">
            <a:solidFill>
              <a:schemeClr val="tx2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03B433F-E7A8-4A55-B324-2206CF9457AF}"/>
              </a:ext>
            </a:extLst>
          </p:cNvPr>
          <p:cNvSpPr txBox="1"/>
          <p:nvPr/>
        </p:nvSpPr>
        <p:spPr>
          <a:xfrm>
            <a:off x="9665916" y="332676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Try-on network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7302F0-8694-4642-9271-AEED56E5C4AC}"/>
              </a:ext>
            </a:extLst>
          </p:cNvPr>
          <p:cNvSpPr txBox="1"/>
          <p:nvPr/>
        </p:nvSpPr>
        <p:spPr>
          <a:xfrm>
            <a:off x="11137055" y="4756876"/>
            <a:ext cx="7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Try-on result</a:t>
            </a:r>
          </a:p>
        </p:txBody>
      </p:sp>
    </p:spTree>
    <p:extLst>
      <p:ext uri="{BB962C8B-B14F-4D97-AF65-F5344CB8AC3E}">
        <p14:creationId xmlns:p14="http://schemas.microsoft.com/office/powerpoint/2010/main" val="32553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610" y="375138"/>
            <a:ext cx="12036043" cy="11321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SMPL (skinned multi-person linear model)</a:t>
            </a:r>
            <a:br>
              <a:rPr lang="en-US" altLang="ko-KR" dirty="0">
                <a:latin typeface="Comic Sans MS" panose="030F0702030302020204" pitchFamily="66" charset="0"/>
              </a:rPr>
            </a:br>
            <a:r>
              <a:rPr lang="en-US" altLang="ko-KR" dirty="0">
                <a:latin typeface="Comic Sans MS" panose="030F0702030302020204" pitchFamily="66" charset="0"/>
              </a:rPr>
              <a:t>a Parametric 3D human body model[Loper2016]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2049" name="_x310798480" descr="EMB0001f72858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" y="2016369"/>
            <a:ext cx="12157516" cy="374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684584" y="3470031"/>
            <a:ext cx="633046" cy="57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7202" y="404446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체형변수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>
            <a:off x="5781586" y="3465452"/>
            <a:ext cx="633046" cy="57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44204" y="403988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자세</a:t>
            </a:r>
            <a:r>
              <a:rPr lang="en-US" altLang="ko-KR" sz="2400" dirty="0"/>
              <a:t>:</a:t>
            </a:r>
            <a:r>
              <a:rPr lang="ko-KR" altLang="en-US" sz="2400" dirty="0"/>
              <a:t>변형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453582" y="3465452"/>
            <a:ext cx="633046" cy="57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16200" y="403988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자세</a:t>
            </a:r>
            <a:r>
              <a:rPr lang="en-US" altLang="ko-KR" sz="2400" dirty="0"/>
              <a:t>:</a:t>
            </a:r>
            <a:r>
              <a:rPr lang="ko-KR" altLang="en-US" sz="2400" dirty="0"/>
              <a:t>이동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2D Rough Matching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1025" name="_x309349040" descr="EMB00008fc84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1475094"/>
            <a:ext cx="8643937" cy="538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09354080" descr="DRW00008fc845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1038515"/>
            <a:ext cx="8186738" cy="5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3D Recovery: method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2049" name="_x309354080" descr="DRW00008fc84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35866"/>
            <a:ext cx="850642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309348640" descr="EMB00008fc845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114540"/>
            <a:ext cx="2919896" cy="38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09346640" descr="EMB00008fc8451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85" y="2135166"/>
            <a:ext cx="2933403" cy="38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27177" y="6041109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</a:rPr>
              <a:t>Long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2406" y="6028783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</a:rPr>
              <a:t>Short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3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3D Recovery: result 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3076" name="_x309349120" descr="EMB00008fc84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5" y="1123562"/>
            <a:ext cx="10832089" cy="254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09349360" descr="EMB00008fc845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9" y="3894138"/>
            <a:ext cx="10799091" cy="25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1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860" y="174806"/>
            <a:ext cx="10869521" cy="115988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Modeling Target human using </a:t>
            </a:r>
            <a:r>
              <a:rPr lang="en-US" altLang="ko-KR" dirty="0" err="1">
                <a:latin typeface="Comic Sans MS" panose="030F0702030302020204" pitchFamily="66" charset="0"/>
              </a:rPr>
              <a:t>SMPLify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4084852" y="3024553"/>
            <a:ext cx="3736180" cy="127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3717" y="2562888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</a:rPr>
              <a:t>Joint matching</a:t>
            </a:r>
            <a:endParaRPr lang="ko-KR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56252" y="4232024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</a:rPr>
              <a:t>Priors </a:t>
            </a:r>
            <a:endParaRPr lang="ko-KR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217828"/>
            <a:ext cx="2703460" cy="37939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90" y="2083670"/>
            <a:ext cx="2761565" cy="3928089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>
          <a:xfrm>
            <a:off x="615492" y="1160700"/>
            <a:ext cx="8755705" cy="70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Comic Sans MS" panose="030F0702030302020204" pitchFamily="66" charset="0"/>
              </a:rPr>
            </a:br>
            <a:r>
              <a:rPr lang="en-US" altLang="ko-KR" dirty="0">
                <a:latin typeface="Comic Sans MS" panose="030F0702030302020204" pitchFamily="66" charset="0"/>
              </a:rPr>
              <a:t>parameter estimation of</a:t>
            </a:r>
            <a:r>
              <a:rPr lang="ko-KR" altLang="en-US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latin typeface="Comic Sans MS" panose="030F0702030302020204" pitchFamily="66" charset="0"/>
              </a:rPr>
              <a:t>3D body of target human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548" y="6187559"/>
            <a:ext cx="164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</a:rPr>
              <a:t>2-D joints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Transfer of the Cloth  to target user’s shape and pose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_x309349760" descr="EMB00008fc84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59" y="1358123"/>
            <a:ext cx="9858376" cy="22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09351760" descr="EMB00008fc845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80" y="4069856"/>
            <a:ext cx="10248733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89706" y="3608191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</a:rPr>
              <a:t>Long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02155" y="6396335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</a:rPr>
              <a:t>Short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omic Sans MS" panose="030F0702030302020204" pitchFamily="66" charset="0"/>
              </a:rPr>
              <a:t>Blending : result 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38" y="1054556"/>
            <a:ext cx="1990725" cy="2619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19" y="3815659"/>
            <a:ext cx="2000250" cy="2638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73" y="1149582"/>
            <a:ext cx="1990725" cy="2619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5" y="3878941"/>
            <a:ext cx="2009775" cy="2638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5973" y="478280"/>
            <a:ext cx="305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  <a:ea typeface="+mj-ea"/>
                <a:cs typeface="+mj-cs"/>
              </a:rPr>
              <a:t>State-of-the-art Image based VTON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462" y="1211941"/>
            <a:ext cx="2009775" cy="2667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131" y="3986660"/>
            <a:ext cx="2019300" cy="2657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8272" y="3283130"/>
            <a:ext cx="20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Try-on Cloth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10365" y="6454084"/>
            <a:ext cx="207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19235" y="607648"/>
            <a:ext cx="164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  <a:ea typeface="+mj-ea"/>
                <a:cs typeface="+mj-cs"/>
              </a:rPr>
              <a:t>Proposed 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서울과학기술대학교</a:t>
            </a:r>
            <a:r>
              <a:rPr lang="en-US" altLang="ko-KR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336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문체부 훈민정음체</vt:lpstr>
      <vt:lpstr>Arial</vt:lpstr>
      <vt:lpstr>Comic Sans MS</vt:lpstr>
      <vt:lpstr>Office 테마</vt:lpstr>
      <vt:lpstr>PowerPoint Presentation</vt:lpstr>
      <vt:lpstr>PowerPoint Presentation</vt:lpstr>
      <vt:lpstr>SMPL (skinned multi-person linear model) a Parametric 3D human body model[Loper2016] </vt:lpstr>
      <vt:lpstr>2D Rough Matching </vt:lpstr>
      <vt:lpstr>3D Recovery: method  </vt:lpstr>
      <vt:lpstr>3D Recovery: result   </vt:lpstr>
      <vt:lpstr>Modeling Target human using SMPLify</vt:lpstr>
      <vt:lpstr>Transfer of the Cloth  to target user’s shape and pose  </vt:lpstr>
      <vt:lpstr>Blending : result   </vt:lpstr>
      <vt:lpstr>Blending : result (2)  </vt:lpstr>
      <vt:lpstr>Further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to 3D fashion model</dc:title>
  <dc:creator>Ahn</dc:creator>
  <cp:lastModifiedBy>Matiur Rahman Minar</cp:lastModifiedBy>
  <cp:revision>323</cp:revision>
  <cp:lastPrinted>2020-02-04T08:26:40Z</cp:lastPrinted>
  <dcterms:created xsi:type="dcterms:W3CDTF">2019-04-15T20:10:44Z</dcterms:created>
  <dcterms:modified xsi:type="dcterms:W3CDTF">2020-02-29T12:04:25Z</dcterms:modified>
</cp:coreProperties>
</file>