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Offline vs Online. Offline is easier.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Draw the upper convex hull</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Explain #2 with drawings</a:t>
            </a:r>
            <a:endParaRPr/>
          </a:p>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Basically, given a set of points S and a query point q. Find the minimum dot product between the q and all points in 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cpps.bacsbd.org/notebook/view-note/convex-hull-tric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www.spoj.com/problems/ACQUIR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codeforces.com/blog/entry/8219" TargetMode="External"/><Relationship Id="rId4" Type="http://schemas.openxmlformats.org/officeDocument/2006/relationships/hyperlink" Target="http://wcipeg.com/wiki/Convex_hull_tric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poj.org/problem?id=3613" TargetMode="External"/><Relationship Id="rId4" Type="http://schemas.openxmlformats.org/officeDocument/2006/relationships/hyperlink" Target="http://train.usaco.org/TESTDATA/NOV07.relays.htm" TargetMode="External"/><Relationship Id="rId5" Type="http://schemas.openxmlformats.org/officeDocument/2006/relationships/hyperlink" Target="http://www.spoj.com/problems/CLEVER/" TargetMode="External"/><Relationship Id="rId6" Type="http://schemas.openxmlformats.org/officeDocument/2006/relationships/hyperlink" Target="https://uva.onlinejudge.org/index.php?option=com_onlinejudge&amp;Itemid=8&amp;page=show_problem&amp;problem=125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cpcarchive.ecs.baylor.edu/index.php?option=com_onlinejudge&amp;Itemid=8&amp;category=176&amp;page=show_problem&amp;problem=73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mmunity.topcoder.com/stat?c=problem_statement&amp;pm=6482&amp;rd=9992" TargetMode="External"/><Relationship Id="rId4" Type="http://schemas.openxmlformats.org/officeDocument/2006/relationships/hyperlink" Target="http://acm.timus.ru/problem.aspx?num=1519" TargetMode="External"/><Relationship Id="rId5" Type="http://schemas.openxmlformats.org/officeDocument/2006/relationships/hyperlink" Target="http://www.lightoj.com/volume_showproblem.php?problem=1362" TargetMode="External"/><Relationship Id="rId6" Type="http://schemas.openxmlformats.org/officeDocument/2006/relationships/hyperlink" Target="http://www.spoj.com/problems/MAZ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poj.org/problem?id=19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poj.org/problem?id=3042" TargetMode="External"/><Relationship Id="rId4" Type="http://schemas.openxmlformats.org/officeDocument/2006/relationships/hyperlink" Target="http://cpps.bacsbd.org/gateway/read-item/599f1e406ef1a50016ca19c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codeforces.com/gym/100886/problem/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DPRS v0.0</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Dynamic Programming and Random Stuff</a:t>
            </a:r>
            <a:endParaRPr/>
          </a:p>
        </p:txBody>
      </p:sp>
      <p:sp>
        <p:nvSpPr>
          <p:cNvPr id="56" name="Shape 56"/>
          <p:cNvSpPr txBox="1"/>
          <p:nvPr/>
        </p:nvSpPr>
        <p:spPr>
          <a:xfrm>
            <a:off x="3280200" y="3663675"/>
            <a:ext cx="2583600" cy="40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By Mohammad Samiul Islam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Convex Hull Trick</a:t>
            </a:r>
            <a:endParaRPr/>
          </a:p>
        </p:txBody>
      </p:sp>
      <p:sp>
        <p:nvSpPr>
          <p:cNvPr id="109" name="Shape 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Convex Hull Trick</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Convex Hull Trick (CHT) is a data structure.</a:t>
            </a:r>
            <a:endParaRPr/>
          </a:p>
          <a:p>
            <a:pPr indent="0" lvl="0" marL="0">
              <a:spcBef>
                <a:spcPts val="1600"/>
              </a:spcBef>
              <a:spcAft>
                <a:spcPts val="0"/>
              </a:spcAft>
              <a:buNone/>
            </a:pPr>
            <a:r>
              <a:rPr lang="en"/>
              <a:t>CHT supports the following operation:</a:t>
            </a:r>
            <a:endParaRPr/>
          </a:p>
          <a:p>
            <a:pPr indent="-342900" lvl="0" marL="457200" rtl="0">
              <a:spcBef>
                <a:spcPts val="1600"/>
              </a:spcBef>
              <a:spcAft>
                <a:spcPts val="0"/>
              </a:spcAft>
              <a:buSzPts val="1800"/>
              <a:buAutoNum type="arabicPeriod"/>
            </a:pPr>
            <a:r>
              <a:rPr b="1" lang="en"/>
              <a:t>Add line</a:t>
            </a:r>
            <a:r>
              <a:rPr lang="en"/>
              <a:t>: Add a line in the set </a:t>
            </a:r>
            <a:r>
              <a:rPr b="1" lang="en"/>
              <a:t>S </a:t>
            </a:r>
            <a:r>
              <a:rPr lang="en"/>
              <a:t>of the form Mx + B, where M is the gradient and B is the y-intercept</a:t>
            </a:r>
            <a:endParaRPr/>
          </a:p>
          <a:p>
            <a:pPr indent="-342900" lvl="0" marL="457200">
              <a:spcBef>
                <a:spcPts val="0"/>
              </a:spcBef>
              <a:spcAft>
                <a:spcPts val="0"/>
              </a:spcAft>
              <a:buSzPts val="1800"/>
              <a:buAutoNum type="arabicPeriod"/>
            </a:pPr>
            <a:r>
              <a:rPr b="1" lang="en"/>
              <a:t>Query x</a:t>
            </a:r>
            <a:r>
              <a:rPr lang="en"/>
              <a:t>: </a:t>
            </a:r>
            <a:r>
              <a:rPr lang="en"/>
              <a:t>Minimum value we get when lines in the set are evaluated at position </a:t>
            </a:r>
            <a:r>
              <a:rPr b="1" lang="en"/>
              <a:t>x</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Convex Hull Trick: Theory</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If we draw all the lines on a paper, and then for each X highlight the point (X,Y), where Y is the lowest value we get if we evaluate all lines in set S with X, then we will get a </a:t>
            </a:r>
            <a:r>
              <a:rPr b="1" lang="en"/>
              <a:t>upper-convex hull</a:t>
            </a:r>
            <a:r>
              <a:rPr lang="en"/>
              <a:t>.</a:t>
            </a:r>
            <a:endParaRPr/>
          </a:p>
          <a:p>
            <a:pPr indent="0" lvl="0" marL="0" rtl="0">
              <a:spcBef>
                <a:spcPts val="1600"/>
              </a:spcBef>
              <a:spcAft>
                <a:spcPts val="0"/>
              </a:spcAft>
              <a:buClr>
                <a:schemeClr val="dk1"/>
              </a:buClr>
              <a:buSzPts val="1100"/>
              <a:buFont typeface="Arial"/>
              <a:buNone/>
            </a:pPr>
            <a:r>
              <a:rPr lang="en"/>
              <a:t>The upper-convex hull is all we need to answer our query. Therefore, if we can get the coordinates of the segments of the convex-hull, then we can easily evaluate for any value X using binary search.</a:t>
            </a:r>
            <a:endParaRPr/>
          </a:p>
          <a:p>
            <a:pPr indent="0" lvl="0" marL="0" rtl="0">
              <a:spcBef>
                <a:spcPts val="1600"/>
              </a:spcBef>
              <a:spcAft>
                <a:spcPts val="0"/>
              </a:spcAft>
              <a:buClr>
                <a:schemeClr val="dk1"/>
              </a:buClr>
              <a:buSzPts val="1100"/>
              <a:buFont typeface="Arial"/>
              <a:buNone/>
            </a:pPr>
            <a:r>
              <a:rPr lang="en"/>
              <a:t>There are two ways we can implement this DS: Offline and Online. The offline version is much simpler than online.</a:t>
            </a:r>
            <a:endParaRPr/>
          </a:p>
          <a:p>
            <a:pPr indent="0" lvl="0" marL="0" rt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Convex Hull Trick: Offline</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nSpc>
                <a:spcPct val="100000"/>
              </a:lnSpc>
              <a:spcBef>
                <a:spcPts val="0"/>
              </a:spcBef>
              <a:spcAft>
                <a:spcPts val="0"/>
              </a:spcAft>
              <a:buSzPts val="1600"/>
              <a:buAutoNum type="arabicPeriod"/>
            </a:pPr>
            <a:r>
              <a:rPr lang="en" sz="1600"/>
              <a:t>We are given all the lines and queries beforehand.</a:t>
            </a:r>
            <a:endParaRPr sz="1600"/>
          </a:p>
          <a:p>
            <a:pPr indent="-330200" lvl="0" marL="457200" rtl="0">
              <a:lnSpc>
                <a:spcPct val="100000"/>
              </a:lnSpc>
              <a:spcBef>
                <a:spcPts val="1000"/>
              </a:spcBef>
              <a:spcAft>
                <a:spcPts val="0"/>
              </a:spcAft>
              <a:buSzPts val="1600"/>
              <a:buAutoNum type="arabicPeriod"/>
            </a:pPr>
            <a:r>
              <a:rPr lang="en" sz="1600"/>
              <a:t>The upper convex hull will have segments from left to right in decreasing gradient. So we will sort all lines with </a:t>
            </a:r>
            <a:r>
              <a:rPr lang="en" sz="1600"/>
              <a:t>decreasing</a:t>
            </a:r>
            <a:r>
              <a:rPr lang="en" sz="1600"/>
              <a:t> value of M and in case of tie, increasing value of B.</a:t>
            </a:r>
            <a:endParaRPr sz="1600"/>
          </a:p>
          <a:p>
            <a:pPr indent="-330200" lvl="0" marL="457200" rtl="0">
              <a:lnSpc>
                <a:spcPct val="100000"/>
              </a:lnSpc>
              <a:spcBef>
                <a:spcPts val="1000"/>
              </a:spcBef>
              <a:spcAft>
                <a:spcPts val="0"/>
              </a:spcAft>
              <a:buSzPts val="1600"/>
              <a:buAutoNum type="arabicPeriod"/>
            </a:pPr>
            <a:r>
              <a:rPr lang="en" sz="1600"/>
              <a:t>Next, we will use a stack to maintain the subset of lines that form the upper-convex hull. The first line will always be in the stack. It will never be popped out.</a:t>
            </a:r>
            <a:endParaRPr sz="1600"/>
          </a:p>
          <a:p>
            <a:pPr indent="-330200" lvl="0" marL="457200" rtl="0">
              <a:lnSpc>
                <a:spcPct val="100000"/>
              </a:lnSpc>
              <a:spcBef>
                <a:spcPts val="1000"/>
              </a:spcBef>
              <a:spcAft>
                <a:spcPts val="0"/>
              </a:spcAft>
              <a:buSzPts val="1600"/>
              <a:buAutoNum type="arabicPeriod"/>
            </a:pPr>
            <a:r>
              <a:rPr lang="en" sz="1600"/>
              <a:t>Then for each line, either it will be pushed in the stack or it will be ignored. If the current line has same gradient as the top of stack, then ignore it, else push it into the stack. This new addition will make some lines in the convex hull invalid. Find those invalid lines and remove them.</a:t>
            </a:r>
            <a:endParaRPr sz="1600"/>
          </a:p>
          <a:p>
            <a:pPr indent="-330200" lvl="0" marL="457200" rtl="0">
              <a:lnSpc>
                <a:spcPct val="100000"/>
              </a:lnSpc>
              <a:spcBef>
                <a:spcPts val="1000"/>
              </a:spcBef>
              <a:spcAft>
                <a:spcPts val="0"/>
              </a:spcAft>
              <a:buSzPts val="1600"/>
              <a:buAutoNum type="arabicPeriod"/>
            </a:pPr>
            <a:r>
              <a:rPr lang="en" sz="1600"/>
              <a:t>How do we find the invalid lines? Take the top 3 lines of the stack, l</a:t>
            </a:r>
            <a:r>
              <a:rPr baseline="-25000" lang="en" sz="1600"/>
              <a:t>1</a:t>
            </a:r>
            <a:r>
              <a:rPr lang="en" sz="1600"/>
              <a:t>, l</a:t>
            </a:r>
            <a:r>
              <a:rPr baseline="-25000" lang="en" sz="1600"/>
              <a:t>2</a:t>
            </a:r>
            <a:r>
              <a:rPr lang="en" sz="1600"/>
              <a:t> and l</a:t>
            </a:r>
            <a:r>
              <a:rPr baseline="-25000" lang="en" sz="1600"/>
              <a:t>3</a:t>
            </a:r>
            <a:r>
              <a:rPr lang="en" sz="1600"/>
              <a:t>. l</a:t>
            </a:r>
            <a:r>
              <a:rPr baseline="-25000" lang="en" sz="1600"/>
              <a:t>2</a:t>
            </a:r>
            <a:r>
              <a:rPr lang="en" sz="1600"/>
              <a:t> will become invalid if intersection of l</a:t>
            </a:r>
            <a:r>
              <a:rPr baseline="-25000" lang="en" sz="1600"/>
              <a:t>1</a:t>
            </a:r>
            <a:r>
              <a:rPr lang="en" sz="1600"/>
              <a:t> and l</a:t>
            </a:r>
            <a:r>
              <a:rPr baseline="-25000" lang="en" sz="1600"/>
              <a:t>2</a:t>
            </a:r>
            <a:r>
              <a:rPr lang="en" sz="1600"/>
              <a:t> is on right of intersection of l</a:t>
            </a:r>
            <a:r>
              <a:rPr baseline="-25000" lang="en" sz="1600"/>
              <a:t>1</a:t>
            </a:r>
            <a:r>
              <a:rPr lang="en" sz="1600"/>
              <a:t> and l</a:t>
            </a:r>
            <a:r>
              <a:rPr baseline="-25000" lang="en" sz="1600"/>
              <a:t>3</a:t>
            </a:r>
            <a:r>
              <a:rPr lang="en" sz="1600"/>
              <a:t>.</a:t>
            </a:r>
            <a:endParaRPr sz="1600"/>
          </a:p>
          <a:p>
            <a:pPr indent="0" lvl="0" marL="0" rtl="0" algn="ctr">
              <a:lnSpc>
                <a:spcPct val="100000"/>
              </a:lnSpc>
              <a:spcBef>
                <a:spcPts val="1000"/>
              </a:spcBef>
              <a:spcAft>
                <a:spcPts val="1000"/>
              </a:spcAft>
              <a:buNone/>
            </a:pPr>
            <a:r>
              <a:rPr lang="en" sz="1600" u="sng">
                <a:solidFill>
                  <a:schemeClr val="hlink"/>
                </a:solidFill>
                <a:hlinkClick r:id="rId3"/>
              </a:rPr>
              <a:t>Code in C++</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Biathlon 2.0 Hints</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min_dot_product.png" id="134" name="Shape 134"/>
          <p:cNvPicPr preferRelativeResize="0"/>
          <p:nvPr/>
        </p:nvPicPr>
        <p:blipFill>
          <a:blip r:embed="rId3">
            <a:alphaModFix/>
          </a:blip>
          <a:stretch>
            <a:fillRect/>
          </a:stretch>
        </p:blipFill>
        <p:spPr>
          <a:xfrm>
            <a:off x="311700" y="1030875"/>
            <a:ext cx="8520600" cy="308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Land Acquisition</a:t>
            </a:r>
            <a:endParaRPr/>
          </a:p>
        </p:txBody>
      </p:sp>
      <p:sp>
        <p:nvSpPr>
          <p:cNvPr id="140" name="Shape 1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SPOJ </a:t>
            </a:r>
            <a:r>
              <a:rPr lang="en" u="sng">
                <a:solidFill>
                  <a:schemeClr val="hlink"/>
                </a:solidFill>
                <a:hlinkClick r:id="rId3"/>
              </a:rPr>
              <a:t>ACQUIRE - Land Acquisition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Land Acquisition</a:t>
            </a:r>
            <a:endParaRPr/>
          </a:p>
        </p:txBody>
      </p:sp>
      <p:sp>
        <p:nvSpPr>
          <p:cNvPr id="146" name="Shape 1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Irrelevant rectangles</a:t>
            </a:r>
            <a:endParaRPr/>
          </a:p>
          <a:p>
            <a:pPr indent="-342900" lvl="0" marL="457200" rtl="0">
              <a:spcBef>
                <a:spcPts val="0"/>
              </a:spcBef>
              <a:spcAft>
                <a:spcPts val="0"/>
              </a:spcAft>
              <a:buSzPts val="1800"/>
              <a:buAutoNum type="arabicPeriod"/>
            </a:pPr>
            <a:r>
              <a:rPr lang="en"/>
              <a:t>Contiguity</a:t>
            </a:r>
            <a:endParaRPr/>
          </a:p>
          <a:p>
            <a:pPr indent="-342900" lvl="0" marL="457200" rtl="0">
              <a:spcBef>
                <a:spcPts val="0"/>
              </a:spcBef>
              <a:spcAft>
                <a:spcPts val="0"/>
              </a:spcAft>
              <a:buSzPts val="1800"/>
              <a:buAutoNum type="arabicPeriod"/>
            </a:pPr>
            <a:r>
              <a:rPr lang="en"/>
              <a:t>O(N^2) DP solution</a:t>
            </a:r>
            <a:endParaRPr/>
          </a:p>
          <a:p>
            <a:pPr indent="-342900" lvl="0" marL="457200" rtl="0">
              <a:spcBef>
                <a:spcPts val="0"/>
              </a:spcBef>
              <a:spcAft>
                <a:spcPts val="0"/>
              </a:spcAft>
              <a:buSzPts val="1800"/>
              <a:buAutoNum type="arabicPeriod"/>
            </a:pPr>
            <a:r>
              <a:rPr lang="en"/>
              <a:t>Convexity</a:t>
            </a:r>
            <a:endParaRPr/>
          </a:p>
          <a:p>
            <a:pPr indent="-342900" lvl="0" marL="457200" rtl="0">
              <a:spcBef>
                <a:spcPts val="0"/>
              </a:spcBef>
              <a:spcAft>
                <a:spcPts val="0"/>
              </a:spcAft>
              <a:buSzPts val="1800"/>
              <a:buAutoNum type="arabicPeriod"/>
            </a:pPr>
            <a:r>
              <a:rPr lang="en"/>
              <a:t>O(N) DP + O(N log N) Sort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Convex Hull Optimization</a:t>
            </a:r>
            <a:endParaRPr/>
          </a:p>
        </p:txBody>
      </p:sp>
      <p:sp>
        <p:nvSpPr>
          <p:cNvPr id="152" name="Shape 15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Resources on Convex Hull Optimization</a:t>
            </a:r>
            <a:endParaRPr/>
          </a:p>
        </p:txBody>
      </p:sp>
      <p:sp>
        <p:nvSpPr>
          <p:cNvPr id="158" name="Shape 15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Problems</a:t>
            </a:r>
            <a:endParaRPr/>
          </a:p>
          <a:p>
            <a:pPr indent="0" lvl="0" marL="0" rtl="0" algn="ctr">
              <a:lnSpc>
                <a:spcPct val="100000"/>
              </a:lnSpc>
              <a:spcBef>
                <a:spcPts val="0"/>
              </a:spcBef>
              <a:spcAft>
                <a:spcPts val="0"/>
              </a:spcAft>
              <a:buNone/>
            </a:pPr>
            <a:r>
              <a:t/>
            </a:r>
            <a:endParaRPr/>
          </a:p>
          <a:p>
            <a:pPr indent="-317500" lvl="0" marL="457200" rtl="0">
              <a:lnSpc>
                <a:spcPct val="100000"/>
              </a:lnSpc>
              <a:spcBef>
                <a:spcPts val="0"/>
              </a:spcBef>
              <a:spcAft>
                <a:spcPts val="0"/>
              </a:spcAft>
              <a:buSzPts val="1400"/>
              <a:buAutoNum type="arabicPeriod"/>
            </a:pPr>
            <a:r>
              <a:rPr lang="en"/>
              <a:t>HDU 2993 - MAX Average Problem</a:t>
            </a:r>
            <a:endParaRPr/>
          </a:p>
          <a:p>
            <a:pPr indent="-317500" lvl="0" marL="457200" rtl="0">
              <a:lnSpc>
                <a:spcPct val="100000"/>
              </a:lnSpc>
              <a:spcBef>
                <a:spcPts val="0"/>
              </a:spcBef>
              <a:spcAft>
                <a:spcPts val="0"/>
              </a:spcAft>
              <a:buSzPts val="1400"/>
              <a:buAutoNum type="arabicPeriod"/>
            </a:pPr>
            <a:r>
              <a:rPr lang="en"/>
              <a:t>CF 311/B - Cats Transport</a:t>
            </a:r>
            <a:endParaRPr/>
          </a:p>
          <a:p>
            <a:pPr indent="-317500" lvl="0" marL="457200" rtl="0">
              <a:lnSpc>
                <a:spcPct val="100000"/>
              </a:lnSpc>
              <a:spcBef>
                <a:spcPts val="0"/>
              </a:spcBef>
              <a:spcAft>
                <a:spcPts val="0"/>
              </a:spcAft>
              <a:buSzPts val="1400"/>
              <a:buAutoNum type="arabicPeriod"/>
            </a:pPr>
            <a:r>
              <a:rPr lang="en"/>
              <a:t>SPOJ APIO10A - Commando</a:t>
            </a:r>
            <a:endParaRPr/>
          </a:p>
          <a:p>
            <a:pPr indent="-317500" lvl="0" marL="457200" rtl="0">
              <a:lnSpc>
                <a:spcPct val="100000"/>
              </a:lnSpc>
              <a:spcBef>
                <a:spcPts val="0"/>
              </a:spcBef>
              <a:spcAft>
                <a:spcPts val="0"/>
              </a:spcAft>
              <a:buSzPts val="1400"/>
              <a:buAutoNum type="arabicPeriod"/>
            </a:pPr>
            <a:r>
              <a:rPr lang="en"/>
              <a:t>HDU 3480 - Division</a:t>
            </a:r>
            <a:endParaRPr/>
          </a:p>
          <a:p>
            <a:pPr indent="-317500" lvl="0" marL="457200" rtl="0">
              <a:lnSpc>
                <a:spcPct val="100000"/>
              </a:lnSpc>
              <a:spcBef>
                <a:spcPts val="0"/>
              </a:spcBef>
              <a:spcAft>
                <a:spcPts val="0"/>
              </a:spcAft>
              <a:buSzPts val="1400"/>
              <a:buAutoNum type="arabicPeriod"/>
            </a:pPr>
            <a:r>
              <a:rPr lang="en"/>
              <a:t>HDU 2829 - Lawrence</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a:spcBef>
                <a:spcPts val="0"/>
              </a:spcBef>
              <a:spcAft>
                <a:spcPts val="1600"/>
              </a:spcAft>
              <a:buNone/>
            </a:pPr>
            <a:r>
              <a:t/>
            </a:r>
            <a:endParaRPr sz="1000">
              <a:solidFill>
                <a:schemeClr val="dk1"/>
              </a:solidFill>
            </a:endParaRPr>
          </a:p>
        </p:txBody>
      </p:sp>
      <p:sp>
        <p:nvSpPr>
          <p:cNvPr id="159" name="Shape 15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Articles</a:t>
            </a:r>
            <a:endParaRPr/>
          </a:p>
          <a:p>
            <a:pPr indent="-317500" lvl="0" marL="457200" rtl="0">
              <a:spcBef>
                <a:spcPts val="1600"/>
              </a:spcBef>
              <a:spcAft>
                <a:spcPts val="0"/>
              </a:spcAft>
              <a:buSzPts val="1400"/>
              <a:buAutoNum type="arabicPeriod"/>
            </a:pPr>
            <a:r>
              <a:rPr lang="en" u="sng">
                <a:solidFill>
                  <a:schemeClr val="hlink"/>
                </a:solidFill>
                <a:hlinkClick r:id="rId3"/>
              </a:rPr>
              <a:t>Codeforces Dynamic Programming Optimizations</a:t>
            </a:r>
            <a:endParaRPr/>
          </a:p>
          <a:p>
            <a:pPr indent="-317500" lvl="0" marL="457200" rtl="0">
              <a:spcBef>
                <a:spcPts val="0"/>
              </a:spcBef>
              <a:spcAft>
                <a:spcPts val="0"/>
              </a:spcAft>
              <a:buSzPts val="1400"/>
              <a:buAutoNum type="arabicPeriod"/>
            </a:pPr>
            <a:r>
              <a:rPr lang="en" u="sng">
                <a:solidFill>
                  <a:schemeClr val="hlink"/>
                </a:solidFill>
                <a:hlinkClick r:id="rId4"/>
              </a:rPr>
              <a:t>WCIPEG Convex Hull Trick</a:t>
            </a:r>
            <a:endParaRPr/>
          </a:p>
          <a:p>
            <a:pPr indent="0" lvl="0" mar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case we still have more time….</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u="sng">
                <a:solidFill>
                  <a:schemeClr val="hlink"/>
                </a:solidFill>
                <a:hlinkClick r:id="rId3"/>
              </a:rPr>
              <a:t>POJ 3613 Cow Relays</a:t>
            </a:r>
            <a:r>
              <a:rPr lang="en"/>
              <a:t> (</a:t>
            </a:r>
            <a:r>
              <a:rPr lang="en" u="sng">
                <a:solidFill>
                  <a:schemeClr val="hlink"/>
                </a:solidFill>
                <a:hlinkClick r:id="rId4"/>
              </a:rPr>
              <a:t>Hints</a:t>
            </a:r>
            <a:r>
              <a:rPr lang="en"/>
              <a:t>)</a:t>
            </a:r>
            <a:endParaRPr/>
          </a:p>
          <a:p>
            <a:pPr indent="-342900" lvl="0" marL="457200" rtl="0">
              <a:spcBef>
                <a:spcPts val="0"/>
              </a:spcBef>
              <a:spcAft>
                <a:spcPts val="0"/>
              </a:spcAft>
              <a:buSzPts val="1800"/>
              <a:buAutoNum type="arabicPeriod"/>
            </a:pPr>
            <a:r>
              <a:rPr lang="en" u="sng">
                <a:solidFill>
                  <a:schemeClr val="hlink"/>
                </a:solidFill>
                <a:hlinkClick r:id="rId5"/>
              </a:rPr>
              <a:t>SPOJ CLEVER - The Clever Typist</a:t>
            </a:r>
            <a:r>
              <a:rPr lang="en"/>
              <a:t> </a:t>
            </a:r>
            <a:endParaRPr/>
          </a:p>
          <a:p>
            <a:pPr indent="-342900" lvl="0" marL="457200" rtl="0">
              <a:spcBef>
                <a:spcPts val="0"/>
              </a:spcBef>
              <a:spcAft>
                <a:spcPts val="0"/>
              </a:spcAft>
              <a:buSzPts val="1800"/>
              <a:buAutoNum type="arabicPeriod"/>
            </a:pPr>
            <a:r>
              <a:rPr lang="en" u="sng">
                <a:solidFill>
                  <a:schemeClr val="hlink"/>
                </a:solidFill>
                <a:hlinkClick r:id="rId6"/>
              </a:rPr>
              <a:t>UVa 10313 - Pay the Price</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Postal Van</a:t>
            </a:r>
            <a:endParaRPr/>
          </a:p>
        </p:txBody>
      </p:sp>
      <p:sp>
        <p:nvSpPr>
          <p:cNvPr id="62" name="Shape 6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a:t>Live Archive </a:t>
            </a:r>
            <a:r>
              <a:rPr lang="en" u="sng">
                <a:solidFill>
                  <a:schemeClr val="accent5"/>
                </a:solidFill>
                <a:hlinkClick r:id="rId3"/>
              </a:rPr>
              <a:t>2738 - Postal Vans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 You</a:t>
            </a:r>
            <a:endParaRPr/>
          </a:p>
        </p:txBody>
      </p:sp>
      <p:sp>
        <p:nvSpPr>
          <p:cNvPr id="171" name="Shape 17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Component DP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Problems on Component DP</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SRM </a:t>
            </a:r>
            <a:r>
              <a:rPr lang="en" u="sng">
                <a:solidFill>
                  <a:schemeClr val="accent5"/>
                </a:solidFill>
                <a:hlinkClick r:id="rId3"/>
              </a:rPr>
              <a:t>312 - CheapestIsland</a:t>
            </a:r>
            <a:endParaRPr/>
          </a:p>
          <a:p>
            <a:pPr indent="-342900" lvl="0" marL="457200" rtl="0">
              <a:spcBef>
                <a:spcPts val="0"/>
              </a:spcBef>
              <a:spcAft>
                <a:spcPts val="0"/>
              </a:spcAft>
              <a:buSzPts val="1800"/>
              <a:buAutoNum type="arabicPeriod"/>
            </a:pPr>
            <a:r>
              <a:rPr lang="en"/>
              <a:t>Timus </a:t>
            </a:r>
            <a:r>
              <a:rPr lang="en" u="sng">
                <a:solidFill>
                  <a:schemeClr val="hlink"/>
                </a:solidFill>
                <a:hlinkClick r:id="rId4"/>
              </a:rPr>
              <a:t>1519. Formula 1</a:t>
            </a:r>
            <a:endParaRPr/>
          </a:p>
          <a:p>
            <a:pPr indent="-342900" lvl="0" marL="457200" rtl="0">
              <a:spcBef>
                <a:spcPts val="0"/>
              </a:spcBef>
              <a:spcAft>
                <a:spcPts val="0"/>
              </a:spcAft>
              <a:buSzPts val="1800"/>
              <a:buAutoNum type="arabicPeriod"/>
            </a:pPr>
            <a:r>
              <a:rPr lang="en"/>
              <a:t>LOJ </a:t>
            </a:r>
            <a:r>
              <a:rPr lang="en" u="sng">
                <a:solidFill>
                  <a:schemeClr val="hlink"/>
                </a:solidFill>
                <a:hlinkClick r:id="rId5"/>
              </a:rPr>
              <a:t>1312 - Electricity Connection</a:t>
            </a:r>
            <a:endParaRPr/>
          </a:p>
          <a:p>
            <a:pPr indent="-342900" lvl="0" marL="457200">
              <a:spcBef>
                <a:spcPts val="0"/>
              </a:spcBef>
              <a:spcAft>
                <a:spcPts val="0"/>
              </a:spcAft>
              <a:buSzPts val="1800"/>
              <a:buAutoNum type="arabicPeriod"/>
            </a:pPr>
            <a:r>
              <a:rPr lang="en"/>
              <a:t>SPOJ </a:t>
            </a:r>
            <a:r>
              <a:rPr lang="en" u="sng">
                <a:solidFill>
                  <a:schemeClr val="hlink"/>
                </a:solidFill>
                <a:hlinkClick r:id="rId6"/>
              </a:rPr>
              <a:t>MAZE - The Long and Narrow Maze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Turning in Homework</a:t>
            </a:r>
            <a:endParaRPr/>
          </a:p>
        </p:txBody>
      </p:sp>
      <p:sp>
        <p:nvSpPr>
          <p:cNvPr id="79" name="Shape 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POJ </a:t>
            </a:r>
            <a:r>
              <a:rPr lang="en" u="sng">
                <a:solidFill>
                  <a:schemeClr val="hlink"/>
                </a:solidFill>
                <a:hlinkClick r:id="rId3"/>
              </a:rPr>
              <a:t>1991 Turning in Homework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Interval DP</a:t>
            </a:r>
            <a:endParaRPr/>
          </a:p>
        </p:txBody>
      </p:sp>
      <p:sp>
        <p:nvSpPr>
          <p:cNvPr id="85" name="Shape 8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Hints for “Turning in Homework”</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333333"/>
                </a:solidFill>
              </a:rPr>
              <a:t>Let us call the classes whose homework Bessie has turned covered and others uncovered. Notice that, at any given moment, there exists a continuous segment of uncovered classes. So, as long as we keep track of leftmost and rightmost uncovered class, we can formulate a interval DP.</a:t>
            </a:r>
            <a:endParaRPr sz="1200">
              <a:solidFill>
                <a:srgbClr val="333333"/>
              </a:solidFill>
            </a:endParaRPr>
          </a:p>
          <a:p>
            <a:pPr indent="0" lvl="0" marL="0" rtl="0">
              <a:spcBef>
                <a:spcPts val="1200"/>
              </a:spcBef>
              <a:spcAft>
                <a:spcPts val="0"/>
              </a:spcAft>
              <a:buNone/>
            </a:pPr>
            <a:r>
              <a:rPr lang="en" sz="1200">
                <a:solidFill>
                  <a:srgbClr val="333333"/>
                </a:solidFill>
              </a:rPr>
              <a:t>But what if there isn't a continuous segment of uncovered class at any given moment? What if there are three classes A, B and C, where A,C are not covered but B is covered? Without loss of generality, let us say that Bessie is at A. Now, since C is not covered, Bessie has to travel from A to C. Now while traveling, she will pass through class B. So covering B before this moment is same as covering it while traveling from A to C, cause ultimate result will be same. Hence, there is no point in covering the classes such that it doesn't form continuous segment of uncovered class.</a:t>
            </a:r>
            <a:endParaRPr sz="1200">
              <a:solidFill>
                <a:srgbClr val="333333"/>
              </a:solidFill>
            </a:endParaRPr>
          </a:p>
          <a:p>
            <a:pPr indent="0" lvl="0" marL="0" rtl="0">
              <a:spcBef>
                <a:spcPts val="1200"/>
              </a:spcBef>
              <a:spcAft>
                <a:spcPts val="1200"/>
              </a:spcAft>
              <a:buNone/>
            </a:pPr>
            <a:r>
              <a:rPr lang="en" sz="1200">
                <a:solidFill>
                  <a:srgbClr val="333333"/>
                </a:solidFill>
              </a:rPr>
              <a:t>Therefore, we can get the optimal result by covering the classes from either of the ends, zigzagging between the two ends. Hence we need to keep three parameters - leftmost uncovered class, rightmost uncovered class, the end where Bessie currently is. Using these three parameters and some calculation, we can design an interval DP.</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Problems on Interval DP</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POJ </a:t>
            </a:r>
            <a:r>
              <a:rPr lang="en" u="sng">
                <a:solidFill>
                  <a:schemeClr val="hlink"/>
                </a:solidFill>
                <a:hlinkClick r:id="rId3"/>
              </a:rPr>
              <a:t>3042 - Grazing on the Run</a:t>
            </a:r>
            <a:r>
              <a:rPr lang="en"/>
              <a:t> (</a:t>
            </a:r>
            <a:r>
              <a:rPr lang="en" u="sng">
                <a:solidFill>
                  <a:schemeClr val="hlink"/>
                </a:solidFill>
                <a:hlinkClick r:id="rId4"/>
              </a:rPr>
              <a:t>Hints</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Biathlon 2.0</a:t>
            </a:r>
            <a:endParaRPr/>
          </a:p>
        </p:txBody>
      </p:sp>
      <p:sp>
        <p:nvSpPr>
          <p:cNvPr id="103" name="Shape 10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CF </a:t>
            </a:r>
            <a:r>
              <a:rPr lang="en" u="sng">
                <a:solidFill>
                  <a:schemeClr val="hlink"/>
                </a:solidFill>
                <a:hlinkClick r:id="rId3"/>
              </a:rPr>
              <a:t>100886H Biathlon 2.0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