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dvent Pro SemiBold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Fira Sans Extra Condensed Medium"/>
      <p:regular r:id="rId24"/>
      <p:bold r:id="rId25"/>
      <p:italic r:id="rId26"/>
      <p:boldItalic r:id="rId27"/>
    </p:embeddedFont>
    <p:embeddedFont>
      <p:font typeface="Fira Sans Condensed Medium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  <p:embeddedFont>
      <p:font typeface="Share Tech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FiraSansExtraCondensedMedium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italic.fntdata"/><Relationship Id="rId25" Type="http://schemas.openxmlformats.org/officeDocument/2006/relationships/font" Target="fonts/FiraSansExtraCondensedMedium-bold.fntdata"/><Relationship Id="rId28" Type="http://schemas.openxmlformats.org/officeDocument/2006/relationships/font" Target="fonts/FiraSansCondensedMedium-regular.fntdata"/><Relationship Id="rId27" Type="http://schemas.openxmlformats.org/officeDocument/2006/relationships/font" Target="fonts/FiraSansExtraCondensed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Condensed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CondensedMedium-boldItalic.fntdata"/><Relationship Id="rId30" Type="http://schemas.openxmlformats.org/officeDocument/2006/relationships/font" Target="fonts/FiraSansCondensedMedium-italic.fntdata"/><Relationship Id="rId11" Type="http://schemas.openxmlformats.org/officeDocument/2006/relationships/slide" Target="slides/slide7.xml"/><Relationship Id="rId33" Type="http://schemas.openxmlformats.org/officeDocument/2006/relationships/font" Target="fonts/MavenPro-bold.fntdata"/><Relationship Id="rId10" Type="http://schemas.openxmlformats.org/officeDocument/2006/relationships/slide" Target="slides/slide6.xml"/><Relationship Id="rId32" Type="http://schemas.openxmlformats.org/officeDocument/2006/relationships/font" Target="fonts/MavenPro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ShareTech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dventProSemiBold-bold.fntdata"/><Relationship Id="rId16" Type="http://schemas.openxmlformats.org/officeDocument/2006/relationships/font" Target="fonts/AdventProSemiBold-regular.fntdata"/><Relationship Id="rId19" Type="http://schemas.openxmlformats.org/officeDocument/2006/relationships/font" Target="fonts/AdventProSemiBold-boldItalic.fntdata"/><Relationship Id="rId18" Type="http://schemas.openxmlformats.org/officeDocument/2006/relationships/font" Target="fonts/AdventPro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1190be59c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1190be59c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1190be59c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1190be59c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f4829c0f5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f4829c0f5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f4829c0f5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f4829c0f5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f4829c0f5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f4829c0f5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f4829c0f5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f4829c0f5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f4829c0f5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f4829c0f5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f4829c0f5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f4829c0f5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1190be59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1190be59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f4829c0f5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f4829c0f5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9.jpg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/>
          <p:nvPr/>
        </p:nvSpPr>
        <p:spPr>
          <a:xfrm>
            <a:off x="7288831" y="423184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3164654" y="40003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4419592" y="3725595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6" name="Google Shape;436;p23"/>
          <p:cNvGrpSpPr/>
          <p:nvPr/>
        </p:nvGrpSpPr>
        <p:grpSpPr>
          <a:xfrm>
            <a:off x="3593914" y="3897406"/>
            <a:ext cx="121434" cy="1073147"/>
            <a:chOff x="6232314" y="3696331"/>
            <a:chExt cx="121434" cy="1073147"/>
          </a:xfrm>
        </p:grpSpPr>
        <p:sp>
          <p:nvSpPr>
            <p:cNvPr id="437" name="Google Shape;437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23"/>
          <p:cNvGrpSpPr/>
          <p:nvPr/>
        </p:nvGrpSpPr>
        <p:grpSpPr>
          <a:xfrm>
            <a:off x="4943948" y="2731864"/>
            <a:ext cx="133252" cy="1952377"/>
            <a:chOff x="6780548" y="337714"/>
            <a:chExt cx="133252" cy="1952377"/>
          </a:xfrm>
        </p:grpSpPr>
        <p:sp>
          <p:nvSpPr>
            <p:cNvPr id="440" name="Google Shape;440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778642" y="9"/>
            <a:ext cx="199237" cy="2828935"/>
            <a:chOff x="1608717" y="1280046"/>
            <a:chExt cx="199237" cy="2828935"/>
          </a:xfrm>
        </p:grpSpPr>
        <p:sp>
          <p:nvSpPr>
            <p:cNvPr id="443" name="Google Shape;443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6" name="Google Shape;446;p23"/>
          <p:cNvSpPr/>
          <p:nvPr/>
        </p:nvSpPr>
        <p:spPr>
          <a:xfrm>
            <a:off x="8918092" y="3595653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3"/>
          <p:cNvSpPr/>
          <p:nvPr/>
        </p:nvSpPr>
        <p:spPr>
          <a:xfrm>
            <a:off x="2411976" y="-1172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8" name="Google Shape;448;p23"/>
          <p:cNvGrpSpPr/>
          <p:nvPr/>
        </p:nvGrpSpPr>
        <p:grpSpPr>
          <a:xfrm>
            <a:off x="7047946" y="-342590"/>
            <a:ext cx="199001" cy="2139769"/>
            <a:chOff x="8008096" y="2108910"/>
            <a:chExt cx="199001" cy="2139769"/>
          </a:xfrm>
        </p:grpSpPr>
        <p:sp>
          <p:nvSpPr>
            <p:cNvPr id="449" name="Google Shape;449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23"/>
          <p:cNvGrpSpPr/>
          <p:nvPr/>
        </p:nvGrpSpPr>
        <p:grpSpPr>
          <a:xfrm>
            <a:off x="8095750" y="4000380"/>
            <a:ext cx="199001" cy="867198"/>
            <a:chOff x="4475150" y="4052605"/>
            <a:chExt cx="199001" cy="867198"/>
          </a:xfrm>
        </p:grpSpPr>
        <p:sp>
          <p:nvSpPr>
            <p:cNvPr id="452" name="Google Shape;452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5" name="Google Shape;455;p23"/>
          <p:cNvSpPr txBox="1"/>
          <p:nvPr/>
        </p:nvSpPr>
        <p:spPr>
          <a:xfrm>
            <a:off x="1032000" y="1438400"/>
            <a:ext cx="7586700" cy="15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MadData 2023</a:t>
            </a:r>
            <a:endParaRPr sz="35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45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Safer Roads Initiative</a:t>
            </a:r>
            <a:endParaRPr b="1" sz="645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56" name="Google Shape;456;p23"/>
          <p:cNvSpPr txBox="1"/>
          <p:nvPr/>
        </p:nvSpPr>
        <p:spPr>
          <a:xfrm>
            <a:off x="5258975" y="3120500"/>
            <a:ext cx="3735000" cy="14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D6DBE0"/>
                </a:solidFill>
                <a:latin typeface="Share Tech"/>
                <a:ea typeface="Share Tech"/>
                <a:cs typeface="Share Tech"/>
                <a:sym typeface="Share Tech"/>
              </a:rPr>
              <a:t>Presented By:</a:t>
            </a:r>
            <a:endParaRPr sz="2800">
              <a:solidFill>
                <a:srgbClr val="D6DBE0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D6DBE0"/>
                </a:solidFill>
                <a:latin typeface="Share Tech"/>
                <a:ea typeface="Share Tech"/>
                <a:cs typeface="Share Tech"/>
                <a:sym typeface="Share Tech"/>
              </a:rPr>
              <a:t>Ahnaf Abrar Kabir</a:t>
            </a:r>
            <a:endParaRPr sz="2800">
              <a:solidFill>
                <a:srgbClr val="D6DBE0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D6DBE0"/>
                </a:solidFill>
                <a:latin typeface="Share Tech"/>
                <a:ea typeface="Share Tech"/>
                <a:cs typeface="Share Tech"/>
                <a:sym typeface="Share Tech"/>
              </a:rPr>
              <a:t>Steven Haworth</a:t>
            </a:r>
            <a:endParaRPr sz="2800">
              <a:solidFill>
                <a:srgbClr val="D6DBE0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D6DBE0"/>
                </a:solidFill>
                <a:latin typeface="Share Tech"/>
                <a:ea typeface="Share Tech"/>
                <a:cs typeface="Share Tech"/>
                <a:sym typeface="Share Tech"/>
              </a:rPr>
              <a:t>Xinyu Zhou</a:t>
            </a:r>
            <a:endParaRPr sz="2800">
              <a:solidFill>
                <a:srgbClr val="D6DBE0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D6DBE0"/>
                </a:solidFill>
                <a:latin typeface="Share Tech"/>
                <a:ea typeface="Share Tech"/>
                <a:cs typeface="Share Tech"/>
                <a:sym typeface="Share Tech"/>
              </a:rPr>
              <a:t>Yuwei Tang</a:t>
            </a:r>
            <a:endParaRPr sz="2800">
              <a:solidFill>
                <a:srgbClr val="D6DBE0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457" name="Google Shape;457;p23"/>
          <p:cNvPicPr preferRelativeResize="0"/>
          <p:nvPr/>
        </p:nvPicPr>
        <p:blipFill rotWithShape="1">
          <a:blip r:embed="rId3">
            <a:alphaModFix amt="65000"/>
          </a:blip>
          <a:srcRect b="20734" l="2830" r="6152" t="24265"/>
          <a:stretch/>
        </p:blipFill>
        <p:spPr>
          <a:xfrm>
            <a:off x="0" y="3333650"/>
            <a:ext cx="2666275" cy="18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2"/>
          <p:cNvSpPr txBox="1"/>
          <p:nvPr/>
        </p:nvSpPr>
        <p:spPr>
          <a:xfrm>
            <a:off x="1089325" y="215500"/>
            <a:ext cx="5898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Our Teams Vision</a:t>
            </a:r>
            <a:endParaRPr b="1" sz="2100" u="sng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48" name="Google Shape;548;p32"/>
          <p:cNvSpPr txBox="1"/>
          <p:nvPr/>
        </p:nvSpPr>
        <p:spPr>
          <a:xfrm>
            <a:off x="823950" y="906825"/>
            <a:ext cx="5065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Create a safe driving culture in Chicago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Continue to create visual models and machine learning to better identify hazard points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Update our data, and optimize our programs accuracy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Allow for more credible business decisions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49" name="Google Shape;549;p32"/>
          <p:cNvSpPr txBox="1"/>
          <p:nvPr/>
        </p:nvSpPr>
        <p:spPr>
          <a:xfrm>
            <a:off x="1089325" y="2421225"/>
            <a:ext cx="5898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Safer Roads Initiative</a:t>
            </a:r>
            <a:endParaRPr b="1" sz="2100" u="sng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50" name="Google Shape;550;p32"/>
          <p:cNvSpPr txBox="1"/>
          <p:nvPr/>
        </p:nvSpPr>
        <p:spPr>
          <a:xfrm>
            <a:off x="151125" y="3120000"/>
            <a:ext cx="58263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Establish a culture of safe driving in Chicago: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Utilize various strategies to promote safe driving practices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Collaborate w/ Government officials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 our maps and models to allocate resources effectively to promote transportation welfare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51" name="Google Shape;5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1225" y="3344475"/>
            <a:ext cx="1610249" cy="138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3"/>
          <p:cNvSpPr txBox="1"/>
          <p:nvPr/>
        </p:nvSpPr>
        <p:spPr>
          <a:xfrm>
            <a:off x="1622700" y="283750"/>
            <a:ext cx="5898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Future Research Opportunities</a:t>
            </a:r>
            <a:endParaRPr b="1" sz="2100" u="sng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57" name="Google Shape;557;p33"/>
          <p:cNvSpPr txBox="1"/>
          <p:nvPr/>
        </p:nvSpPr>
        <p:spPr>
          <a:xfrm>
            <a:off x="1165225" y="1584500"/>
            <a:ext cx="61539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Our Team identified many future research opportunities: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rtl="0" algn="ctr">
              <a:spcBef>
                <a:spcPts val="0"/>
              </a:spcBef>
              <a:spcAft>
                <a:spcPts val="0"/>
              </a:spcAft>
              <a:buSzPts val="900"/>
              <a:buFont typeface="Maven Pro"/>
              <a:buChar char="-"/>
            </a:pPr>
            <a:r>
              <a:rPr lang="en" sz="900">
                <a:latin typeface="Maven Pro"/>
                <a:ea typeface="Maven Pro"/>
                <a:cs typeface="Maven Pro"/>
                <a:sym typeface="Maven Pro"/>
              </a:rPr>
              <a:t>Use models to identify locations which more emergency </a:t>
            </a:r>
            <a:r>
              <a:rPr lang="en" sz="900">
                <a:latin typeface="Maven Pro"/>
                <a:ea typeface="Maven Pro"/>
                <a:cs typeface="Maven Pro"/>
                <a:sym typeface="Maven Pro"/>
              </a:rPr>
              <a:t>personnel</a:t>
            </a:r>
            <a:r>
              <a:rPr lang="en" sz="900">
                <a:latin typeface="Maven Pro"/>
                <a:ea typeface="Maven Pro"/>
                <a:cs typeface="Maven Pro"/>
                <a:sym typeface="Maven Pro"/>
              </a:rPr>
              <a:t> should be located</a:t>
            </a:r>
            <a:endParaRPr sz="9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rtl="0" algn="ctr">
              <a:spcBef>
                <a:spcPts val="0"/>
              </a:spcBef>
              <a:spcAft>
                <a:spcPts val="0"/>
              </a:spcAft>
              <a:buSzPts val="900"/>
              <a:buFont typeface="Maven Pro"/>
              <a:buChar char="-"/>
            </a:pPr>
            <a:r>
              <a:rPr lang="en" sz="900">
                <a:latin typeface="Maven Pro"/>
                <a:ea typeface="Maven Pro"/>
                <a:cs typeface="Maven Pro"/>
                <a:sym typeface="Maven Pro"/>
              </a:rPr>
              <a:t>Use Vision API with cameras to identify reckless behavior in these high risk locations</a:t>
            </a:r>
            <a:endParaRPr sz="9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rtl="0" algn="ctr">
              <a:spcBef>
                <a:spcPts val="0"/>
              </a:spcBef>
              <a:spcAft>
                <a:spcPts val="0"/>
              </a:spcAft>
              <a:buSzPts val="900"/>
              <a:buFont typeface="Maven Pro"/>
              <a:buChar char="-"/>
            </a:pPr>
            <a:r>
              <a:rPr lang="en" sz="900">
                <a:latin typeface="Maven Pro"/>
                <a:ea typeface="Maven Pro"/>
                <a:cs typeface="Maven Pro"/>
                <a:sym typeface="Maven Pro"/>
              </a:rPr>
              <a:t>Allow GPS users to avoid high-risk areas on their route</a:t>
            </a:r>
            <a:endParaRPr sz="9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4"/>
          <p:cNvSpPr/>
          <p:nvPr/>
        </p:nvSpPr>
        <p:spPr>
          <a:xfrm>
            <a:off x="7288831" y="423184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4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4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4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4"/>
          <p:cNvSpPr/>
          <p:nvPr/>
        </p:nvSpPr>
        <p:spPr>
          <a:xfrm>
            <a:off x="3164654" y="40003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4"/>
          <p:cNvSpPr/>
          <p:nvPr/>
        </p:nvSpPr>
        <p:spPr>
          <a:xfrm>
            <a:off x="4419592" y="3725595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8" name="Google Shape;468;p24"/>
          <p:cNvGrpSpPr/>
          <p:nvPr/>
        </p:nvGrpSpPr>
        <p:grpSpPr>
          <a:xfrm>
            <a:off x="3593914" y="3897406"/>
            <a:ext cx="121434" cy="1073147"/>
            <a:chOff x="6232314" y="3696331"/>
            <a:chExt cx="121434" cy="1073147"/>
          </a:xfrm>
        </p:grpSpPr>
        <p:sp>
          <p:nvSpPr>
            <p:cNvPr id="469" name="Google Shape;469;p24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24"/>
          <p:cNvGrpSpPr/>
          <p:nvPr/>
        </p:nvGrpSpPr>
        <p:grpSpPr>
          <a:xfrm>
            <a:off x="4943948" y="2731864"/>
            <a:ext cx="133252" cy="1952377"/>
            <a:chOff x="6780548" y="337714"/>
            <a:chExt cx="133252" cy="1952377"/>
          </a:xfrm>
        </p:grpSpPr>
        <p:sp>
          <p:nvSpPr>
            <p:cNvPr id="472" name="Google Shape;472;p24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24"/>
          <p:cNvGrpSpPr/>
          <p:nvPr/>
        </p:nvGrpSpPr>
        <p:grpSpPr>
          <a:xfrm>
            <a:off x="778642" y="9"/>
            <a:ext cx="199237" cy="2828935"/>
            <a:chOff x="1608717" y="1280046"/>
            <a:chExt cx="199237" cy="2828935"/>
          </a:xfrm>
        </p:grpSpPr>
        <p:sp>
          <p:nvSpPr>
            <p:cNvPr id="475" name="Google Shape;475;p24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24"/>
          <p:cNvSpPr/>
          <p:nvPr/>
        </p:nvSpPr>
        <p:spPr>
          <a:xfrm>
            <a:off x="8918092" y="3595653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4"/>
          <p:cNvSpPr/>
          <p:nvPr/>
        </p:nvSpPr>
        <p:spPr>
          <a:xfrm>
            <a:off x="2411976" y="-1172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0" name="Google Shape;480;p24"/>
          <p:cNvGrpSpPr/>
          <p:nvPr/>
        </p:nvGrpSpPr>
        <p:grpSpPr>
          <a:xfrm>
            <a:off x="7047946" y="-342590"/>
            <a:ext cx="199001" cy="2139769"/>
            <a:chOff x="8008096" y="2108910"/>
            <a:chExt cx="199001" cy="2139769"/>
          </a:xfrm>
        </p:grpSpPr>
        <p:sp>
          <p:nvSpPr>
            <p:cNvPr id="481" name="Google Shape;481;p24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24"/>
          <p:cNvGrpSpPr/>
          <p:nvPr/>
        </p:nvGrpSpPr>
        <p:grpSpPr>
          <a:xfrm>
            <a:off x="8095750" y="4000380"/>
            <a:ext cx="199001" cy="867198"/>
            <a:chOff x="4475150" y="4052605"/>
            <a:chExt cx="199001" cy="867198"/>
          </a:xfrm>
        </p:grpSpPr>
        <p:sp>
          <p:nvSpPr>
            <p:cNvPr id="484" name="Google Shape;484;p24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7" name="Google Shape;487;p24"/>
          <p:cNvSpPr txBox="1"/>
          <p:nvPr/>
        </p:nvSpPr>
        <p:spPr>
          <a:xfrm>
            <a:off x="574325" y="1170675"/>
            <a:ext cx="7586700" cy="15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MOTIVATION</a:t>
            </a:r>
            <a:endParaRPr b="1" sz="805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488" name="Google Shape;488;p24"/>
          <p:cNvPicPr preferRelativeResize="0"/>
          <p:nvPr/>
        </p:nvPicPr>
        <p:blipFill rotWithShape="1">
          <a:blip r:embed="rId3">
            <a:alphaModFix amt="65000"/>
          </a:blip>
          <a:srcRect b="20734" l="2830" r="6152" t="24265"/>
          <a:stretch/>
        </p:blipFill>
        <p:spPr>
          <a:xfrm>
            <a:off x="0" y="3313200"/>
            <a:ext cx="2666275" cy="18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5"/>
          <p:cNvSpPr txBox="1"/>
          <p:nvPr/>
        </p:nvSpPr>
        <p:spPr>
          <a:xfrm>
            <a:off x="404000" y="1083875"/>
            <a:ext cx="74295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Owned and updated by Chicago Police Department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700,000 rows of Data 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49 Columns of Traffic Crash Information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Share Tech"/>
                <a:ea typeface="Share Tech"/>
                <a:cs typeface="Share Tech"/>
                <a:sym typeface="Share Tech"/>
              </a:rPr>
              <a:t>Our challenges: What did we need for our product?</a:t>
            </a:r>
            <a:endParaRPr u="sng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Size of file </a:t>
            </a:r>
            <a:r>
              <a:rPr b="1" lang="en" sz="1200">
                <a:latin typeface="Maven Pro"/>
                <a:ea typeface="Maven Pro"/>
                <a:cs typeface="Maven Pro"/>
                <a:sym typeface="Maven Pro"/>
              </a:rPr>
              <a:t>←</a:t>
            </a: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 Git Issues, Slow Kernels, </a:t>
            </a: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Non Transferable</a:t>
            </a: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 Data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Cleaning it </a:t>
            </a:r>
            <a:r>
              <a:rPr b="1" lang="en" sz="1200">
                <a:latin typeface="Maven Pro"/>
                <a:ea typeface="Maven Pro"/>
                <a:cs typeface="Maven Pro"/>
                <a:sym typeface="Maven Pro"/>
              </a:rPr>
              <a:t>←</a:t>
            </a: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 Some Poorly Formatted Dates &amp; Columns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Machine Learning models </a:t>
            </a:r>
            <a:r>
              <a:rPr b="1" lang="en" sz="1200">
                <a:latin typeface="Maven Pro"/>
                <a:ea typeface="Maven Pro"/>
                <a:cs typeface="Maven Pro"/>
                <a:sym typeface="Maven Pro"/>
              </a:rPr>
              <a:t>←</a:t>
            </a: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 Applying ML Models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Merging with front end </a:t>
            </a:r>
            <a:r>
              <a:rPr b="1" lang="en" sz="1200">
                <a:latin typeface="Maven Pro"/>
                <a:ea typeface="Maven Pro"/>
                <a:cs typeface="Maven Pro"/>
                <a:sym typeface="Maven Pro"/>
              </a:rPr>
              <a:t>←</a:t>
            </a: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 Avoid conflicts, minimizing errors and maintaining  functionality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descr="Chicago Department of Transportation Case Study | Google Cloud" id="494" name="Google Shape;4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75" y="3689250"/>
            <a:ext cx="3305175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25"/>
          <p:cNvSpPr txBox="1"/>
          <p:nvPr/>
        </p:nvSpPr>
        <p:spPr>
          <a:xfrm>
            <a:off x="404000" y="344875"/>
            <a:ext cx="6572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latin typeface="Maven Pro"/>
                <a:ea typeface="Maven Pro"/>
                <a:cs typeface="Maven Pro"/>
                <a:sym typeface="Maven Pro"/>
              </a:rPr>
              <a:t>Chicago Data Portal</a:t>
            </a:r>
            <a:endParaRPr sz="1700" u="sng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96" name="Google Shape;496;p25"/>
          <p:cNvPicPr preferRelativeResize="0"/>
          <p:nvPr/>
        </p:nvPicPr>
        <p:blipFill rotWithShape="1">
          <a:blip r:embed="rId4">
            <a:alphaModFix/>
          </a:blip>
          <a:srcRect b="-11520" l="-40173" r="0" t="0"/>
          <a:stretch/>
        </p:blipFill>
        <p:spPr>
          <a:xfrm>
            <a:off x="5416553" y="521475"/>
            <a:ext cx="2384600" cy="18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6"/>
          <p:cNvSpPr txBox="1"/>
          <p:nvPr/>
        </p:nvSpPr>
        <p:spPr>
          <a:xfrm>
            <a:off x="1622700" y="239875"/>
            <a:ext cx="5898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Modeling Chicago Vehicular Crashes</a:t>
            </a:r>
            <a:endParaRPr b="1" sz="2100" u="sng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02" name="Google Shape;5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25" y="1000100"/>
            <a:ext cx="5214825" cy="3548225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26"/>
          <p:cNvSpPr txBox="1"/>
          <p:nvPr/>
        </p:nvSpPr>
        <p:spPr>
          <a:xfrm>
            <a:off x="5338925" y="1483525"/>
            <a:ext cx="3518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Maven Pro"/>
                <a:ea typeface="Maven Pro"/>
                <a:cs typeface="Maven Pro"/>
                <a:sym typeface="Maven Pro"/>
              </a:rPr>
              <a:t>Speed vs Crashes</a:t>
            </a:r>
            <a:endParaRPr u="sng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Based on percentage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50-100 mph provided very little data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Do you see an outlier?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Is this data 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what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you expected?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7"/>
          <p:cNvSpPr txBox="1"/>
          <p:nvPr/>
        </p:nvSpPr>
        <p:spPr>
          <a:xfrm>
            <a:off x="1542750" y="239875"/>
            <a:ext cx="5898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Modeling Chicago Vehicular Crashes</a:t>
            </a:r>
            <a:endParaRPr b="1" sz="2100" u="sng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09" name="Google Shape;509;p27"/>
          <p:cNvSpPr txBox="1"/>
          <p:nvPr/>
        </p:nvSpPr>
        <p:spPr>
          <a:xfrm>
            <a:off x="5338925" y="1401900"/>
            <a:ext cx="3518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Maven Pro"/>
                <a:ea typeface="Maven Pro"/>
                <a:cs typeface="Maven Pro"/>
                <a:sym typeface="Maven Pro"/>
              </a:rPr>
              <a:t>Number of Crashes per Year</a:t>
            </a:r>
            <a:endParaRPr u="sng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Increase in vehicle accidents from 2015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118,462 Traffic Related Accidents (2018, 118462)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Notice a 2020 Dip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All data visualization using 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MATPLOTLIB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10" name="Google Shape;5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17850"/>
            <a:ext cx="5034125" cy="3775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8"/>
          <p:cNvSpPr txBox="1"/>
          <p:nvPr/>
        </p:nvSpPr>
        <p:spPr>
          <a:xfrm>
            <a:off x="1542750" y="239875"/>
            <a:ext cx="5898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WEEKDAY GRAPH INCLUDE</a:t>
            </a:r>
            <a:endParaRPr b="1" sz="2100" u="sng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16" name="Google Shape;516;p28"/>
          <p:cNvSpPr txBox="1"/>
          <p:nvPr/>
        </p:nvSpPr>
        <p:spPr>
          <a:xfrm>
            <a:off x="5377925" y="1119125"/>
            <a:ext cx="3518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Maven Pro"/>
                <a:ea typeface="Maven Pro"/>
                <a:cs typeface="Maven Pro"/>
                <a:sym typeface="Maven Pro"/>
              </a:rPr>
              <a:t>Crashes by Month</a:t>
            </a:r>
            <a:endParaRPr u="sng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October most dangerous month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66,286 traffic crashes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2016-2022 observed more wet conditions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All data plotted using MATPLOTLIB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17" name="Google Shape;5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75" y="827925"/>
            <a:ext cx="5073125" cy="3804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9"/>
          <p:cNvSpPr txBox="1"/>
          <p:nvPr/>
        </p:nvSpPr>
        <p:spPr>
          <a:xfrm>
            <a:off x="-872675" y="200875"/>
            <a:ext cx="5898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IDENTIFYING CRITICAL POINTS</a:t>
            </a:r>
            <a:endParaRPr b="1" sz="2100" u="sng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23" name="Google Shape;523;p29"/>
          <p:cNvSpPr txBox="1"/>
          <p:nvPr/>
        </p:nvSpPr>
        <p:spPr>
          <a:xfrm>
            <a:off x="2700925" y="1062450"/>
            <a:ext cx="32454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Maven Pro"/>
                <a:ea typeface="Maven Pro"/>
                <a:cs typeface="Maven Pro"/>
                <a:sym typeface="Maven Pro"/>
              </a:rPr>
              <a:t>Density of Accidents</a:t>
            </a:r>
            <a:endParaRPr sz="1200" u="sng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Clustering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Imperative to understand hotspots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More red, higher density!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24" name="Google Shape;5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00" y="638300"/>
            <a:ext cx="2579073" cy="221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0"/>
          <p:cNvSpPr txBox="1"/>
          <p:nvPr/>
        </p:nvSpPr>
        <p:spPr>
          <a:xfrm>
            <a:off x="-872675" y="200875"/>
            <a:ext cx="5898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IDENTIFYING CRITICAL POINTS</a:t>
            </a:r>
            <a:endParaRPr b="1" sz="2100" u="sng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30" name="Google Shape;530;p30"/>
          <p:cNvSpPr txBox="1"/>
          <p:nvPr/>
        </p:nvSpPr>
        <p:spPr>
          <a:xfrm>
            <a:off x="2442525" y="770450"/>
            <a:ext cx="32454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Maven Pro"/>
                <a:ea typeface="Maven Pro"/>
                <a:cs typeface="Maven Pro"/>
                <a:sym typeface="Maven Pro"/>
              </a:rPr>
              <a:t>Most Costly Accidents</a:t>
            </a:r>
            <a:endParaRPr sz="1200" u="sng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Random Forest Classification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Imperative to understand hotspots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Most costly accidents in red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31" name="Google Shape;5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800" y="707075"/>
            <a:ext cx="2035800" cy="214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1"/>
          <p:cNvSpPr txBox="1"/>
          <p:nvPr/>
        </p:nvSpPr>
        <p:spPr>
          <a:xfrm>
            <a:off x="-387350" y="3351975"/>
            <a:ext cx="5871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Uses multivariate analysis to identify hazardous conditions.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Noticeable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, yet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undistracting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37" name="Google Shape;537;p31"/>
          <p:cNvSpPr txBox="1"/>
          <p:nvPr/>
        </p:nvSpPr>
        <p:spPr>
          <a:xfrm>
            <a:off x="1089325" y="215500"/>
            <a:ext cx="5898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Chicago Road Safety Alert System</a:t>
            </a:r>
            <a:endParaRPr b="1" sz="2100" u="sng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38" name="Google Shape;5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6425" y="911700"/>
            <a:ext cx="2701549" cy="97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1226" y="938800"/>
            <a:ext cx="1422625" cy="2322268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31"/>
          <p:cNvSpPr txBox="1"/>
          <p:nvPr/>
        </p:nvSpPr>
        <p:spPr>
          <a:xfrm>
            <a:off x="5545350" y="2016125"/>
            <a:ext cx="278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Provide user with live safety information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1" name="Google Shape;54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5350" y="2763950"/>
            <a:ext cx="2696563" cy="971275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31"/>
          <p:cNvSpPr txBox="1"/>
          <p:nvPr/>
        </p:nvSpPr>
        <p:spPr>
          <a:xfrm>
            <a:off x="5743175" y="3841775"/>
            <a:ext cx="223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Alert the user within 1 mile of  a hazard zone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