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dvent Pro SemiBold"/>
      <p:regular r:id="rId16"/>
      <p:bold r:id="rId17"/>
      <p:italic r:id="rId18"/>
      <p:boldItalic r:id="rId19"/>
    </p:embeddedFont>
    <p:embeddedFont>
      <p:font typeface="Fira Sans Extra Condensed Medium"/>
      <p:regular r:id="rId20"/>
      <p:bold r:id="rId21"/>
      <p:italic r:id="rId22"/>
      <p:boldItalic r:id="rId23"/>
    </p:embeddedFont>
    <p:embeddedFont>
      <p:font typeface="Fira Sans Condensed Medium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  <p:embeddedFont>
      <p:font typeface="Share Tech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regular.fntdata"/><Relationship Id="rId22" Type="http://schemas.openxmlformats.org/officeDocument/2006/relationships/font" Target="fonts/FiraSansExtraCondensedMedium-italic.fntdata"/><Relationship Id="rId21" Type="http://schemas.openxmlformats.org/officeDocument/2006/relationships/font" Target="fonts/FiraSansExtraCondensedMedium-bold.fntdata"/><Relationship Id="rId24" Type="http://schemas.openxmlformats.org/officeDocument/2006/relationships/font" Target="fonts/FiraSansCondensedMedium-regular.fntdata"/><Relationship Id="rId23" Type="http://schemas.openxmlformats.org/officeDocument/2006/relationships/font" Target="fonts/FiraSansExtraCondensed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CondensedMedium-italic.fntdata"/><Relationship Id="rId25" Type="http://schemas.openxmlformats.org/officeDocument/2006/relationships/font" Target="fonts/FiraSansCondensedMedium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FiraSansCondensed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aven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ShareTech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dventProSemiBold-bold.fntdata"/><Relationship Id="rId16" Type="http://schemas.openxmlformats.org/officeDocument/2006/relationships/font" Target="fonts/AdventProSemiBold-regular.fntdata"/><Relationship Id="rId19" Type="http://schemas.openxmlformats.org/officeDocument/2006/relationships/font" Target="fonts/AdventProSemiBold-boldItalic.fntdata"/><Relationship Id="rId18" Type="http://schemas.openxmlformats.org/officeDocument/2006/relationships/font" Target="fonts/AdventPro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1190be59c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1190be59c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1190be59c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1190be59c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f4829c0f5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f4829c0f5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f4829c0f5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f4829c0f5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f4829c0f5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f4829c0f5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f4829c0f5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f4829c0f5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f4829c0f5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f4829c0f5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f4829c0f5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f4829c0f5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1190be59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1190be59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f4829c0f5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f4829c0f5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9.jpg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/>
          <p:nvPr/>
        </p:nvSpPr>
        <p:spPr>
          <a:xfrm>
            <a:off x="7288831" y="423184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3164654" y="40003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4419592" y="3725595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" name="Google Shape;436;p23"/>
          <p:cNvGrpSpPr/>
          <p:nvPr/>
        </p:nvGrpSpPr>
        <p:grpSpPr>
          <a:xfrm>
            <a:off x="3593914" y="3897406"/>
            <a:ext cx="121434" cy="1073147"/>
            <a:chOff x="6232314" y="3696331"/>
            <a:chExt cx="121434" cy="1073147"/>
          </a:xfrm>
        </p:grpSpPr>
        <p:sp>
          <p:nvSpPr>
            <p:cNvPr id="437" name="Google Shape;437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4943948" y="2731864"/>
            <a:ext cx="133252" cy="1952377"/>
            <a:chOff x="6780548" y="337714"/>
            <a:chExt cx="133252" cy="1952377"/>
          </a:xfrm>
        </p:grpSpPr>
        <p:sp>
          <p:nvSpPr>
            <p:cNvPr id="440" name="Google Shape;440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778642" y="9"/>
            <a:ext cx="199237" cy="2828935"/>
            <a:chOff x="1608717" y="1280046"/>
            <a:chExt cx="199237" cy="2828935"/>
          </a:xfrm>
        </p:grpSpPr>
        <p:sp>
          <p:nvSpPr>
            <p:cNvPr id="443" name="Google Shape;443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Google Shape;446;p23"/>
          <p:cNvSpPr/>
          <p:nvPr/>
        </p:nvSpPr>
        <p:spPr>
          <a:xfrm>
            <a:off x="8918092" y="3595653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3"/>
          <p:cNvSpPr/>
          <p:nvPr/>
        </p:nvSpPr>
        <p:spPr>
          <a:xfrm>
            <a:off x="2411976" y="-1172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" name="Google Shape;448;p23"/>
          <p:cNvGrpSpPr/>
          <p:nvPr/>
        </p:nvGrpSpPr>
        <p:grpSpPr>
          <a:xfrm>
            <a:off x="7047946" y="-342590"/>
            <a:ext cx="199001" cy="2139769"/>
            <a:chOff x="8008096" y="2108910"/>
            <a:chExt cx="199001" cy="2139769"/>
          </a:xfrm>
        </p:grpSpPr>
        <p:sp>
          <p:nvSpPr>
            <p:cNvPr id="449" name="Google Shape;449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3"/>
          <p:cNvGrpSpPr/>
          <p:nvPr/>
        </p:nvGrpSpPr>
        <p:grpSpPr>
          <a:xfrm>
            <a:off x="8095750" y="4000380"/>
            <a:ext cx="199001" cy="867198"/>
            <a:chOff x="4475150" y="4052605"/>
            <a:chExt cx="199001" cy="867198"/>
          </a:xfrm>
        </p:grpSpPr>
        <p:sp>
          <p:nvSpPr>
            <p:cNvPr id="452" name="Google Shape;452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23"/>
          <p:cNvSpPr txBox="1"/>
          <p:nvPr/>
        </p:nvSpPr>
        <p:spPr>
          <a:xfrm>
            <a:off x="1032000" y="1438400"/>
            <a:ext cx="7586700" cy="15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MadData 2023</a:t>
            </a:r>
            <a:endParaRPr sz="35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5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Safer Roads Initiative</a:t>
            </a:r>
            <a:endParaRPr b="1" sz="645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56" name="Google Shape;456;p23"/>
          <p:cNvSpPr txBox="1"/>
          <p:nvPr/>
        </p:nvSpPr>
        <p:spPr>
          <a:xfrm>
            <a:off x="6061950" y="3251450"/>
            <a:ext cx="2029800" cy="1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6DBE0"/>
                </a:solidFill>
                <a:latin typeface="Share Tech"/>
                <a:ea typeface="Share Tech"/>
                <a:cs typeface="Share Tech"/>
                <a:sym typeface="Share Tech"/>
              </a:rPr>
              <a:t>Presented By:</a:t>
            </a:r>
            <a:endParaRPr sz="2800">
              <a:solidFill>
                <a:srgbClr val="D6DBE0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6DBE0"/>
                </a:solidFill>
                <a:latin typeface="Share Tech"/>
                <a:ea typeface="Share Tech"/>
                <a:cs typeface="Share Tech"/>
                <a:sym typeface="Share Tech"/>
              </a:rPr>
              <a:t>Ahnaf Abrar Kabir</a:t>
            </a:r>
            <a:endParaRPr sz="2800">
              <a:solidFill>
                <a:srgbClr val="D6DBE0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6DBE0"/>
                </a:solidFill>
                <a:latin typeface="Share Tech"/>
                <a:ea typeface="Share Tech"/>
                <a:cs typeface="Share Tech"/>
                <a:sym typeface="Share Tech"/>
              </a:rPr>
              <a:t>Steven Haworth</a:t>
            </a:r>
            <a:endParaRPr sz="2800">
              <a:solidFill>
                <a:srgbClr val="D6DBE0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6DBE0"/>
                </a:solidFill>
                <a:latin typeface="Share Tech"/>
                <a:ea typeface="Share Tech"/>
                <a:cs typeface="Share Tech"/>
                <a:sym typeface="Share Tech"/>
              </a:rPr>
              <a:t>Xinyu Zhou</a:t>
            </a:r>
            <a:endParaRPr sz="2800">
              <a:solidFill>
                <a:srgbClr val="D6DBE0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6DBE0"/>
                </a:solidFill>
                <a:latin typeface="Share Tech"/>
                <a:ea typeface="Share Tech"/>
                <a:cs typeface="Share Tech"/>
                <a:sym typeface="Share Tech"/>
              </a:rPr>
              <a:t>Yuwei Tang</a:t>
            </a:r>
            <a:endParaRPr sz="2800">
              <a:solidFill>
                <a:srgbClr val="D6DBE0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457" name="Google Shape;457;p23"/>
          <p:cNvPicPr preferRelativeResize="0"/>
          <p:nvPr/>
        </p:nvPicPr>
        <p:blipFill rotWithShape="1">
          <a:blip r:embed="rId3">
            <a:alphaModFix amt="65000"/>
          </a:blip>
          <a:srcRect b="20734" l="2830" r="6152" t="24265"/>
          <a:stretch/>
        </p:blipFill>
        <p:spPr>
          <a:xfrm>
            <a:off x="0" y="3333650"/>
            <a:ext cx="2666275" cy="18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2"/>
          <p:cNvSpPr txBox="1"/>
          <p:nvPr/>
        </p:nvSpPr>
        <p:spPr>
          <a:xfrm>
            <a:off x="1089325" y="215500"/>
            <a:ext cx="589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Our Teams Vision</a:t>
            </a:r>
            <a:endParaRPr b="1" sz="21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48" name="Google Shape;548;p32"/>
          <p:cNvSpPr txBox="1"/>
          <p:nvPr/>
        </p:nvSpPr>
        <p:spPr>
          <a:xfrm>
            <a:off x="823950" y="906825"/>
            <a:ext cx="5065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Create a safe driving culture in Chicago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Continue to create visual models and machine learning to better identify hazard points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Update our data, and optimize our programs accuracy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Allow for more credible business decisions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49" name="Google Shape;549;p32"/>
          <p:cNvSpPr txBox="1"/>
          <p:nvPr/>
        </p:nvSpPr>
        <p:spPr>
          <a:xfrm>
            <a:off x="1089325" y="2421225"/>
            <a:ext cx="589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Safer Roads Initiative</a:t>
            </a:r>
            <a:endParaRPr b="1" sz="21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0" name="Google Shape;550;p32"/>
          <p:cNvSpPr txBox="1"/>
          <p:nvPr/>
        </p:nvSpPr>
        <p:spPr>
          <a:xfrm>
            <a:off x="823950" y="3078675"/>
            <a:ext cx="58263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ven Pro"/>
              <a:buChar char="●"/>
            </a:pPr>
            <a:r>
              <a:rPr lang="en" sz="1200"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Establish a culture of safe driving in Chicago:</a:t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ven Pro"/>
              <a:buChar char="○"/>
            </a:pPr>
            <a:r>
              <a:rPr lang="en" sz="1200"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Utilize various strategies to promote safe driving practices</a:t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Maven Pro"/>
              <a:buChar char="●"/>
            </a:pPr>
            <a:r>
              <a:rPr lang="en" sz="1200"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Collaborate w/ Government officials</a:t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Maven Pro"/>
              <a:buChar char="○"/>
            </a:pPr>
            <a:r>
              <a:rPr lang="en" sz="1200"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Use our maps and models to allocate resources effectively to promote transportation welfare</a:t>
            </a:r>
            <a:endParaRPr sz="1200"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51" name="Google Shape;5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900" y="3117150"/>
            <a:ext cx="1610249" cy="13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3"/>
          <p:cNvSpPr txBox="1"/>
          <p:nvPr/>
        </p:nvSpPr>
        <p:spPr>
          <a:xfrm>
            <a:off x="1622700" y="283750"/>
            <a:ext cx="589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Future Research Opportunities</a:t>
            </a:r>
            <a:endParaRPr b="1" sz="21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7" name="Google Shape;557;p33"/>
          <p:cNvSpPr txBox="1"/>
          <p:nvPr/>
        </p:nvSpPr>
        <p:spPr>
          <a:xfrm>
            <a:off x="1214575" y="805300"/>
            <a:ext cx="648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aven Pro"/>
                <a:ea typeface="Maven Pro"/>
                <a:cs typeface="Maven Pro"/>
                <a:sym typeface="Maven Pro"/>
              </a:rPr>
              <a:t>Our Team identified many future research opportunities:</a:t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8" name="Google Shape;558;p33"/>
          <p:cNvSpPr txBox="1"/>
          <p:nvPr/>
        </p:nvSpPr>
        <p:spPr>
          <a:xfrm>
            <a:off x="238900" y="1355350"/>
            <a:ext cx="423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aven Pro"/>
                <a:ea typeface="Maven Pro"/>
                <a:cs typeface="Maven Pro"/>
                <a:sym typeface="Maven Pro"/>
              </a:rPr>
              <a:t>Use models to identify locations which more emergency personnel should be located</a:t>
            </a:r>
            <a:endParaRPr b="1" sz="12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9" name="Google Shape;559;p33"/>
          <p:cNvSpPr txBox="1"/>
          <p:nvPr/>
        </p:nvSpPr>
        <p:spPr>
          <a:xfrm>
            <a:off x="3787300" y="1355350"/>
            <a:ext cx="459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aven Pro"/>
                <a:ea typeface="Maven Pro"/>
                <a:cs typeface="Maven Pro"/>
                <a:sym typeface="Maven Pro"/>
              </a:rPr>
              <a:t>Use Vision API with cameras to identify reckless behavior in these high risk locations</a:t>
            </a:r>
            <a:endParaRPr b="1" sz="12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60" name="Google Shape;560;p33"/>
          <p:cNvSpPr txBox="1"/>
          <p:nvPr/>
        </p:nvSpPr>
        <p:spPr>
          <a:xfrm>
            <a:off x="1331650" y="3059625"/>
            <a:ext cx="602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aven Pro"/>
                <a:ea typeface="Maven Pro"/>
                <a:cs typeface="Maven Pro"/>
                <a:sym typeface="Maven Pro"/>
              </a:rPr>
              <a:t>Allow GPS users to avoid high-risk areas on their route</a:t>
            </a:r>
            <a:endParaRPr b="1"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61" name="Google Shape;5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301" y="1939275"/>
            <a:ext cx="1140851" cy="10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0975" y="3449200"/>
            <a:ext cx="2374850" cy="12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5811" y="1939271"/>
            <a:ext cx="1569114" cy="10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/>
          <p:nvPr/>
        </p:nvSpPr>
        <p:spPr>
          <a:xfrm>
            <a:off x="7288831" y="423184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4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4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4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4"/>
          <p:cNvSpPr/>
          <p:nvPr/>
        </p:nvSpPr>
        <p:spPr>
          <a:xfrm>
            <a:off x="3164654" y="40003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4"/>
          <p:cNvSpPr/>
          <p:nvPr/>
        </p:nvSpPr>
        <p:spPr>
          <a:xfrm>
            <a:off x="4419592" y="3725595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24"/>
          <p:cNvGrpSpPr/>
          <p:nvPr/>
        </p:nvGrpSpPr>
        <p:grpSpPr>
          <a:xfrm>
            <a:off x="3593914" y="3897406"/>
            <a:ext cx="121434" cy="1073147"/>
            <a:chOff x="6232314" y="3696331"/>
            <a:chExt cx="121434" cy="1073147"/>
          </a:xfrm>
        </p:grpSpPr>
        <p:sp>
          <p:nvSpPr>
            <p:cNvPr id="469" name="Google Shape;469;p24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24"/>
          <p:cNvGrpSpPr/>
          <p:nvPr/>
        </p:nvGrpSpPr>
        <p:grpSpPr>
          <a:xfrm>
            <a:off x="4943948" y="2731864"/>
            <a:ext cx="133252" cy="1952377"/>
            <a:chOff x="6780548" y="337714"/>
            <a:chExt cx="133252" cy="1952377"/>
          </a:xfrm>
        </p:grpSpPr>
        <p:sp>
          <p:nvSpPr>
            <p:cNvPr id="472" name="Google Shape;472;p24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24"/>
          <p:cNvGrpSpPr/>
          <p:nvPr/>
        </p:nvGrpSpPr>
        <p:grpSpPr>
          <a:xfrm>
            <a:off x="778642" y="9"/>
            <a:ext cx="199237" cy="2828935"/>
            <a:chOff x="1608717" y="1280046"/>
            <a:chExt cx="199237" cy="2828935"/>
          </a:xfrm>
        </p:grpSpPr>
        <p:sp>
          <p:nvSpPr>
            <p:cNvPr id="475" name="Google Shape;475;p24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24"/>
          <p:cNvSpPr/>
          <p:nvPr/>
        </p:nvSpPr>
        <p:spPr>
          <a:xfrm>
            <a:off x="8918092" y="3595653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4"/>
          <p:cNvSpPr/>
          <p:nvPr/>
        </p:nvSpPr>
        <p:spPr>
          <a:xfrm>
            <a:off x="2411976" y="-1172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" name="Google Shape;480;p24"/>
          <p:cNvGrpSpPr/>
          <p:nvPr/>
        </p:nvGrpSpPr>
        <p:grpSpPr>
          <a:xfrm>
            <a:off x="7047946" y="-342590"/>
            <a:ext cx="199001" cy="2139769"/>
            <a:chOff x="8008096" y="2108910"/>
            <a:chExt cx="199001" cy="2139769"/>
          </a:xfrm>
        </p:grpSpPr>
        <p:sp>
          <p:nvSpPr>
            <p:cNvPr id="481" name="Google Shape;481;p24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24"/>
          <p:cNvGrpSpPr/>
          <p:nvPr/>
        </p:nvGrpSpPr>
        <p:grpSpPr>
          <a:xfrm>
            <a:off x="8095750" y="4000380"/>
            <a:ext cx="199001" cy="867198"/>
            <a:chOff x="4475150" y="4052605"/>
            <a:chExt cx="199001" cy="867198"/>
          </a:xfrm>
        </p:grpSpPr>
        <p:sp>
          <p:nvSpPr>
            <p:cNvPr id="484" name="Google Shape;484;p24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24"/>
          <p:cNvSpPr txBox="1"/>
          <p:nvPr/>
        </p:nvSpPr>
        <p:spPr>
          <a:xfrm>
            <a:off x="891900" y="1653963"/>
            <a:ext cx="7586700" cy="15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MOTIVATION</a:t>
            </a:r>
            <a:endParaRPr sz="66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488" name="Google Shape;488;p24"/>
          <p:cNvPicPr preferRelativeResize="0"/>
          <p:nvPr/>
        </p:nvPicPr>
        <p:blipFill rotWithShape="1">
          <a:blip r:embed="rId3">
            <a:alphaModFix amt="65000"/>
          </a:blip>
          <a:srcRect b="20734" l="2830" r="6152" t="24265"/>
          <a:stretch/>
        </p:blipFill>
        <p:spPr>
          <a:xfrm>
            <a:off x="0" y="3313200"/>
            <a:ext cx="2666275" cy="18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5"/>
          <p:cNvSpPr txBox="1"/>
          <p:nvPr/>
        </p:nvSpPr>
        <p:spPr>
          <a:xfrm>
            <a:off x="857250" y="1221113"/>
            <a:ext cx="74295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Owned and updated by Chicago Police Department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700,000 rows of Data 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49 Columns of Traffic Crash Information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hare Tech"/>
                <a:ea typeface="Share Tech"/>
                <a:cs typeface="Share Tech"/>
                <a:sym typeface="Share Tech"/>
              </a:rPr>
              <a:t>Our challenges: What did we need for our product?</a:t>
            </a:r>
            <a:endParaRPr u="sng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Size of file </a:t>
            </a:r>
            <a:r>
              <a:rPr b="1" lang="en" sz="1200">
                <a:latin typeface="Maven Pro"/>
                <a:ea typeface="Maven Pro"/>
                <a:cs typeface="Maven Pro"/>
                <a:sym typeface="Maven Pro"/>
              </a:rPr>
              <a:t>←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 Git Issues, Slow Kernels, 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Non Transferable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 Data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Cleaning it </a:t>
            </a:r>
            <a:r>
              <a:rPr b="1" lang="en" sz="1200">
                <a:latin typeface="Maven Pro"/>
                <a:ea typeface="Maven Pro"/>
                <a:cs typeface="Maven Pro"/>
                <a:sym typeface="Maven Pro"/>
              </a:rPr>
              <a:t>←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 Some Poorly Formatted Dates &amp; Columns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Machine Learning models </a:t>
            </a:r>
            <a:r>
              <a:rPr b="1" lang="en" sz="1200">
                <a:latin typeface="Maven Pro"/>
                <a:ea typeface="Maven Pro"/>
                <a:cs typeface="Maven Pro"/>
                <a:sym typeface="Maven Pro"/>
              </a:rPr>
              <a:t>←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 Applying ML Models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Merging with front end </a:t>
            </a:r>
            <a:r>
              <a:rPr b="1" lang="en" sz="1200">
                <a:latin typeface="Maven Pro"/>
                <a:ea typeface="Maven Pro"/>
                <a:cs typeface="Maven Pro"/>
                <a:sym typeface="Maven Pro"/>
              </a:rPr>
              <a:t>←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 Avoid conflicts, minimizing errors and maintaining  functionality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descr="Chicago Department of Transportation Case Study | Google Cloud" id="494" name="Google Shape;4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3592850"/>
            <a:ext cx="330517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5"/>
          <p:cNvSpPr txBox="1"/>
          <p:nvPr/>
        </p:nvSpPr>
        <p:spPr>
          <a:xfrm>
            <a:off x="857250" y="774725"/>
            <a:ext cx="6572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latin typeface="Maven Pro"/>
                <a:ea typeface="Maven Pro"/>
                <a:cs typeface="Maven Pro"/>
                <a:sym typeface="Maven Pro"/>
              </a:rPr>
              <a:t>Chicago Data Portal</a:t>
            </a:r>
            <a:endParaRPr sz="1700" u="sng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96" name="Google Shape;496;p25"/>
          <p:cNvPicPr preferRelativeResize="0"/>
          <p:nvPr/>
        </p:nvPicPr>
        <p:blipFill rotWithShape="1">
          <a:blip r:embed="rId4">
            <a:alphaModFix/>
          </a:blip>
          <a:srcRect b="-11520" l="-40173" r="0" t="0"/>
          <a:stretch/>
        </p:blipFill>
        <p:spPr>
          <a:xfrm>
            <a:off x="5779403" y="865800"/>
            <a:ext cx="2384600" cy="18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6"/>
          <p:cNvSpPr txBox="1"/>
          <p:nvPr/>
        </p:nvSpPr>
        <p:spPr>
          <a:xfrm>
            <a:off x="1622700" y="239875"/>
            <a:ext cx="589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Modeling Chicago Vehicular Crashes</a:t>
            </a:r>
            <a:endParaRPr b="1" sz="21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02" name="Google Shape;5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25" y="1000100"/>
            <a:ext cx="5214825" cy="35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26"/>
          <p:cNvSpPr txBox="1"/>
          <p:nvPr/>
        </p:nvSpPr>
        <p:spPr>
          <a:xfrm>
            <a:off x="5338925" y="1483525"/>
            <a:ext cx="3518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Maven Pro"/>
                <a:ea typeface="Maven Pro"/>
                <a:cs typeface="Maven Pro"/>
                <a:sym typeface="Maven Pro"/>
              </a:rPr>
              <a:t>Speed vs Crashes</a:t>
            </a:r>
            <a:endParaRPr u="sng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Based on percentage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50-100 mph provided very little data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Do you see an outlier?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Is this data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what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you expected?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7"/>
          <p:cNvSpPr txBox="1"/>
          <p:nvPr/>
        </p:nvSpPr>
        <p:spPr>
          <a:xfrm>
            <a:off x="1542750" y="239875"/>
            <a:ext cx="589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Modeling Chicago Vehicular Crashes</a:t>
            </a:r>
            <a:endParaRPr b="1" sz="21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09" name="Google Shape;509;p27"/>
          <p:cNvSpPr txBox="1"/>
          <p:nvPr/>
        </p:nvSpPr>
        <p:spPr>
          <a:xfrm>
            <a:off x="5338925" y="1401900"/>
            <a:ext cx="3518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Maven Pro"/>
                <a:ea typeface="Maven Pro"/>
                <a:cs typeface="Maven Pro"/>
                <a:sym typeface="Maven Pro"/>
              </a:rPr>
              <a:t>Number of Crashes per Year</a:t>
            </a:r>
            <a:endParaRPr u="sng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Increase in vehicle accidents from 2015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118,462 Traffic Related Accidents (2018, 118462)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Notice a 2020 Dip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All data visualization using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MATPLOTLIB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10" name="Google Shape;5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17850"/>
            <a:ext cx="5034125" cy="3775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8"/>
          <p:cNvSpPr txBox="1"/>
          <p:nvPr/>
        </p:nvSpPr>
        <p:spPr>
          <a:xfrm>
            <a:off x="1542750" y="239875"/>
            <a:ext cx="589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Weekday Graph Include</a:t>
            </a:r>
            <a:endParaRPr b="1" sz="21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16" name="Google Shape;516;p28"/>
          <p:cNvSpPr txBox="1"/>
          <p:nvPr/>
        </p:nvSpPr>
        <p:spPr>
          <a:xfrm>
            <a:off x="5377925" y="1119125"/>
            <a:ext cx="3518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Maven Pro"/>
                <a:ea typeface="Maven Pro"/>
                <a:cs typeface="Maven Pro"/>
                <a:sym typeface="Maven Pro"/>
              </a:rPr>
              <a:t>Crashes by Month</a:t>
            </a:r>
            <a:endParaRPr u="sng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October most dangerous month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66,286 traffic crashes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2016-2022 observed more wet conditions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All data plotted using MATPLOTLIB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17" name="Google Shape;5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75" y="827925"/>
            <a:ext cx="5073125" cy="3804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9"/>
          <p:cNvSpPr txBox="1"/>
          <p:nvPr/>
        </p:nvSpPr>
        <p:spPr>
          <a:xfrm>
            <a:off x="3488900" y="953425"/>
            <a:ext cx="589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CRASH </a:t>
            </a:r>
            <a:r>
              <a:rPr b="1" lang="en" sz="21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OCCURRENCE</a:t>
            </a:r>
            <a:r>
              <a:rPr b="1" lang="en" sz="21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HEAT MAP</a:t>
            </a:r>
            <a:endParaRPr b="1" sz="21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23" name="Google Shape;523;p29"/>
          <p:cNvSpPr txBox="1"/>
          <p:nvPr/>
        </p:nvSpPr>
        <p:spPr>
          <a:xfrm>
            <a:off x="4631875" y="1914750"/>
            <a:ext cx="32454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latin typeface="Maven Pro"/>
                <a:ea typeface="Maven Pro"/>
                <a:cs typeface="Maven Pro"/>
                <a:sym typeface="Maven Pro"/>
              </a:rPr>
              <a:t>Density of Accidents</a:t>
            </a:r>
            <a:endParaRPr sz="1300" u="sng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 sz="1300">
                <a:latin typeface="Maven Pro"/>
                <a:ea typeface="Maven Pro"/>
                <a:cs typeface="Maven Pro"/>
                <a:sym typeface="Maven Pro"/>
              </a:rPr>
              <a:t>K means clustering</a:t>
            </a:r>
            <a:endParaRPr sz="13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 sz="1300">
                <a:latin typeface="Maven Pro"/>
                <a:ea typeface="Maven Pro"/>
                <a:cs typeface="Maven Pro"/>
                <a:sym typeface="Maven Pro"/>
              </a:rPr>
              <a:t>Imperative to understand hotspots</a:t>
            </a:r>
            <a:endParaRPr sz="13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 sz="1300">
                <a:latin typeface="Maven Pro"/>
                <a:ea typeface="Maven Pro"/>
                <a:cs typeface="Maven Pro"/>
                <a:sym typeface="Maven Pro"/>
              </a:rPr>
              <a:t>More red, higher density!</a:t>
            </a:r>
            <a:endParaRPr sz="13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24" name="Google Shape;5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675" y="953425"/>
            <a:ext cx="3405376" cy="386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0"/>
          <p:cNvSpPr txBox="1"/>
          <p:nvPr/>
        </p:nvSpPr>
        <p:spPr>
          <a:xfrm>
            <a:off x="3523125" y="960600"/>
            <a:ext cx="589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IDENTIFYING CRITICAL POINTS</a:t>
            </a:r>
            <a:endParaRPr b="1" sz="21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30" name="Google Shape;530;p30"/>
          <p:cNvSpPr txBox="1"/>
          <p:nvPr/>
        </p:nvSpPr>
        <p:spPr>
          <a:xfrm>
            <a:off x="4689475" y="1921063"/>
            <a:ext cx="32454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latin typeface="Maven Pro"/>
                <a:ea typeface="Maven Pro"/>
                <a:cs typeface="Maven Pro"/>
                <a:sym typeface="Maven Pro"/>
              </a:rPr>
              <a:t>Most Costly Accidents</a:t>
            </a:r>
            <a:endParaRPr sz="1300" u="sng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 sz="1300">
                <a:latin typeface="Maven Pro"/>
                <a:ea typeface="Maven Pro"/>
                <a:cs typeface="Maven Pro"/>
                <a:sym typeface="Maven Pro"/>
              </a:rPr>
              <a:t>Random Forest Classification</a:t>
            </a:r>
            <a:endParaRPr sz="13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 sz="1300">
                <a:latin typeface="Maven Pro"/>
                <a:ea typeface="Maven Pro"/>
                <a:cs typeface="Maven Pro"/>
                <a:sym typeface="Maven Pro"/>
              </a:rPr>
              <a:t>Imperative to understand hotspots</a:t>
            </a:r>
            <a:endParaRPr sz="13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 sz="1300">
                <a:latin typeface="Maven Pro"/>
                <a:ea typeface="Maven Pro"/>
                <a:cs typeface="Maven Pro"/>
                <a:sym typeface="Maven Pro"/>
              </a:rPr>
              <a:t>Most costly accidents in red</a:t>
            </a:r>
            <a:endParaRPr sz="13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31" name="Google Shape;5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00" y="960600"/>
            <a:ext cx="3359149" cy="353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1"/>
          <p:cNvSpPr txBox="1"/>
          <p:nvPr/>
        </p:nvSpPr>
        <p:spPr>
          <a:xfrm>
            <a:off x="0" y="4204725"/>
            <a:ext cx="499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Uses multivariate analysis to identify hazardous conditions.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Noticeable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, yet 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undistracting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37" name="Google Shape;537;p31"/>
          <p:cNvSpPr txBox="1"/>
          <p:nvPr/>
        </p:nvSpPr>
        <p:spPr>
          <a:xfrm>
            <a:off x="1089325" y="215500"/>
            <a:ext cx="589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Chicago Road Safety Alert System</a:t>
            </a:r>
            <a:endParaRPr b="1" sz="21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38" name="Google Shape;5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329" y="962475"/>
            <a:ext cx="3331408" cy="119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275" y="852913"/>
            <a:ext cx="1920350" cy="31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1"/>
          <p:cNvSpPr txBox="1"/>
          <p:nvPr/>
        </p:nvSpPr>
        <p:spPr>
          <a:xfrm>
            <a:off x="5360188" y="2183863"/>
            <a:ext cx="278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Provide user with live safety information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41" name="Google Shape;54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9388" y="2905700"/>
            <a:ext cx="3325276" cy="11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1"/>
          <p:cNvSpPr txBox="1"/>
          <p:nvPr/>
        </p:nvSpPr>
        <p:spPr>
          <a:xfrm>
            <a:off x="5743175" y="4220175"/>
            <a:ext cx="223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Alert the user within 1 mile of  a hazard zone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