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D9B976A-D562-EE48-BB1D-C0FD71438C5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00410-F9D5-874A-9A94-DA253AF4965D}"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D9B976A-D562-EE48-BB1D-C0FD71438C5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00410-F9D5-874A-9A94-DA253AF4965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D9B976A-D562-EE48-BB1D-C0FD71438C5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00410-F9D5-874A-9A94-DA253AF4965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D9B976A-D562-EE48-BB1D-C0FD71438C5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00410-F9D5-874A-9A94-DA253AF4965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AD9B976A-D562-EE48-BB1D-C0FD71438C5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00410-F9D5-874A-9A94-DA253AF4965D}"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AD9B976A-D562-EE48-BB1D-C0FD71438C51}" type="datetimeFigureOut">
              <a:rPr lang="en-US" smtClean="0"/>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5600410-F9D5-874A-9A94-DA253AF4965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AD9B976A-D562-EE48-BB1D-C0FD71438C5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00410-F9D5-874A-9A94-DA253AF4965D}" type="slidenum">
              <a:rPr lang="en-US" smtClean="0"/>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9B976A-D562-EE48-BB1D-C0FD71438C5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00410-F9D5-874A-9A94-DA253AF4965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B976A-D562-EE48-BB1D-C0FD71438C5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00410-F9D5-874A-9A94-DA253AF4965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9" name="Date Placeholder 8"/>
          <p:cNvSpPr>
            <a:spLocks noGrp="1"/>
          </p:cNvSpPr>
          <p:nvPr>
            <p:ph type="dt" sz="half" idx="10"/>
          </p:nvPr>
        </p:nvSpPr>
        <p:spPr/>
        <p:txBody>
          <a:bodyPr/>
          <a:lstStyle/>
          <a:p>
            <a:fld id="{AD9B976A-D562-EE48-BB1D-C0FD71438C51}" type="datetimeFigureOut">
              <a:rPr lang="en-US" smtClean="0"/>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5600410-F9D5-874A-9A94-DA253AF4965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D9B976A-D562-EE48-BB1D-C0FD71438C51}" type="datetimeFigureOut">
              <a:rPr lang="en-US" smtClean="0"/>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5600410-F9D5-874A-9A94-DA253AF4965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D9B976A-D562-EE48-BB1D-C0FD71438C51}" type="datetimeFigureOut">
              <a:rPr lang="en-US" smtClean="0"/>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5600410-F9D5-874A-9A94-DA253AF4965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effectLst/>
                <a:latin typeface="Times" pitchFamily="2" charset="0"/>
              </a:rPr>
              <a:t>Anomaly Detection in weather data exchanging IoT devices</a:t>
            </a:r>
            <a:br>
              <a:rPr lang="en-US" dirty="0">
                <a:effectLst/>
                <a:latin typeface="Times" pitchFamily="2" charset="0"/>
              </a:rPr>
            </a:br>
            <a:endParaRPr lang="en-US" dirty="0">
              <a:latin typeface="Times" pitchFamily="2" charset="0"/>
            </a:endParaRPr>
          </a:p>
        </p:txBody>
      </p:sp>
      <p:sp>
        <p:nvSpPr>
          <p:cNvPr id="3" name="Subtitle 2"/>
          <p:cNvSpPr>
            <a:spLocks noGrp="1"/>
          </p:cNvSpPr>
          <p:nvPr>
            <p:ph type="subTitle" idx="1"/>
          </p:nvPr>
        </p:nvSpPr>
        <p:spPr/>
        <p:txBody>
          <a:bodyPr/>
          <a:lstStyle/>
          <a:p>
            <a:r>
              <a:rPr lang="en-US" dirty="0"/>
              <a:t>Saadat Hasan Khan</a:t>
            </a:r>
            <a:endParaRPr lang="en-US" dirty="0"/>
          </a:p>
          <a:p>
            <a:r>
              <a:rPr lang="en-US" dirty="0"/>
              <a:t>CS 700 – Fall 2022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0710" y="229196"/>
            <a:ext cx="7729728" cy="1188720"/>
          </a:xfrm>
        </p:spPr>
        <p:txBody>
          <a:bodyPr/>
          <a:lstStyle/>
          <a:p>
            <a:r>
              <a:rPr lang="en-US" dirty="0"/>
              <a:t>Motivation of Research</a:t>
            </a:r>
            <a:endParaRPr lang="en-US" dirty="0"/>
          </a:p>
        </p:txBody>
      </p:sp>
      <p:sp>
        <p:nvSpPr>
          <p:cNvPr id="3" name="Content Placeholder 2"/>
          <p:cNvSpPr>
            <a:spLocks noGrp="1"/>
          </p:cNvSpPr>
          <p:nvPr>
            <p:ph idx="1"/>
          </p:nvPr>
        </p:nvSpPr>
        <p:spPr>
          <a:xfrm>
            <a:off x="864705" y="1798983"/>
            <a:ext cx="10108095" cy="3906078"/>
          </a:xfrm>
        </p:spPr>
        <p:txBody>
          <a:bodyPr>
            <a:normAutofit/>
          </a:bodyPr>
          <a:lstStyle/>
          <a:p>
            <a:r>
              <a:rPr lang="en-US" sz="2400" dirty="0">
                <a:latin typeface="Times" pitchFamily="2" charset="0"/>
              </a:rPr>
              <a:t>IoT is a hot field – applied in weather data exchanging stations</a:t>
            </a:r>
            <a:endParaRPr lang="en-US" sz="2400" dirty="0">
              <a:latin typeface="Times" pitchFamily="2" charset="0"/>
            </a:endParaRPr>
          </a:p>
          <a:p>
            <a:r>
              <a:rPr lang="en-US" sz="2400" dirty="0">
                <a:latin typeface="Times" pitchFamily="2" charset="0"/>
              </a:rPr>
              <a:t>Such networks maybe be subject to exchange of anomalous values</a:t>
            </a:r>
            <a:endParaRPr lang="en-US" sz="2400" dirty="0">
              <a:latin typeface="Times" pitchFamily="2" charset="0"/>
            </a:endParaRPr>
          </a:p>
          <a:p>
            <a:r>
              <a:rPr lang="en-US" sz="2400" dirty="0">
                <a:latin typeface="Times" pitchFamily="2" charset="0"/>
              </a:rPr>
              <a:t>Anomalous values in a weather data exchanging IoT can come from</a:t>
            </a:r>
            <a:endParaRPr lang="en-US" sz="2400" dirty="0">
              <a:latin typeface="Times" pitchFamily="2" charset="0"/>
            </a:endParaRPr>
          </a:p>
          <a:p>
            <a:pPr lvl="1"/>
            <a:r>
              <a:rPr lang="en-US" sz="2400" dirty="0">
                <a:latin typeface="Times" pitchFamily="2" charset="0"/>
              </a:rPr>
              <a:t>Intrusion in network | Abnormal Weather conditions | Sensor malfunction</a:t>
            </a:r>
            <a:endParaRPr lang="en-US" sz="2400" dirty="0">
              <a:latin typeface="Times" pitchFamily="2" charset="0"/>
            </a:endParaRPr>
          </a:p>
          <a:p>
            <a:r>
              <a:rPr lang="en-US" sz="2400" dirty="0">
                <a:latin typeface="Times" pitchFamily="2" charset="0"/>
              </a:rPr>
              <a:t>Need to be detected to make the network more reliable and robust</a:t>
            </a:r>
            <a:endParaRPr lang="en-US" sz="2400" dirty="0">
              <a:latin typeface="Times" pitchFamily="2" charset="0"/>
            </a:endParaRPr>
          </a:p>
          <a:p>
            <a:r>
              <a:rPr lang="en-US" sz="2400" dirty="0">
                <a:latin typeface="Times" pitchFamily="2" charset="0"/>
              </a:rPr>
              <a:t>Anomaly detection done using Machine Learning Algorithms</a:t>
            </a:r>
            <a:endParaRPr lang="en-US" sz="2400" dirty="0">
              <a:latin typeface="Times" pitchFamily="2" charset="0"/>
            </a:endParaRPr>
          </a:p>
          <a:p>
            <a:endParaRPr lang="en-US" dirty="0">
              <a:latin typeface="Times"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06037"/>
            <a:ext cx="7729728" cy="1188720"/>
          </a:xfrm>
        </p:spPr>
        <p:txBody>
          <a:bodyPr/>
          <a:lstStyle/>
          <a:p>
            <a:r>
              <a:rPr lang="en-US" dirty="0"/>
              <a:t>List of Techniques used </a:t>
            </a:r>
            <a:endParaRPr lang="en-US" dirty="0"/>
          </a:p>
        </p:txBody>
      </p:sp>
      <p:sp>
        <p:nvSpPr>
          <p:cNvPr id="3" name="Content Placeholder 2"/>
          <p:cNvSpPr>
            <a:spLocks noGrp="1"/>
          </p:cNvSpPr>
          <p:nvPr>
            <p:ph idx="1"/>
          </p:nvPr>
        </p:nvSpPr>
        <p:spPr>
          <a:xfrm>
            <a:off x="298173" y="1394757"/>
            <a:ext cx="11141765" cy="5204825"/>
          </a:xfrm>
        </p:spPr>
        <p:txBody>
          <a:bodyPr>
            <a:noAutofit/>
          </a:bodyPr>
          <a:lstStyle/>
          <a:p>
            <a:r>
              <a:rPr lang="en-US" sz="2400" dirty="0">
                <a:latin typeface="Times" pitchFamily="2" charset="0"/>
              </a:rPr>
              <a:t>Sampling</a:t>
            </a:r>
            <a:endParaRPr lang="en-US" sz="2400" dirty="0">
              <a:latin typeface="Times" pitchFamily="2" charset="0"/>
            </a:endParaRPr>
          </a:p>
          <a:p>
            <a:r>
              <a:rPr lang="en-US" sz="2400" dirty="0">
                <a:latin typeface="Times" pitchFamily="2" charset="0"/>
              </a:rPr>
              <a:t>Feature selection </a:t>
            </a:r>
            <a:endParaRPr lang="en-US" sz="2400" dirty="0">
              <a:latin typeface="Times" pitchFamily="2" charset="0"/>
            </a:endParaRPr>
          </a:p>
          <a:p>
            <a:r>
              <a:rPr lang="en-US" sz="2400" dirty="0">
                <a:latin typeface="Times" pitchFamily="2" charset="0"/>
              </a:rPr>
              <a:t>Mean, Median, Quartiles – Box and Scatter Plots</a:t>
            </a:r>
            <a:endParaRPr lang="en-US" sz="2400" dirty="0">
              <a:latin typeface="Times" pitchFamily="2" charset="0"/>
            </a:endParaRPr>
          </a:p>
          <a:p>
            <a:r>
              <a:rPr lang="en-US" sz="2400" dirty="0">
                <a:latin typeface="Times" pitchFamily="2" charset="0"/>
              </a:rPr>
              <a:t>K Means Algorithm for clustering data</a:t>
            </a:r>
            <a:endParaRPr lang="en-US" sz="2400" dirty="0">
              <a:latin typeface="Times" pitchFamily="2" charset="0"/>
            </a:endParaRPr>
          </a:p>
          <a:p>
            <a:r>
              <a:rPr lang="en-US" sz="2400" dirty="0">
                <a:latin typeface="Times" pitchFamily="2" charset="0"/>
              </a:rPr>
              <a:t>Naïve Bayes and Decision Tree Classifiers for classifying anomalous/normal data</a:t>
            </a:r>
            <a:endParaRPr lang="en-US" sz="2400" dirty="0">
              <a:latin typeface="Times" pitchFamily="2" charset="0"/>
            </a:endParaRPr>
          </a:p>
          <a:p>
            <a:r>
              <a:rPr lang="en-US" sz="2400" dirty="0">
                <a:latin typeface="Times" pitchFamily="2" charset="0"/>
              </a:rPr>
              <a:t>Hypothesis Testing</a:t>
            </a:r>
            <a:endParaRPr lang="en-US" sz="2400" dirty="0">
              <a:latin typeface="Times" pitchFamily="2" charset="0"/>
            </a:endParaRPr>
          </a:p>
          <a:p>
            <a:r>
              <a:rPr lang="en-US" sz="2400" dirty="0">
                <a:latin typeface="Times" pitchFamily="2" charset="0"/>
              </a:rPr>
              <a:t>Calculation of Confidence Intervals</a:t>
            </a:r>
            <a:endParaRPr lang="en-US" sz="2400" dirty="0">
              <a:latin typeface="Times" pitchFamily="2" charset="0"/>
            </a:endParaRPr>
          </a:p>
          <a:p>
            <a:r>
              <a:rPr lang="en-US" sz="2600" dirty="0">
                <a:latin typeface="Times" pitchFamily="2" charset="0"/>
              </a:rPr>
              <a:t>Approximate Visual Test</a:t>
            </a:r>
            <a:endParaRPr lang="en-US" sz="2600" dirty="0">
              <a:latin typeface="Times" pitchFamily="2" charset="0"/>
            </a:endParaRPr>
          </a:p>
          <a:p>
            <a:r>
              <a:rPr lang="en-US" sz="2600" dirty="0">
                <a:latin typeface="Times" pitchFamily="2" charset="0"/>
              </a:rPr>
              <a:t>Paired Observations</a:t>
            </a:r>
            <a:endParaRPr lang="en-US" sz="2600" dirty="0">
              <a:latin typeface="Times" pitchFamily="2" charset="0"/>
            </a:endParaRPr>
          </a:p>
          <a:p>
            <a:r>
              <a:rPr lang="en-US" sz="2600" dirty="0">
                <a:latin typeface="Times" pitchFamily="2" charset="0"/>
              </a:rPr>
              <a:t>ANOVA</a:t>
            </a:r>
            <a:endParaRPr lang="en-US" sz="2600" dirty="0">
              <a:latin typeface="Times"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308709"/>
            <a:ext cx="7729728" cy="1188720"/>
          </a:xfrm>
        </p:spPr>
        <p:txBody>
          <a:bodyPr/>
          <a:lstStyle/>
          <a:p>
            <a:r>
              <a:rPr lang="en-US" dirty="0"/>
              <a:t>Research Methodology</a:t>
            </a:r>
            <a:endParaRPr lang="en-US" dirty="0"/>
          </a:p>
        </p:txBody>
      </p:sp>
      <p:sp>
        <p:nvSpPr>
          <p:cNvPr id="3" name="Content Placeholder 2"/>
          <p:cNvSpPr>
            <a:spLocks noGrp="1"/>
          </p:cNvSpPr>
          <p:nvPr>
            <p:ph idx="1"/>
          </p:nvPr>
        </p:nvSpPr>
        <p:spPr>
          <a:xfrm>
            <a:off x="510207" y="1773339"/>
            <a:ext cx="11171583" cy="3822391"/>
          </a:xfrm>
        </p:spPr>
        <p:txBody>
          <a:bodyPr>
            <a:noAutofit/>
          </a:bodyPr>
          <a:lstStyle/>
          <a:p>
            <a:r>
              <a:rPr lang="en-US" sz="2000" dirty="0"/>
              <a:t>Sample the data , perform feature selection and find the statistics of the samples. Statistics of data include mean, median and quartiles of the features</a:t>
            </a:r>
            <a:endParaRPr lang="en-US" sz="2000" dirty="0"/>
          </a:p>
          <a:p>
            <a:r>
              <a:rPr lang="en-US" sz="2000" dirty="0"/>
              <a:t>Draw a Box plot and Scatter plot to represent data statistics and Anomalies in the data</a:t>
            </a:r>
            <a:endParaRPr lang="en-US" sz="2000" dirty="0"/>
          </a:p>
          <a:p>
            <a:r>
              <a:rPr lang="en-US" sz="2000" dirty="0"/>
              <a:t>Clustering using K-means Algorithm to cluster Anomalous and Non-Anomalous data</a:t>
            </a:r>
            <a:endParaRPr lang="en-US" sz="2000" dirty="0"/>
          </a:p>
          <a:p>
            <a:r>
              <a:rPr lang="en-US" sz="2000" dirty="0"/>
              <a:t>Train Machine Learning algorithms: Naïve Bayes and Decision Tree Classifiers to test on unseen data to predict whether they are anomalous or normal</a:t>
            </a:r>
            <a:endParaRPr lang="en-US" sz="2000" dirty="0"/>
          </a:p>
          <a:p>
            <a:r>
              <a:rPr lang="en-US" sz="2000" dirty="0"/>
              <a:t>Use Approximate Visual Test,  ANOVA, Paired Observations on the results of the Machine Learning algorithms’ performance to conclude whether they are significantly different from each other and whether one is better than the other at specific Confidence Interval levels.</a:t>
            </a: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17154"/>
            <a:ext cx="7729728" cy="1188720"/>
          </a:xfrm>
        </p:spPr>
        <p:txBody>
          <a:bodyPr/>
          <a:lstStyle/>
          <a:p>
            <a:r>
              <a:rPr lang="en-US" dirty="0"/>
              <a:t>Preliminary Experimental Results</a:t>
            </a:r>
            <a:endParaRPr lang="en-US" dirty="0"/>
          </a:p>
        </p:txBody>
      </p:sp>
      <p:pic>
        <p:nvPicPr>
          <p:cNvPr id="12" name="Content Placeholder 11"/>
          <p:cNvPicPr>
            <a:picLocks noGrp="1" noChangeAspect="1"/>
          </p:cNvPicPr>
          <p:nvPr>
            <p:ph idx="1"/>
          </p:nvPr>
        </p:nvPicPr>
        <p:blipFill>
          <a:blip r:embed="rId1"/>
          <a:stretch>
            <a:fillRect/>
          </a:stretch>
        </p:blipFill>
        <p:spPr>
          <a:xfrm>
            <a:off x="2064068" y="1550153"/>
            <a:ext cx="3013262" cy="2034729"/>
          </a:xfrm>
          <a:prstGeom prst="rect">
            <a:avLst/>
          </a:prstGeom>
        </p:spPr>
      </p:pic>
      <p:sp>
        <p:nvSpPr>
          <p:cNvPr id="14" name="TextBox 13"/>
          <p:cNvSpPr txBox="1"/>
          <p:nvPr/>
        </p:nvSpPr>
        <p:spPr>
          <a:xfrm>
            <a:off x="2064069" y="3477061"/>
            <a:ext cx="3013261" cy="276999"/>
          </a:xfrm>
          <a:prstGeom prst="rect">
            <a:avLst/>
          </a:prstGeom>
          <a:noFill/>
        </p:spPr>
        <p:txBody>
          <a:bodyPr wrap="none" rtlCol="0">
            <a:spAutoFit/>
          </a:bodyPr>
          <a:lstStyle/>
          <a:p>
            <a:r>
              <a:rPr lang="en-US" sz="1200" dirty="0"/>
              <a:t>Figure: 2D Scatter plot to visualize anomalies </a:t>
            </a:r>
            <a:endParaRPr lang="en-US" sz="1200" dirty="0"/>
          </a:p>
        </p:txBody>
      </p:sp>
      <p:pic>
        <p:nvPicPr>
          <p:cNvPr id="15" name="Picture 14"/>
          <p:cNvPicPr>
            <a:picLocks noChangeAspect="1"/>
          </p:cNvPicPr>
          <p:nvPr/>
        </p:nvPicPr>
        <p:blipFill>
          <a:blip r:embed="rId2"/>
          <a:stretch>
            <a:fillRect/>
          </a:stretch>
        </p:blipFill>
        <p:spPr>
          <a:xfrm>
            <a:off x="7035059" y="1435788"/>
            <a:ext cx="2801410" cy="1977466"/>
          </a:xfrm>
          <a:prstGeom prst="rect">
            <a:avLst/>
          </a:prstGeom>
        </p:spPr>
      </p:pic>
      <p:sp>
        <p:nvSpPr>
          <p:cNvPr id="16" name="TextBox 15"/>
          <p:cNvSpPr txBox="1"/>
          <p:nvPr/>
        </p:nvSpPr>
        <p:spPr>
          <a:xfrm>
            <a:off x="7211877" y="3519033"/>
            <a:ext cx="2916054" cy="276999"/>
          </a:xfrm>
          <a:prstGeom prst="rect">
            <a:avLst/>
          </a:prstGeom>
          <a:noFill/>
        </p:spPr>
        <p:txBody>
          <a:bodyPr wrap="square" rtlCol="0">
            <a:spAutoFit/>
          </a:bodyPr>
          <a:lstStyle/>
          <a:p>
            <a:r>
              <a:rPr lang="en-US" sz="1200" dirty="0"/>
              <a:t>Figure: Box Plot to visualize anomalies</a:t>
            </a:r>
            <a:endParaRPr lang="en-US" sz="1200" dirty="0"/>
          </a:p>
        </p:txBody>
      </p:sp>
      <p:pic>
        <p:nvPicPr>
          <p:cNvPr id="20" name="Picture 19"/>
          <p:cNvPicPr>
            <a:picLocks noChangeAspect="1"/>
          </p:cNvPicPr>
          <p:nvPr/>
        </p:nvPicPr>
        <p:blipFill>
          <a:blip r:embed="rId3"/>
          <a:stretch>
            <a:fillRect/>
          </a:stretch>
        </p:blipFill>
        <p:spPr>
          <a:xfrm>
            <a:off x="2064068" y="3998339"/>
            <a:ext cx="7772400" cy="1845870"/>
          </a:xfrm>
          <a:prstGeom prst="rect">
            <a:avLst/>
          </a:prstGeom>
        </p:spPr>
      </p:pic>
      <p:sp>
        <p:nvSpPr>
          <p:cNvPr id="21" name="TextBox 20"/>
          <p:cNvSpPr txBox="1"/>
          <p:nvPr/>
        </p:nvSpPr>
        <p:spPr>
          <a:xfrm>
            <a:off x="3177209" y="5970541"/>
            <a:ext cx="5670720" cy="369332"/>
          </a:xfrm>
          <a:prstGeom prst="rect">
            <a:avLst/>
          </a:prstGeom>
          <a:noFill/>
        </p:spPr>
        <p:txBody>
          <a:bodyPr wrap="none" rtlCol="0">
            <a:spAutoFit/>
          </a:bodyPr>
          <a:lstStyle/>
          <a:p>
            <a:r>
              <a:rPr lang="en-US" dirty="0"/>
              <a:t>Figure: Shows Paired Observations Approximate Visual Test</a:t>
            </a:r>
            <a:endParaRPr lang="en-US"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{7ADCC21B-1C94-2E4A-981A-F13DF92ABD74}tf10001120</Template>
  <TotalTime>0</TotalTime>
  <Words>1736</Words>
  <Application>WPS Presentation</Application>
  <PresentationFormat>Widescreen</PresentationFormat>
  <Paragraphs>53</Paragraphs>
  <Slides>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vt:i4>
      </vt:variant>
    </vt:vector>
  </HeadingPairs>
  <TitlesOfParts>
    <vt:vector size="18" baseType="lpstr">
      <vt:lpstr>Arial</vt:lpstr>
      <vt:lpstr>SimSun</vt:lpstr>
      <vt:lpstr>Wingdings</vt:lpstr>
      <vt:lpstr>Times</vt:lpstr>
      <vt:lpstr>Helvetica Neue</vt:lpstr>
      <vt:lpstr>Gill Sans MT</vt:lpstr>
      <vt:lpstr>苹方-简</vt:lpstr>
      <vt:lpstr>Microsoft YaHei</vt:lpstr>
      <vt:lpstr>汉仪旗黑</vt:lpstr>
      <vt:lpstr>Arial Unicode MS</vt:lpstr>
      <vt:lpstr>Calibri</vt:lpstr>
      <vt:lpstr>宋体-简</vt:lpstr>
      <vt:lpstr>Parcel</vt:lpstr>
      <vt:lpstr>Anomaly Detection in weather data exchanging IoT devices </vt:lpstr>
      <vt:lpstr>Motivation of Research</vt:lpstr>
      <vt:lpstr>List of Techniques used </vt:lpstr>
      <vt:lpstr>Research Methodology</vt:lpstr>
      <vt:lpstr>Preliminary Experimental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weather data exchanging IoT devices </dc:title>
  <dc:creator>Saadat Hasan Khan</dc:creator>
  <cp:lastModifiedBy>sultanulovi</cp:lastModifiedBy>
  <cp:revision>12</cp:revision>
  <dcterms:created xsi:type="dcterms:W3CDTF">2023-11-25T23:51:26Z</dcterms:created>
  <dcterms:modified xsi:type="dcterms:W3CDTF">2023-11-25T23:51:26Z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1033-5.4.4.8063</vt:lpwstr>
  </property>
</Properties>
</file>