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455023" y="1227995"/>
            <a:ext cx="8672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Decision Tree is a </a:t>
            </a:r>
            <a:r>
              <a:rPr lang="en-US" b="1" dirty="0">
                <a:solidFill>
                  <a:srgbClr val="000000"/>
                </a:solidFill>
                <a:latin typeface="inter-bold"/>
              </a:rPr>
              <a:t>Supervised learning technique 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that can be used for both classification and Regression problems, but mostly it is preferred for solving </a:t>
            </a:r>
            <a:r>
              <a:rPr lang="en-US" dirty="0" smtClean="0">
                <a:solidFill>
                  <a:srgbClr val="000000"/>
                </a:solidFill>
                <a:latin typeface="inter-regular"/>
              </a:rPr>
              <a:t>classification 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problems.</a:t>
            </a:r>
            <a:endParaRPr lang="en-US" dirty="0"/>
          </a:p>
        </p:txBody>
      </p:sp>
      <p:pic>
        <p:nvPicPr>
          <p:cNvPr id="6146" name="Picture 2" descr="Decision Tree classif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17" y="2422689"/>
            <a:ext cx="7481950" cy="39925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3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78458"/>
              </p:ext>
            </p:extLst>
          </p:nvPr>
        </p:nvGraphicFramePr>
        <p:xfrm>
          <a:off x="3103419" y="1867879"/>
          <a:ext cx="6525490" cy="4103429"/>
        </p:xfrm>
        <a:graphic>
          <a:graphicData uri="http://schemas.openxmlformats.org/drawingml/2006/table">
            <a:tbl>
              <a:tblPr/>
              <a:tblGrid>
                <a:gridCol w="1732911">
                  <a:extLst>
                    <a:ext uri="{9D8B030D-6E8A-4147-A177-3AD203B41FA5}">
                      <a16:colId xmlns:a16="http://schemas.microsoft.com/office/drawing/2014/main" xmlns="" val="2165503650"/>
                    </a:ext>
                  </a:extLst>
                </a:gridCol>
                <a:gridCol w="1705833">
                  <a:extLst>
                    <a:ext uri="{9D8B030D-6E8A-4147-A177-3AD203B41FA5}">
                      <a16:colId xmlns:a16="http://schemas.microsoft.com/office/drawing/2014/main" xmlns="" val="3306361404"/>
                    </a:ext>
                  </a:extLst>
                </a:gridCol>
                <a:gridCol w="1678757">
                  <a:extLst>
                    <a:ext uri="{9D8B030D-6E8A-4147-A177-3AD203B41FA5}">
                      <a16:colId xmlns:a16="http://schemas.microsoft.com/office/drawing/2014/main" xmlns="" val="2572292592"/>
                    </a:ext>
                  </a:extLst>
                </a:gridCol>
                <a:gridCol w="1407989">
                  <a:extLst>
                    <a:ext uri="{9D8B030D-6E8A-4147-A177-3AD203B41FA5}">
                      <a16:colId xmlns:a16="http://schemas.microsoft.com/office/drawing/2014/main" xmlns="" val="1489239538"/>
                    </a:ext>
                  </a:extLst>
                </a:gridCol>
              </a:tblGrid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7242494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67546727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7889011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7181561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47407123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207575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3567526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3722055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0872170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510039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21053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1" y="1026315"/>
            <a:ext cx="1525610" cy="4581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Exercise: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2583" y="1428857"/>
            <a:ext cx="5205271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Make a decision tree based on following training data.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283528" y="1828348"/>
                <a:ext cx="6359236" cy="4433458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to Follow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 Choose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target attribute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 Calculate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I.G (Information Gain) of that target attribute using </a:t>
                </a: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following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formula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0">
                  <a:lnSpc>
                    <a:spcPct val="107000"/>
                  </a:lnSpc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 smtClean="0"/>
                  <a:t>)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 Calculate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Entropy of other attributes using following formula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E(A)  =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l</m:t>
                        </m:r>
                        <m: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n</m:t>
                        </m:r>
                      </m:sup>
                      <m:e>
                        <m: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   </m:t>
                        </m:r>
                        <m:f>
                          <m:f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Pi</m:t>
                            </m:r>
                            <m: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Ni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P</m:t>
                            </m:r>
                            <m: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N</m:t>
                            </m:r>
                          </m:den>
                        </m:f>
                      </m:e>
                    </m:nary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I</m:t>
                    </m:r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PiNi</m:t>
                    </m:r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  Subtract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E(A) from I.G of </a:t>
                </a: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target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attribute for find out the gain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528" y="1828348"/>
                <a:ext cx="6359236" cy="4433458"/>
              </a:xfrm>
              <a:prstGeom prst="rect">
                <a:avLst/>
              </a:prstGeom>
              <a:blipFill>
                <a:blip r:embed="rId4"/>
                <a:stretch>
                  <a:fillRect l="-766" t="-549" b="-823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3419" y="1121495"/>
            <a:ext cx="1194558" cy="48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2400" b="1" dirty="0" smtClean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Answer</a:t>
            </a:r>
            <a:endParaRPr lang="en-US" sz="24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28346" y="2255042"/>
                <a:ext cx="4889480" cy="6614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346" y="2255042"/>
                <a:ext cx="4889480" cy="661400"/>
              </a:xfrm>
              <a:prstGeom prst="rect">
                <a:avLst/>
              </a:prstGeom>
              <a:blipFill>
                <a:blip r:embed="rId3"/>
                <a:stretch>
                  <a:fillRect r="-623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103419" y="1412867"/>
            <a:ext cx="2653290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Information Gain for Play:</a:t>
            </a:r>
            <a:endParaRPr lang="en-US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3419" y="1871388"/>
            <a:ext cx="1519134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know that,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81245" y="3097217"/>
                <a:ext cx="4847802" cy="659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245" y="3097217"/>
                <a:ext cx="4847802" cy="659283"/>
              </a:xfrm>
              <a:prstGeom prst="rect">
                <a:avLst/>
              </a:prstGeom>
              <a:blipFill>
                <a:blip r:embed="rId4"/>
                <a:stretch>
                  <a:fillRect r="-881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03419" y="2796720"/>
            <a:ext cx="486030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So,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12317" y="3761087"/>
                <a:ext cx="3674404" cy="650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log</a:t>
                </a:r>
                <a:r>
                  <a:rPr lang="en-US" sz="2400" i="1" dirty="0" smtClean="0"/>
                  <a:t>2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)</a:t>
                </a:r>
                <a:r>
                  <a:rPr lang="en-US" sz="2400" i="1" dirty="0" smtClean="0"/>
                  <a:t> </a:t>
                </a:r>
                <a:r>
                  <a:rPr lang="en-US" sz="2400" i="1" dirty="0"/>
                  <a:t>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317" y="3761087"/>
                <a:ext cx="3674404" cy="650563"/>
              </a:xfrm>
              <a:prstGeom prst="rect">
                <a:avLst/>
              </a:prstGeom>
              <a:blipFill>
                <a:blip r:embed="rId5"/>
                <a:stretch>
                  <a:fillRect r="-1495" b="-9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964759" y="4511561"/>
                <a:ext cx="4299447" cy="650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log</a:t>
                </a:r>
                <a:r>
                  <a:rPr lang="en-US" sz="2400" i="1" dirty="0" smtClean="0"/>
                  <a:t>2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 smtClean="0"/>
                  <a:t>)</a:t>
                </a:r>
                <a:r>
                  <a:rPr lang="en-US" sz="2400" i="1" dirty="0" smtClean="0"/>
                  <a:t> </a:t>
                </a:r>
                <a:r>
                  <a:rPr lang="en-US" sz="2400" i="1" dirty="0"/>
                  <a:t>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log</a:t>
                </a:r>
                <a:r>
                  <a:rPr lang="en-US" sz="2400" i="1" dirty="0" smtClean="0"/>
                  <a:t>2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59" y="4511561"/>
                <a:ext cx="4299447" cy="650371"/>
              </a:xfrm>
              <a:prstGeom prst="rect">
                <a:avLst/>
              </a:prstGeom>
              <a:blipFill>
                <a:blip r:embed="rId6"/>
                <a:stretch>
                  <a:fillRect b="-9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64759" y="5258850"/>
                <a:ext cx="1489510" cy="650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i="1" dirty="0" smtClean="0"/>
                  <a:t>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59" y="5258850"/>
                <a:ext cx="1489510" cy="650371"/>
              </a:xfrm>
              <a:prstGeom prst="rect">
                <a:avLst/>
              </a:prstGeom>
              <a:blipFill>
                <a:blip r:embed="rId7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044497" y="6001189"/>
            <a:ext cx="1024639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>
              <a:lnSpc>
                <a:spcPct val="107000"/>
              </a:lnSpc>
            </a:pPr>
            <a:r>
              <a:rPr lang="en-US" sz="2400" dirty="0" smtClean="0"/>
              <a:t>= 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0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45717" y="2844111"/>
                <a:ext cx="4720780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 smtClean="0"/>
                  <a:t>I.G (Sunny) =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 smtClean="0"/>
                  <a:t>)  = 0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17" y="2844111"/>
                <a:ext cx="4720780" cy="559769"/>
              </a:xfrm>
              <a:prstGeom prst="rect">
                <a:avLst/>
              </a:prstGeom>
              <a:blipFill>
                <a:blip r:embed="rId3"/>
                <a:stretch>
                  <a:fillRect r="-388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499475"/>
              </p:ext>
            </p:extLst>
          </p:nvPr>
        </p:nvGraphicFramePr>
        <p:xfrm>
          <a:off x="3293951" y="1291543"/>
          <a:ext cx="2788195" cy="1477512"/>
        </p:xfrm>
        <a:graphic>
          <a:graphicData uri="http://schemas.openxmlformats.org/drawingml/2006/table">
            <a:tbl>
              <a:tblPr/>
              <a:tblGrid>
                <a:gridCol w="1249881">
                  <a:extLst>
                    <a:ext uri="{9D8B030D-6E8A-4147-A177-3AD203B41FA5}">
                      <a16:colId xmlns:a16="http://schemas.microsoft.com/office/drawing/2014/main" xmlns="" val="1948383434"/>
                    </a:ext>
                  </a:extLst>
                </a:gridCol>
                <a:gridCol w="769157">
                  <a:extLst>
                    <a:ext uri="{9D8B030D-6E8A-4147-A177-3AD203B41FA5}">
                      <a16:colId xmlns:a16="http://schemas.microsoft.com/office/drawing/2014/main" xmlns="" val="3023715195"/>
                    </a:ext>
                  </a:extLst>
                </a:gridCol>
                <a:gridCol w="769157">
                  <a:extLst>
                    <a:ext uri="{9D8B030D-6E8A-4147-A177-3AD203B41FA5}">
                      <a16:colId xmlns:a16="http://schemas.microsoft.com/office/drawing/2014/main" xmlns="" val="3092757988"/>
                    </a:ext>
                  </a:extLst>
                </a:gridCol>
              </a:tblGrid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3032248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3970987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3978764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00742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45717" y="3572359"/>
                <a:ext cx="4802469" cy="558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 smtClean="0"/>
                  <a:t>I.G (Cloudy)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  = </a:t>
                </a:r>
                <a:r>
                  <a:rPr lang="en-US" sz="2000" dirty="0" smtClean="0"/>
                  <a:t>1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17" y="3572359"/>
                <a:ext cx="4802469" cy="558102"/>
              </a:xfrm>
              <a:prstGeom prst="rect">
                <a:avLst/>
              </a:prstGeom>
              <a:blipFill>
                <a:blip r:embed="rId4"/>
                <a:stretch>
                  <a:fillRect r="-381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645717" y="4256050"/>
                <a:ext cx="4655057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 smtClean="0"/>
                  <a:t>I.G (Rainy)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3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)  = 0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17" y="4256050"/>
                <a:ext cx="4655057" cy="559769"/>
              </a:xfrm>
              <a:prstGeom prst="rect">
                <a:avLst/>
              </a:prstGeom>
              <a:blipFill>
                <a:blip r:embed="rId5"/>
                <a:stretch>
                  <a:fillRect r="-393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57025" y="2874376"/>
                <a:ext cx="2371227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E(Sunny)= 0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 smtClean="0"/>
                  <a:t>  = 0 </a:t>
                </a:r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25" y="2874376"/>
                <a:ext cx="2371227" cy="529504"/>
              </a:xfrm>
              <a:prstGeom prst="rect">
                <a:avLst/>
              </a:prstGeom>
              <a:blipFill>
                <a:blip r:embed="rId6"/>
                <a:stretch>
                  <a:fillRect l="-2571" r="-1799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57025" y="3583580"/>
                <a:ext cx="2646878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E(Cloudy)= 1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 smtClean="0"/>
                  <a:t>  = 0.4 </a:t>
                </a:r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25" y="3583580"/>
                <a:ext cx="2646878" cy="528222"/>
              </a:xfrm>
              <a:prstGeom prst="rect">
                <a:avLst/>
              </a:prstGeom>
              <a:blipFill>
                <a:blip r:embed="rId7"/>
                <a:stretch>
                  <a:fillRect l="-2304" r="-1613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657025" y="4283895"/>
                <a:ext cx="2305503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E(Rainy)= 0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 smtClean="0"/>
                  <a:t>  = 0 </a:t>
                </a:r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25" y="4283895"/>
                <a:ext cx="2305503" cy="529504"/>
              </a:xfrm>
              <a:prstGeom prst="rect">
                <a:avLst/>
              </a:prstGeom>
              <a:blipFill>
                <a:blip r:embed="rId8"/>
                <a:stretch>
                  <a:fillRect l="-2646" r="-1852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103419" y="4990174"/>
            <a:ext cx="33132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 (Weather)= 0 + 0.4 + 0 = 0.4 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103419" y="5505100"/>
            <a:ext cx="3351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Gain (Weather)= 1 - 0.4  = 0.6 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04153" y="2442330"/>
                <a:ext cx="5145511" cy="558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 smtClean="0"/>
                  <a:t>I.G (High) =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 smtClean="0"/>
                  <a:t>)  = 0.8113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2442330"/>
                <a:ext cx="5145511" cy="558102"/>
              </a:xfrm>
              <a:prstGeom prst="rect">
                <a:avLst/>
              </a:prstGeom>
              <a:blipFill>
                <a:blip r:embed="rId3"/>
                <a:stretch>
                  <a:fillRect r="-237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04153" y="3170578"/>
                <a:ext cx="4976555" cy="51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 smtClean="0"/>
                  <a:t>I.G (Normal)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  = </a:t>
                </a:r>
                <a:r>
                  <a:rPr lang="en-US" dirty="0" smtClean="0"/>
                  <a:t>0.9183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3170578"/>
                <a:ext cx="4976555" cy="513346"/>
              </a:xfrm>
              <a:prstGeom prst="rect">
                <a:avLst/>
              </a:prstGeom>
              <a:blipFill>
                <a:blip r:embed="rId4"/>
                <a:stretch>
                  <a:fillRect r="-12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15461" y="2472595"/>
                <a:ext cx="3249608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E(High)= 0.8113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 smtClean="0"/>
                  <a:t>  = 0.325 </a:t>
                </a:r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2472595"/>
                <a:ext cx="3249608" cy="528222"/>
              </a:xfrm>
              <a:prstGeom prst="rect">
                <a:avLst/>
              </a:prstGeom>
              <a:blipFill>
                <a:blip r:embed="rId5"/>
                <a:stretch>
                  <a:fillRect l="-1876" r="-93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15461" y="3170578"/>
                <a:ext cx="3552576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E(Normal)= 0.9183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 smtClean="0"/>
                  <a:t>  = 0.551 </a:t>
                </a:r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3170578"/>
                <a:ext cx="3552576" cy="529504"/>
              </a:xfrm>
              <a:prstGeom prst="rect">
                <a:avLst/>
              </a:prstGeom>
              <a:blipFill>
                <a:blip r:embed="rId6"/>
                <a:stretch>
                  <a:fillRect l="-1715" r="-858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081090" y="3976628"/>
            <a:ext cx="3961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 (Humidity)= 0.325 + 0.551 = 0.876 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081090" y="4487798"/>
            <a:ext cx="3919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Gain (Humidity)= 1 - 0.876  = 0.124 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22080"/>
              </p:ext>
            </p:extLst>
          </p:nvPr>
        </p:nvGraphicFramePr>
        <p:xfrm>
          <a:off x="3103419" y="1386359"/>
          <a:ext cx="2209800" cy="88582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18433870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2018691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24176668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850497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715402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4471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04153" y="2442330"/>
                <a:ext cx="4283609" cy="51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 smtClean="0"/>
                  <a:t>I.G (Week) =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 smtClean="0"/>
                  <a:t>)  = 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2442330"/>
                <a:ext cx="4283609" cy="513346"/>
              </a:xfrm>
              <a:prstGeom prst="rect">
                <a:avLst/>
              </a:prstGeom>
              <a:blipFill>
                <a:blip r:embed="rId3"/>
                <a:stretch>
                  <a:fillRect r="-28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04153" y="3170578"/>
                <a:ext cx="4363695" cy="511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 smtClean="0"/>
                  <a:t>I.G (Strong)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)  = 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3170578"/>
                <a:ext cx="4363695" cy="511550"/>
              </a:xfrm>
              <a:prstGeom prst="rect">
                <a:avLst/>
              </a:prstGeom>
              <a:blipFill>
                <a:blip r:embed="rId4"/>
                <a:stretch>
                  <a:fillRect r="-27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15461" y="2472595"/>
                <a:ext cx="2465996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E(</a:t>
                </a:r>
                <a:r>
                  <a:rPr lang="en-US" sz="2000" dirty="0"/>
                  <a:t>Week</a:t>
                </a:r>
                <a:r>
                  <a:rPr lang="en-US" sz="2000" dirty="0" smtClean="0"/>
                  <a:t>)= 1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 smtClean="0"/>
                  <a:t>  = 0.6</a:t>
                </a:r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2472595"/>
                <a:ext cx="2465996" cy="529504"/>
              </a:xfrm>
              <a:prstGeom prst="rect">
                <a:avLst/>
              </a:prstGeom>
              <a:blipFill>
                <a:blip r:embed="rId5"/>
                <a:stretch>
                  <a:fillRect l="-2469" r="-172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15461" y="3170578"/>
                <a:ext cx="2612318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E(Strong)= 1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 smtClean="0"/>
                  <a:t>  = 0.4 </a:t>
                </a:r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3170578"/>
                <a:ext cx="2612318" cy="528222"/>
              </a:xfrm>
              <a:prstGeom prst="rect">
                <a:avLst/>
              </a:prstGeom>
              <a:blipFill>
                <a:blip r:embed="rId6"/>
                <a:stretch>
                  <a:fillRect l="-2331" r="-1399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081090" y="3976628"/>
            <a:ext cx="2589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 (Wind)= 0.6 + 0.4 = 1 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081090" y="4487798"/>
            <a:ext cx="2563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Gain (Wind)= 1 - 1  = 0 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13214"/>
              </p:ext>
            </p:extLst>
          </p:nvPr>
        </p:nvGraphicFramePr>
        <p:xfrm>
          <a:off x="3103419" y="1386359"/>
          <a:ext cx="2209800" cy="88582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18433870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2018691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24176668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850497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715402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4471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2308353" y="2579815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Gain (Wind) = 0 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308353" y="1515593"/>
            <a:ext cx="2468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Gain (Weather)  = 0.6 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308353" y="2047704"/>
            <a:ext cx="2776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Gain (Humidity)  = 0.124 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308353" y="1082889"/>
            <a:ext cx="691215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Here,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73" y="1683724"/>
            <a:ext cx="4588866" cy="41861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72426"/>
              </p:ext>
            </p:extLst>
          </p:nvPr>
        </p:nvGraphicFramePr>
        <p:xfrm>
          <a:off x="1204842" y="3292918"/>
          <a:ext cx="4073237" cy="3122295"/>
        </p:xfrm>
        <a:graphic>
          <a:graphicData uri="http://schemas.openxmlformats.org/drawingml/2006/table">
            <a:tbl>
              <a:tblPr/>
              <a:tblGrid>
                <a:gridCol w="1081690">
                  <a:extLst>
                    <a:ext uri="{9D8B030D-6E8A-4147-A177-3AD203B41FA5}">
                      <a16:colId xmlns:a16="http://schemas.microsoft.com/office/drawing/2014/main" xmlns="" val="2165503650"/>
                    </a:ext>
                  </a:extLst>
                </a:gridCol>
                <a:gridCol w="1064788">
                  <a:extLst>
                    <a:ext uri="{9D8B030D-6E8A-4147-A177-3AD203B41FA5}">
                      <a16:colId xmlns:a16="http://schemas.microsoft.com/office/drawing/2014/main" xmlns="" val="3306361404"/>
                    </a:ext>
                  </a:extLst>
                </a:gridCol>
                <a:gridCol w="1047887">
                  <a:extLst>
                    <a:ext uri="{9D8B030D-6E8A-4147-A177-3AD203B41FA5}">
                      <a16:colId xmlns:a16="http://schemas.microsoft.com/office/drawing/2014/main" xmlns="" val="2572292592"/>
                    </a:ext>
                  </a:extLst>
                </a:gridCol>
                <a:gridCol w="878872">
                  <a:extLst>
                    <a:ext uri="{9D8B030D-6E8A-4147-A177-3AD203B41FA5}">
                      <a16:colId xmlns:a16="http://schemas.microsoft.com/office/drawing/2014/main" xmlns="" val="1489239538"/>
                    </a:ext>
                  </a:extLst>
                </a:gridCol>
              </a:tblGrid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7242494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67546727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7889011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7181561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7407123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207575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3567526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3722055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0872170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510039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21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41716" y="2740913"/>
            <a:ext cx="9866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Decision trees can be faster, however, KNN tends to be slower with large datasets because it scans the whole dataset to predict as it doesn’t generalize the data in </a:t>
            </a:r>
            <a:r>
              <a:rPr lang="en-US" sz="2400" dirty="0" smtClean="0"/>
              <a:t>advance.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18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369</Words>
  <Application>Microsoft Office PowerPoint</Application>
  <PresentationFormat>Widescreen</PresentationFormat>
  <Paragraphs>177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Cambria</vt:lpstr>
      <vt:lpstr>Cambria Math</vt:lpstr>
      <vt:lpstr>inter-bold</vt:lpstr>
      <vt:lpstr>inter-regular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Microsoft account</cp:lastModifiedBy>
  <cp:revision>84</cp:revision>
  <dcterms:created xsi:type="dcterms:W3CDTF">2021-08-10T15:37:54Z</dcterms:created>
  <dcterms:modified xsi:type="dcterms:W3CDTF">2022-07-28T11:24:15Z</dcterms:modified>
</cp:coreProperties>
</file>