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6" r:id="rId2"/>
    <p:sldId id="262" r:id="rId3"/>
    <p:sldId id="261" r:id="rId4"/>
    <p:sldId id="257" r:id="rId5"/>
    <p:sldId id="259" r:id="rId6"/>
    <p:sldId id="258" r:id="rId7"/>
    <p:sldId id="260"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p:restoredTop sz="94694"/>
  </p:normalViewPr>
  <p:slideViewPr>
    <p:cSldViewPr snapToGrid="0" snapToObjects="1">
      <p:cViewPr varScale="1">
        <p:scale>
          <a:sx n="121" d="100"/>
          <a:sy n="121" d="100"/>
        </p:scale>
        <p:origin x="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22.svg"/><Relationship Id="rId4" Type="http://schemas.openxmlformats.org/officeDocument/2006/relationships/image" Target="../media/image18.svg"/><Relationship Id="rId9"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22.svg"/><Relationship Id="rId4" Type="http://schemas.openxmlformats.org/officeDocument/2006/relationships/image" Target="../media/image18.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276547B3-55F5-4830-8882-B423A73919D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E27E2DA-4E88-4872-8FFC-4F75830963C4}">
      <dgm:prSet/>
      <dgm:spPr/>
      <dgm:t>
        <a:bodyPr/>
        <a:lstStyle/>
        <a:p>
          <a:pPr>
            <a:defRPr cap="all"/>
          </a:pPr>
          <a:r>
            <a:rPr lang="en-US" b="1" i="0" dirty="0"/>
            <a:t>Requirements gathering</a:t>
          </a:r>
        </a:p>
        <a:p>
          <a:pPr>
            <a:defRPr cap="all"/>
          </a:pPr>
          <a:r>
            <a:rPr lang="en-US" b="0" i="0" dirty="0"/>
            <a:t> The product owner works with the clients and stakeholders to determine and prioritize the product requirements. The requirements are then written down as </a:t>
          </a:r>
          <a:r>
            <a:rPr lang="en-US" dirty="0"/>
            <a:t>user stories including summary and </a:t>
          </a:r>
          <a:r>
            <a:rPr lang="en-US" b="0" i="0" dirty="0"/>
            <a:t>descriptions of a feature or a requirement from the end-user's perspective.</a:t>
          </a:r>
          <a:endParaRPr lang="en-US" dirty="0"/>
        </a:p>
      </dgm:t>
    </dgm:pt>
    <dgm:pt modelId="{89039239-B138-4CF4-BBB3-5416247723AB}" type="parTrans" cxnId="{5FF881CB-DBEF-417A-89BE-2C17FF7CABB9}">
      <dgm:prSet/>
      <dgm:spPr/>
      <dgm:t>
        <a:bodyPr/>
        <a:lstStyle/>
        <a:p>
          <a:endParaRPr lang="en-US"/>
        </a:p>
      </dgm:t>
    </dgm:pt>
    <dgm:pt modelId="{C7E108F6-CD50-41ED-A54A-C3C524BE8A6B}" type="sibTrans" cxnId="{5FF881CB-DBEF-417A-89BE-2C17FF7CABB9}">
      <dgm:prSet/>
      <dgm:spPr/>
      <dgm:t>
        <a:bodyPr/>
        <a:lstStyle/>
        <a:p>
          <a:endParaRPr lang="en-US"/>
        </a:p>
      </dgm:t>
    </dgm:pt>
    <dgm:pt modelId="{15CB5DFE-DDE5-40F0-9E73-4F5BDAE50A07}">
      <dgm:prSet/>
      <dgm:spPr/>
      <dgm:t>
        <a:bodyPr/>
        <a:lstStyle/>
        <a:p>
          <a:pPr>
            <a:defRPr cap="all"/>
          </a:pPr>
          <a:r>
            <a:rPr lang="en-US" b="1" i="0" dirty="0"/>
            <a:t>Planning</a:t>
          </a:r>
        </a:p>
        <a:p>
          <a:pPr>
            <a:defRPr cap="all"/>
          </a:pPr>
          <a:r>
            <a:rPr lang="en-US" b="0" i="0" dirty="0"/>
            <a:t>The development team, testing team,  product owner, and Scrum Master work together to plan the sprint. They review the product backlog, decide which user stories to include in the sprint based on timeline and capacity, and estimate the effort required to complete each story.</a:t>
          </a:r>
          <a:endParaRPr lang="en-US" dirty="0"/>
        </a:p>
      </dgm:t>
    </dgm:pt>
    <dgm:pt modelId="{7A2D03E0-DB01-4D13-92C1-BB150677574E}" type="parTrans" cxnId="{5FBBD419-3A53-47BC-826A-6BE78D5E6584}">
      <dgm:prSet/>
      <dgm:spPr/>
      <dgm:t>
        <a:bodyPr/>
        <a:lstStyle/>
        <a:p>
          <a:endParaRPr lang="en-US"/>
        </a:p>
      </dgm:t>
    </dgm:pt>
    <dgm:pt modelId="{049B1F74-8F5F-4808-A32C-3CC13149987E}" type="sibTrans" cxnId="{5FBBD419-3A53-47BC-826A-6BE78D5E6584}">
      <dgm:prSet/>
      <dgm:spPr/>
      <dgm:t>
        <a:bodyPr/>
        <a:lstStyle/>
        <a:p>
          <a:endParaRPr lang="en-US"/>
        </a:p>
      </dgm:t>
    </dgm:pt>
    <dgm:pt modelId="{A9B557F9-22A5-436C-A4F3-0752CDCC1787}">
      <dgm:prSet/>
      <dgm:spPr/>
      <dgm:t>
        <a:bodyPr/>
        <a:lstStyle/>
        <a:p>
          <a:pPr>
            <a:defRPr cap="all"/>
          </a:pPr>
          <a:r>
            <a:rPr lang="en-US" b="1" i="0" dirty="0"/>
            <a:t>Sprint</a:t>
          </a:r>
        </a:p>
        <a:p>
          <a:pPr>
            <a:defRPr cap="all"/>
          </a:pPr>
          <a:r>
            <a:rPr lang="en-US" b="0" i="0" dirty="0"/>
            <a:t>The development team focuses on delivering a working part of the software product to the testing team who then </a:t>
          </a:r>
          <a:r>
            <a:rPr lang="en-US" dirty="0"/>
            <a:t>tests it against business requirements and </a:t>
          </a:r>
          <a:r>
            <a:rPr lang="en-US" b="0" i="0" dirty="0"/>
            <a:t>report defects. The team works on the user stories that were prioritized during planning and deliver the </a:t>
          </a:r>
          <a:r>
            <a:rPr lang="en-US" dirty="0"/>
            <a:t>potentially useable part of the </a:t>
          </a:r>
          <a:r>
            <a:rPr lang="en-US" b="0" i="0" dirty="0"/>
            <a:t>product at the end of the sprint.</a:t>
          </a:r>
          <a:endParaRPr lang="en-US" dirty="0"/>
        </a:p>
      </dgm:t>
    </dgm:pt>
    <dgm:pt modelId="{E29BC492-7D38-4250-A3BD-65847FDFE2B5}" type="parTrans" cxnId="{B2E0A5DA-6A59-4182-A3B3-2D95B0945CFA}">
      <dgm:prSet/>
      <dgm:spPr/>
      <dgm:t>
        <a:bodyPr/>
        <a:lstStyle/>
        <a:p>
          <a:endParaRPr lang="en-US"/>
        </a:p>
      </dgm:t>
    </dgm:pt>
    <dgm:pt modelId="{B2646A9F-8CB4-4AE6-AC84-C8162E583530}" type="sibTrans" cxnId="{B2E0A5DA-6A59-4182-A3B3-2D95B0945CFA}">
      <dgm:prSet/>
      <dgm:spPr/>
      <dgm:t>
        <a:bodyPr/>
        <a:lstStyle/>
        <a:p>
          <a:endParaRPr lang="en-US"/>
        </a:p>
      </dgm:t>
    </dgm:pt>
    <dgm:pt modelId="{661ADADD-4225-4FE6-9175-1667E1E9D7AC}">
      <dgm:prSet/>
      <dgm:spPr/>
      <dgm:t>
        <a:bodyPr/>
        <a:lstStyle/>
        <a:p>
          <a:pPr>
            <a:defRPr cap="all"/>
          </a:pPr>
          <a:r>
            <a:rPr lang="en-US" b="1" i="0" dirty="0"/>
            <a:t>Review</a:t>
          </a:r>
          <a:endParaRPr lang="en-US" b="0" i="0" dirty="0"/>
        </a:p>
        <a:p>
          <a:pPr>
            <a:defRPr cap="all"/>
          </a:pPr>
          <a:r>
            <a:rPr lang="en-US" b="0" i="0" dirty="0"/>
            <a:t>After the completion of a sprint, the team carries out a sprint review with the clients and stakeholders to provide a demonstration of the working software. The clients and stakeholders then provide feedback which helps the team to evaluate what </a:t>
          </a:r>
          <a:r>
            <a:rPr lang="en-US" dirty="0"/>
            <a:t>is working and </a:t>
          </a:r>
          <a:r>
            <a:rPr lang="en-US" b="0" i="0" dirty="0"/>
            <a:t>what is what needs to be improved.</a:t>
          </a:r>
          <a:endParaRPr lang="en-US" dirty="0"/>
        </a:p>
      </dgm:t>
    </dgm:pt>
    <dgm:pt modelId="{3FB35171-8562-44DD-AC3D-E9EF8849CE9D}" type="parTrans" cxnId="{1FD3E05C-2FEA-40B8-81FE-3AD972197885}">
      <dgm:prSet/>
      <dgm:spPr/>
      <dgm:t>
        <a:bodyPr/>
        <a:lstStyle/>
        <a:p>
          <a:endParaRPr lang="en-US"/>
        </a:p>
      </dgm:t>
    </dgm:pt>
    <dgm:pt modelId="{693C02AF-58AC-460C-98A3-722572500BFD}" type="sibTrans" cxnId="{1FD3E05C-2FEA-40B8-81FE-3AD972197885}">
      <dgm:prSet/>
      <dgm:spPr/>
      <dgm:t>
        <a:bodyPr/>
        <a:lstStyle/>
        <a:p>
          <a:endParaRPr lang="en-US"/>
        </a:p>
      </dgm:t>
    </dgm:pt>
    <dgm:pt modelId="{C2AE60D3-F260-45AD-B1D0-589B3385D85F}">
      <dgm:prSet/>
      <dgm:spPr/>
      <dgm:t>
        <a:bodyPr/>
        <a:lstStyle/>
        <a:p>
          <a:pPr>
            <a:defRPr cap="all"/>
          </a:pPr>
          <a:r>
            <a:rPr lang="en-US" b="1" i="0" dirty="0"/>
            <a:t>Retrospective</a:t>
          </a:r>
        </a:p>
        <a:p>
          <a:pPr>
            <a:defRPr cap="all"/>
          </a:pPr>
          <a:r>
            <a:rPr lang="en-US" b="0" i="0" dirty="0"/>
            <a:t>The sprint retrospective is a meeting where the team reflects on the completed sprint, analyze their performance and identify areas for improvement. The team discusses the negatives and positives, and determine actions for improve which is tracked in the future sprints.</a:t>
          </a:r>
          <a:endParaRPr lang="en-US" dirty="0"/>
        </a:p>
      </dgm:t>
    </dgm:pt>
    <dgm:pt modelId="{269E8E79-61EC-4D48-8AE8-6D414F9CC48C}" type="parTrans" cxnId="{EF70516E-BE4C-488D-8EE2-F8312BA07182}">
      <dgm:prSet/>
      <dgm:spPr/>
      <dgm:t>
        <a:bodyPr/>
        <a:lstStyle/>
        <a:p>
          <a:endParaRPr lang="en-US"/>
        </a:p>
      </dgm:t>
    </dgm:pt>
    <dgm:pt modelId="{C6D2F463-CA84-4C5F-ADC8-6ED7E63B14BE}" type="sibTrans" cxnId="{EF70516E-BE4C-488D-8EE2-F8312BA07182}">
      <dgm:prSet/>
      <dgm:spPr/>
      <dgm:t>
        <a:bodyPr/>
        <a:lstStyle/>
        <a:p>
          <a:endParaRPr lang="en-US"/>
        </a:p>
      </dgm:t>
    </dgm:pt>
    <dgm:pt modelId="{62B745BB-1F15-4B03-ACC5-8DF2534D4505}" type="pres">
      <dgm:prSet presAssocID="{276547B3-55F5-4830-8882-B423A73919D2}" presName="root" presStyleCnt="0">
        <dgm:presLayoutVars>
          <dgm:dir/>
          <dgm:resizeHandles val="exact"/>
        </dgm:presLayoutVars>
      </dgm:prSet>
      <dgm:spPr/>
    </dgm:pt>
    <dgm:pt modelId="{97C13B07-4144-45A3-AB01-6793E560845A}" type="pres">
      <dgm:prSet presAssocID="{DE27E2DA-4E88-4872-8FFC-4F75830963C4}" presName="compNode" presStyleCnt="0"/>
      <dgm:spPr/>
    </dgm:pt>
    <dgm:pt modelId="{3E95EF63-7FBF-47B3-B7ED-08A4C02148B4}" type="pres">
      <dgm:prSet presAssocID="{DE27E2DA-4E88-4872-8FFC-4F75830963C4}" presName="iconBgRect" presStyleLbl="bgShp" presStyleIdx="0" presStyleCnt="5"/>
      <dgm:spPr/>
    </dgm:pt>
    <dgm:pt modelId="{800392DC-393D-4031-AEC5-2F7745192B0B}" type="pres">
      <dgm:prSet presAssocID="{DE27E2DA-4E88-4872-8FFC-4F75830963C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4278BAF1-B95C-4014-AD85-D9DFBCC8613F}" type="pres">
      <dgm:prSet presAssocID="{DE27E2DA-4E88-4872-8FFC-4F75830963C4}" presName="spaceRect" presStyleCnt="0"/>
      <dgm:spPr/>
    </dgm:pt>
    <dgm:pt modelId="{E17DD43B-5652-4EB9-81AB-DEB52CEE199C}" type="pres">
      <dgm:prSet presAssocID="{DE27E2DA-4E88-4872-8FFC-4F75830963C4}" presName="textRect" presStyleLbl="revTx" presStyleIdx="0" presStyleCnt="5">
        <dgm:presLayoutVars>
          <dgm:chMax val="1"/>
          <dgm:chPref val="1"/>
        </dgm:presLayoutVars>
      </dgm:prSet>
      <dgm:spPr/>
    </dgm:pt>
    <dgm:pt modelId="{84474218-F63C-4152-AD2F-3A1226C97794}" type="pres">
      <dgm:prSet presAssocID="{C7E108F6-CD50-41ED-A54A-C3C524BE8A6B}" presName="sibTrans" presStyleCnt="0"/>
      <dgm:spPr/>
    </dgm:pt>
    <dgm:pt modelId="{769CB17B-0C16-44C7-A4BD-730E11D9E219}" type="pres">
      <dgm:prSet presAssocID="{15CB5DFE-DDE5-40F0-9E73-4F5BDAE50A07}" presName="compNode" presStyleCnt="0"/>
      <dgm:spPr/>
    </dgm:pt>
    <dgm:pt modelId="{93E88F5B-311C-44F6-A4C0-820683303602}" type="pres">
      <dgm:prSet presAssocID="{15CB5DFE-DDE5-40F0-9E73-4F5BDAE50A07}" presName="iconBgRect" presStyleLbl="bgShp" presStyleIdx="1" presStyleCnt="5"/>
      <dgm:spPr/>
    </dgm:pt>
    <dgm:pt modelId="{1BA0D575-75CF-41CA-900F-11B605D6085B}" type="pres">
      <dgm:prSet presAssocID="{15CB5DFE-DDE5-40F0-9E73-4F5BDAE50A0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864AD5F2-8E62-44CE-B7E3-BC9118073E57}" type="pres">
      <dgm:prSet presAssocID="{15CB5DFE-DDE5-40F0-9E73-4F5BDAE50A07}" presName="spaceRect" presStyleCnt="0"/>
      <dgm:spPr/>
    </dgm:pt>
    <dgm:pt modelId="{5437681C-326D-4077-98E9-4CE7A7B24BD1}" type="pres">
      <dgm:prSet presAssocID="{15CB5DFE-DDE5-40F0-9E73-4F5BDAE50A07}" presName="textRect" presStyleLbl="revTx" presStyleIdx="1" presStyleCnt="5">
        <dgm:presLayoutVars>
          <dgm:chMax val="1"/>
          <dgm:chPref val="1"/>
        </dgm:presLayoutVars>
      </dgm:prSet>
      <dgm:spPr/>
    </dgm:pt>
    <dgm:pt modelId="{AFF10256-71B6-4C87-9B6D-88D8F3DDBC6B}" type="pres">
      <dgm:prSet presAssocID="{049B1F74-8F5F-4808-A32C-3CC13149987E}" presName="sibTrans" presStyleCnt="0"/>
      <dgm:spPr/>
    </dgm:pt>
    <dgm:pt modelId="{7C64EAFA-613C-44CA-9782-582DE05F2D0A}" type="pres">
      <dgm:prSet presAssocID="{A9B557F9-22A5-436C-A4F3-0752CDCC1787}" presName="compNode" presStyleCnt="0"/>
      <dgm:spPr/>
    </dgm:pt>
    <dgm:pt modelId="{039E206D-198D-40A7-AD7D-4C0327EFC782}" type="pres">
      <dgm:prSet presAssocID="{A9B557F9-22A5-436C-A4F3-0752CDCC1787}" presName="iconBgRect" presStyleLbl="bgShp" presStyleIdx="2" presStyleCnt="5"/>
      <dgm:spPr/>
    </dgm:pt>
    <dgm:pt modelId="{538E99A2-A1B2-45BF-88E7-42A839E10E92}" type="pres">
      <dgm:prSet presAssocID="{A9B557F9-22A5-436C-A4F3-0752CDCC178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5F0B427A-816F-4C7F-B9D1-19EF6B44C684}" type="pres">
      <dgm:prSet presAssocID="{A9B557F9-22A5-436C-A4F3-0752CDCC1787}" presName="spaceRect" presStyleCnt="0"/>
      <dgm:spPr/>
    </dgm:pt>
    <dgm:pt modelId="{16411681-1E43-4034-8EE5-206CC36A3D02}" type="pres">
      <dgm:prSet presAssocID="{A9B557F9-22A5-436C-A4F3-0752CDCC1787}" presName="textRect" presStyleLbl="revTx" presStyleIdx="2" presStyleCnt="5">
        <dgm:presLayoutVars>
          <dgm:chMax val="1"/>
          <dgm:chPref val="1"/>
        </dgm:presLayoutVars>
      </dgm:prSet>
      <dgm:spPr/>
    </dgm:pt>
    <dgm:pt modelId="{EE1384E5-BF3A-47E0-BDDE-6FB5F6A2BA1F}" type="pres">
      <dgm:prSet presAssocID="{B2646A9F-8CB4-4AE6-AC84-C8162E583530}" presName="sibTrans" presStyleCnt="0"/>
      <dgm:spPr/>
    </dgm:pt>
    <dgm:pt modelId="{037849F9-CB86-4915-B58C-4F79D7F74E15}" type="pres">
      <dgm:prSet presAssocID="{661ADADD-4225-4FE6-9175-1667E1E9D7AC}" presName="compNode" presStyleCnt="0"/>
      <dgm:spPr/>
    </dgm:pt>
    <dgm:pt modelId="{59488475-72CD-4DE9-99ED-33C08F3E6635}" type="pres">
      <dgm:prSet presAssocID="{661ADADD-4225-4FE6-9175-1667E1E9D7AC}" presName="iconBgRect" presStyleLbl="bgShp" presStyleIdx="3" presStyleCnt="5"/>
      <dgm:spPr/>
    </dgm:pt>
    <dgm:pt modelId="{76201DD2-786F-4394-91B3-C1C3C34C8983}" type="pres">
      <dgm:prSet presAssocID="{661ADADD-4225-4FE6-9175-1667E1E9D7A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anching Diagram"/>
        </a:ext>
      </dgm:extLst>
    </dgm:pt>
    <dgm:pt modelId="{17238DAF-3D1D-4696-BEC6-8752747E11BC}" type="pres">
      <dgm:prSet presAssocID="{661ADADD-4225-4FE6-9175-1667E1E9D7AC}" presName="spaceRect" presStyleCnt="0"/>
      <dgm:spPr/>
    </dgm:pt>
    <dgm:pt modelId="{1B0B723E-20E3-46F6-ABE5-62A4983F4C6F}" type="pres">
      <dgm:prSet presAssocID="{661ADADD-4225-4FE6-9175-1667E1E9D7AC}" presName="textRect" presStyleLbl="revTx" presStyleIdx="3" presStyleCnt="5">
        <dgm:presLayoutVars>
          <dgm:chMax val="1"/>
          <dgm:chPref val="1"/>
        </dgm:presLayoutVars>
      </dgm:prSet>
      <dgm:spPr/>
    </dgm:pt>
    <dgm:pt modelId="{97D2C5A2-61C4-445B-B414-BA0317274608}" type="pres">
      <dgm:prSet presAssocID="{693C02AF-58AC-460C-98A3-722572500BFD}" presName="sibTrans" presStyleCnt="0"/>
      <dgm:spPr/>
    </dgm:pt>
    <dgm:pt modelId="{87362E43-444B-49E5-A01C-1D0F28C33223}" type="pres">
      <dgm:prSet presAssocID="{C2AE60D3-F260-45AD-B1D0-589B3385D85F}" presName="compNode" presStyleCnt="0"/>
      <dgm:spPr/>
    </dgm:pt>
    <dgm:pt modelId="{F6371CA6-113F-4F1B-AF64-25889436E97D}" type="pres">
      <dgm:prSet presAssocID="{C2AE60D3-F260-45AD-B1D0-589B3385D85F}" presName="iconBgRect" presStyleLbl="bgShp" presStyleIdx="4" presStyleCnt="5"/>
      <dgm:spPr/>
    </dgm:pt>
    <dgm:pt modelId="{3F7AE051-9D64-4555-9EDF-022F4850E997}" type="pres">
      <dgm:prSet presAssocID="{C2AE60D3-F260-45AD-B1D0-589B3385D85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orkflow"/>
        </a:ext>
      </dgm:extLst>
    </dgm:pt>
    <dgm:pt modelId="{243EB52E-0D6D-4747-94A2-056AD6FF196C}" type="pres">
      <dgm:prSet presAssocID="{C2AE60D3-F260-45AD-B1D0-589B3385D85F}" presName="spaceRect" presStyleCnt="0"/>
      <dgm:spPr/>
    </dgm:pt>
    <dgm:pt modelId="{B699F59D-BB6D-4742-BC8D-5CBB9309B1C3}" type="pres">
      <dgm:prSet presAssocID="{C2AE60D3-F260-45AD-B1D0-589B3385D85F}" presName="textRect" presStyleLbl="revTx" presStyleIdx="4" presStyleCnt="5">
        <dgm:presLayoutVars>
          <dgm:chMax val="1"/>
          <dgm:chPref val="1"/>
        </dgm:presLayoutVars>
      </dgm:prSet>
      <dgm:spPr/>
    </dgm:pt>
  </dgm:ptLst>
  <dgm:cxnLst>
    <dgm:cxn modelId="{6124E109-C2DC-4F81-B45E-F833EAD049D5}" type="presOf" srcId="{276547B3-55F5-4830-8882-B423A73919D2}" destId="{62B745BB-1F15-4B03-ACC5-8DF2534D4505}" srcOrd="0" destOrd="0" presId="urn:microsoft.com/office/officeart/2018/5/layout/IconCircleLabelList"/>
    <dgm:cxn modelId="{D1A8B218-4186-4AFD-9A47-CD2C96A801D4}" type="presOf" srcId="{A9B557F9-22A5-436C-A4F3-0752CDCC1787}" destId="{16411681-1E43-4034-8EE5-206CC36A3D02}" srcOrd="0" destOrd="0" presId="urn:microsoft.com/office/officeart/2018/5/layout/IconCircleLabelList"/>
    <dgm:cxn modelId="{5FBBD419-3A53-47BC-826A-6BE78D5E6584}" srcId="{276547B3-55F5-4830-8882-B423A73919D2}" destId="{15CB5DFE-DDE5-40F0-9E73-4F5BDAE50A07}" srcOrd="1" destOrd="0" parTransId="{7A2D03E0-DB01-4D13-92C1-BB150677574E}" sibTransId="{049B1F74-8F5F-4808-A32C-3CC13149987E}"/>
    <dgm:cxn modelId="{1FD3E05C-2FEA-40B8-81FE-3AD972197885}" srcId="{276547B3-55F5-4830-8882-B423A73919D2}" destId="{661ADADD-4225-4FE6-9175-1667E1E9D7AC}" srcOrd="3" destOrd="0" parTransId="{3FB35171-8562-44DD-AC3D-E9EF8849CE9D}" sibTransId="{693C02AF-58AC-460C-98A3-722572500BFD}"/>
    <dgm:cxn modelId="{EF70516E-BE4C-488D-8EE2-F8312BA07182}" srcId="{276547B3-55F5-4830-8882-B423A73919D2}" destId="{C2AE60D3-F260-45AD-B1D0-589B3385D85F}" srcOrd="4" destOrd="0" parTransId="{269E8E79-61EC-4D48-8AE8-6D414F9CC48C}" sibTransId="{C6D2F463-CA84-4C5F-ADC8-6ED7E63B14BE}"/>
    <dgm:cxn modelId="{3C9AE0A5-40D6-4D30-A10D-C8E0FF3AAB00}" type="presOf" srcId="{DE27E2DA-4E88-4872-8FFC-4F75830963C4}" destId="{E17DD43B-5652-4EB9-81AB-DEB52CEE199C}" srcOrd="0" destOrd="0" presId="urn:microsoft.com/office/officeart/2018/5/layout/IconCircleLabelList"/>
    <dgm:cxn modelId="{EB7666BC-EB61-40AB-B454-AE1C69B8D22B}" type="presOf" srcId="{661ADADD-4225-4FE6-9175-1667E1E9D7AC}" destId="{1B0B723E-20E3-46F6-ABE5-62A4983F4C6F}" srcOrd="0" destOrd="0" presId="urn:microsoft.com/office/officeart/2018/5/layout/IconCircleLabelList"/>
    <dgm:cxn modelId="{5FF881CB-DBEF-417A-89BE-2C17FF7CABB9}" srcId="{276547B3-55F5-4830-8882-B423A73919D2}" destId="{DE27E2DA-4E88-4872-8FFC-4F75830963C4}" srcOrd="0" destOrd="0" parTransId="{89039239-B138-4CF4-BBB3-5416247723AB}" sibTransId="{C7E108F6-CD50-41ED-A54A-C3C524BE8A6B}"/>
    <dgm:cxn modelId="{DD76C3D8-0E0F-481E-8F0F-DE79DF2F7E4E}" type="presOf" srcId="{15CB5DFE-DDE5-40F0-9E73-4F5BDAE50A07}" destId="{5437681C-326D-4077-98E9-4CE7A7B24BD1}" srcOrd="0" destOrd="0" presId="urn:microsoft.com/office/officeart/2018/5/layout/IconCircleLabelList"/>
    <dgm:cxn modelId="{B2E0A5DA-6A59-4182-A3B3-2D95B0945CFA}" srcId="{276547B3-55F5-4830-8882-B423A73919D2}" destId="{A9B557F9-22A5-436C-A4F3-0752CDCC1787}" srcOrd="2" destOrd="0" parTransId="{E29BC492-7D38-4250-A3BD-65847FDFE2B5}" sibTransId="{B2646A9F-8CB4-4AE6-AC84-C8162E583530}"/>
    <dgm:cxn modelId="{B2085CF2-016F-4C2E-B33E-B3B9BFBF6028}" type="presOf" srcId="{C2AE60D3-F260-45AD-B1D0-589B3385D85F}" destId="{B699F59D-BB6D-4742-BC8D-5CBB9309B1C3}" srcOrd="0" destOrd="0" presId="urn:microsoft.com/office/officeart/2018/5/layout/IconCircleLabelList"/>
    <dgm:cxn modelId="{E4A531A0-662C-4734-A152-1F50A0254DEE}" type="presParOf" srcId="{62B745BB-1F15-4B03-ACC5-8DF2534D4505}" destId="{97C13B07-4144-45A3-AB01-6793E560845A}" srcOrd="0" destOrd="0" presId="urn:microsoft.com/office/officeart/2018/5/layout/IconCircleLabelList"/>
    <dgm:cxn modelId="{32CC0203-2332-4639-A0AA-D29A64A05EB1}" type="presParOf" srcId="{97C13B07-4144-45A3-AB01-6793E560845A}" destId="{3E95EF63-7FBF-47B3-B7ED-08A4C02148B4}" srcOrd="0" destOrd="0" presId="urn:microsoft.com/office/officeart/2018/5/layout/IconCircleLabelList"/>
    <dgm:cxn modelId="{CE25D4A3-8138-44ED-AC70-86C8DAC3DAA8}" type="presParOf" srcId="{97C13B07-4144-45A3-AB01-6793E560845A}" destId="{800392DC-393D-4031-AEC5-2F7745192B0B}" srcOrd="1" destOrd="0" presId="urn:microsoft.com/office/officeart/2018/5/layout/IconCircleLabelList"/>
    <dgm:cxn modelId="{B9A6DC42-5AD5-45F4-8024-ED2CF1900163}" type="presParOf" srcId="{97C13B07-4144-45A3-AB01-6793E560845A}" destId="{4278BAF1-B95C-4014-AD85-D9DFBCC8613F}" srcOrd="2" destOrd="0" presId="urn:microsoft.com/office/officeart/2018/5/layout/IconCircleLabelList"/>
    <dgm:cxn modelId="{88E9A98D-D766-4CA2-8ADC-D00264F08417}" type="presParOf" srcId="{97C13B07-4144-45A3-AB01-6793E560845A}" destId="{E17DD43B-5652-4EB9-81AB-DEB52CEE199C}" srcOrd="3" destOrd="0" presId="urn:microsoft.com/office/officeart/2018/5/layout/IconCircleLabelList"/>
    <dgm:cxn modelId="{10BE46C1-6FF6-4D12-901E-71D8714CF909}" type="presParOf" srcId="{62B745BB-1F15-4B03-ACC5-8DF2534D4505}" destId="{84474218-F63C-4152-AD2F-3A1226C97794}" srcOrd="1" destOrd="0" presId="urn:microsoft.com/office/officeart/2018/5/layout/IconCircleLabelList"/>
    <dgm:cxn modelId="{0AFF2184-DEB9-45E1-AA92-328E7F735E58}" type="presParOf" srcId="{62B745BB-1F15-4B03-ACC5-8DF2534D4505}" destId="{769CB17B-0C16-44C7-A4BD-730E11D9E219}" srcOrd="2" destOrd="0" presId="urn:microsoft.com/office/officeart/2018/5/layout/IconCircleLabelList"/>
    <dgm:cxn modelId="{03EA0264-D4F5-419A-BE73-998F7B46C04C}" type="presParOf" srcId="{769CB17B-0C16-44C7-A4BD-730E11D9E219}" destId="{93E88F5B-311C-44F6-A4C0-820683303602}" srcOrd="0" destOrd="0" presId="urn:microsoft.com/office/officeart/2018/5/layout/IconCircleLabelList"/>
    <dgm:cxn modelId="{FBB89151-3606-4609-8BE3-B97F230CD45E}" type="presParOf" srcId="{769CB17B-0C16-44C7-A4BD-730E11D9E219}" destId="{1BA0D575-75CF-41CA-900F-11B605D6085B}" srcOrd="1" destOrd="0" presId="urn:microsoft.com/office/officeart/2018/5/layout/IconCircleLabelList"/>
    <dgm:cxn modelId="{7A07DE6F-E2BF-4FFC-8C1A-C806A3647D61}" type="presParOf" srcId="{769CB17B-0C16-44C7-A4BD-730E11D9E219}" destId="{864AD5F2-8E62-44CE-B7E3-BC9118073E57}" srcOrd="2" destOrd="0" presId="urn:microsoft.com/office/officeart/2018/5/layout/IconCircleLabelList"/>
    <dgm:cxn modelId="{64246FF9-5B3F-4A42-BA75-AF3A199A97A8}" type="presParOf" srcId="{769CB17B-0C16-44C7-A4BD-730E11D9E219}" destId="{5437681C-326D-4077-98E9-4CE7A7B24BD1}" srcOrd="3" destOrd="0" presId="urn:microsoft.com/office/officeart/2018/5/layout/IconCircleLabelList"/>
    <dgm:cxn modelId="{D936C04C-FD66-4804-BCDB-CEEAC1226A43}" type="presParOf" srcId="{62B745BB-1F15-4B03-ACC5-8DF2534D4505}" destId="{AFF10256-71B6-4C87-9B6D-88D8F3DDBC6B}" srcOrd="3" destOrd="0" presId="urn:microsoft.com/office/officeart/2018/5/layout/IconCircleLabelList"/>
    <dgm:cxn modelId="{88FE625D-E1D7-48A7-96B6-DFF1634CF9C5}" type="presParOf" srcId="{62B745BB-1F15-4B03-ACC5-8DF2534D4505}" destId="{7C64EAFA-613C-44CA-9782-582DE05F2D0A}" srcOrd="4" destOrd="0" presId="urn:microsoft.com/office/officeart/2018/5/layout/IconCircleLabelList"/>
    <dgm:cxn modelId="{8FEDBE05-75B6-4E3C-9C43-77F678975090}" type="presParOf" srcId="{7C64EAFA-613C-44CA-9782-582DE05F2D0A}" destId="{039E206D-198D-40A7-AD7D-4C0327EFC782}" srcOrd="0" destOrd="0" presId="urn:microsoft.com/office/officeart/2018/5/layout/IconCircleLabelList"/>
    <dgm:cxn modelId="{7E19C89B-BA67-4CC4-924F-CB35BFFAD3C0}" type="presParOf" srcId="{7C64EAFA-613C-44CA-9782-582DE05F2D0A}" destId="{538E99A2-A1B2-45BF-88E7-42A839E10E92}" srcOrd="1" destOrd="0" presId="urn:microsoft.com/office/officeart/2018/5/layout/IconCircleLabelList"/>
    <dgm:cxn modelId="{639A1A5D-B22D-4B68-8EAC-D0FBED203B57}" type="presParOf" srcId="{7C64EAFA-613C-44CA-9782-582DE05F2D0A}" destId="{5F0B427A-816F-4C7F-B9D1-19EF6B44C684}" srcOrd="2" destOrd="0" presId="urn:microsoft.com/office/officeart/2018/5/layout/IconCircleLabelList"/>
    <dgm:cxn modelId="{0DE48F2A-F75E-493F-A745-D457F47BDDC4}" type="presParOf" srcId="{7C64EAFA-613C-44CA-9782-582DE05F2D0A}" destId="{16411681-1E43-4034-8EE5-206CC36A3D02}" srcOrd="3" destOrd="0" presId="urn:microsoft.com/office/officeart/2018/5/layout/IconCircleLabelList"/>
    <dgm:cxn modelId="{F01A1A6D-7B94-49E7-ABEC-97E295208886}" type="presParOf" srcId="{62B745BB-1F15-4B03-ACC5-8DF2534D4505}" destId="{EE1384E5-BF3A-47E0-BDDE-6FB5F6A2BA1F}" srcOrd="5" destOrd="0" presId="urn:microsoft.com/office/officeart/2018/5/layout/IconCircleLabelList"/>
    <dgm:cxn modelId="{427F16AC-7DE3-478D-8B36-B7E73DDB1BB6}" type="presParOf" srcId="{62B745BB-1F15-4B03-ACC5-8DF2534D4505}" destId="{037849F9-CB86-4915-B58C-4F79D7F74E15}" srcOrd="6" destOrd="0" presId="urn:microsoft.com/office/officeart/2018/5/layout/IconCircleLabelList"/>
    <dgm:cxn modelId="{920E8BF2-A736-4939-BA19-BC03580548C8}" type="presParOf" srcId="{037849F9-CB86-4915-B58C-4F79D7F74E15}" destId="{59488475-72CD-4DE9-99ED-33C08F3E6635}" srcOrd="0" destOrd="0" presId="urn:microsoft.com/office/officeart/2018/5/layout/IconCircleLabelList"/>
    <dgm:cxn modelId="{778B1C10-5693-430D-AA2A-090E8442766D}" type="presParOf" srcId="{037849F9-CB86-4915-B58C-4F79D7F74E15}" destId="{76201DD2-786F-4394-91B3-C1C3C34C8983}" srcOrd="1" destOrd="0" presId="urn:microsoft.com/office/officeart/2018/5/layout/IconCircleLabelList"/>
    <dgm:cxn modelId="{513B4580-9B61-487E-93D1-42955FD97E7C}" type="presParOf" srcId="{037849F9-CB86-4915-B58C-4F79D7F74E15}" destId="{17238DAF-3D1D-4696-BEC6-8752747E11BC}" srcOrd="2" destOrd="0" presId="urn:microsoft.com/office/officeart/2018/5/layout/IconCircleLabelList"/>
    <dgm:cxn modelId="{74783A0F-2BEE-4865-B0AE-133C27D5B17D}" type="presParOf" srcId="{037849F9-CB86-4915-B58C-4F79D7F74E15}" destId="{1B0B723E-20E3-46F6-ABE5-62A4983F4C6F}" srcOrd="3" destOrd="0" presId="urn:microsoft.com/office/officeart/2018/5/layout/IconCircleLabelList"/>
    <dgm:cxn modelId="{1A37F0BB-BA51-4706-9591-EA98B8D87320}" type="presParOf" srcId="{62B745BB-1F15-4B03-ACC5-8DF2534D4505}" destId="{97D2C5A2-61C4-445B-B414-BA0317274608}" srcOrd="7" destOrd="0" presId="urn:microsoft.com/office/officeart/2018/5/layout/IconCircleLabelList"/>
    <dgm:cxn modelId="{0F5E9FCE-5710-4D29-AEF3-53E6490CCDDD}" type="presParOf" srcId="{62B745BB-1F15-4B03-ACC5-8DF2534D4505}" destId="{87362E43-444B-49E5-A01C-1D0F28C33223}" srcOrd="8" destOrd="0" presId="urn:microsoft.com/office/officeart/2018/5/layout/IconCircleLabelList"/>
    <dgm:cxn modelId="{DDDFB85A-58B4-4EDE-AF6A-D63A6EDA3DDC}" type="presParOf" srcId="{87362E43-444B-49E5-A01C-1D0F28C33223}" destId="{F6371CA6-113F-4F1B-AF64-25889436E97D}" srcOrd="0" destOrd="0" presId="urn:microsoft.com/office/officeart/2018/5/layout/IconCircleLabelList"/>
    <dgm:cxn modelId="{516BCD56-2C8A-488C-8ABE-B6FC07F036C8}" type="presParOf" srcId="{87362E43-444B-49E5-A01C-1D0F28C33223}" destId="{3F7AE051-9D64-4555-9EDF-022F4850E997}" srcOrd="1" destOrd="0" presId="urn:microsoft.com/office/officeart/2018/5/layout/IconCircleLabelList"/>
    <dgm:cxn modelId="{D8BE776C-A5BB-4126-B4F7-84CD012F4B7A}" type="presParOf" srcId="{87362E43-444B-49E5-A01C-1D0F28C33223}" destId="{243EB52E-0D6D-4747-94A2-056AD6FF196C}" srcOrd="2" destOrd="0" presId="urn:microsoft.com/office/officeart/2018/5/layout/IconCircleLabelList"/>
    <dgm:cxn modelId="{75A1E4CB-D265-4527-8D3A-D242902F72F1}" type="presParOf" srcId="{87362E43-444B-49E5-A01C-1D0F28C33223}" destId="{B699F59D-BB6D-4742-BC8D-5CBB9309B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548DEE-5D1B-40B7-B9E6-13DCD1053D30}"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9F600279-26C3-4077-AAB4-9A942D8FC7F2}">
      <dgm:prSet/>
      <dgm:spPr/>
      <dgm:t>
        <a:bodyPr/>
        <a:lstStyle/>
        <a:p>
          <a:pPr>
            <a:defRPr cap="all"/>
          </a:pPr>
          <a:r>
            <a:rPr lang="en-US" b="0" i="0" dirty="0"/>
            <a:t>Requirements gathering</a:t>
          </a:r>
        </a:p>
        <a:p>
          <a:pPr>
            <a:defRPr cap="all"/>
          </a:pPr>
          <a:r>
            <a:rPr lang="en-US" b="0" i="0" dirty="0"/>
            <a:t> The requirements gathering phase is much more extensive and takes longer as there is a lack of flexibility in terms of adding to or changes requirements during the development process. The requirements are gathered from clients/stakeholders and are exhaustively documented, including specifications, constraints, and expected results.</a:t>
          </a:r>
          <a:endParaRPr lang="en-US" dirty="0"/>
        </a:p>
      </dgm:t>
    </dgm:pt>
    <dgm:pt modelId="{9C75E7CD-4016-47B3-816B-D810179E99CF}" type="parTrans" cxnId="{4DFFAF23-94CC-4D3C-B8C3-C4BFC16A00F2}">
      <dgm:prSet/>
      <dgm:spPr/>
      <dgm:t>
        <a:bodyPr/>
        <a:lstStyle/>
        <a:p>
          <a:endParaRPr lang="en-US"/>
        </a:p>
      </dgm:t>
    </dgm:pt>
    <dgm:pt modelId="{F8634AF8-9A0B-4925-A29E-E1C85FCDF1B9}" type="sibTrans" cxnId="{4DFFAF23-94CC-4D3C-B8C3-C4BFC16A00F2}">
      <dgm:prSet/>
      <dgm:spPr/>
      <dgm:t>
        <a:bodyPr/>
        <a:lstStyle/>
        <a:p>
          <a:endParaRPr lang="en-US"/>
        </a:p>
      </dgm:t>
    </dgm:pt>
    <dgm:pt modelId="{6A8C67BF-ED27-4A7A-9BD0-01446A4D2694}">
      <dgm:prSet/>
      <dgm:spPr/>
      <dgm:t>
        <a:bodyPr/>
        <a:lstStyle/>
        <a:p>
          <a:pPr>
            <a:defRPr cap="all"/>
          </a:pPr>
          <a:r>
            <a:rPr lang="en-US" b="0" i="0" dirty="0"/>
            <a:t>Design</a:t>
          </a:r>
        </a:p>
        <a:p>
          <a:pPr>
            <a:defRPr cap="all"/>
          </a:pPr>
          <a:r>
            <a:rPr lang="en-US" b="0" i="0" dirty="0"/>
            <a:t>the design team creates a detailed design/mocks of the software, including specifications for each feature and associated components. The team then creates plans for how the software will be built and tested. The plans include time-lines, strategies, hardware/software specifications, tech stack and all the tools and frameworks that will be used.</a:t>
          </a:r>
          <a:endParaRPr lang="en-US" dirty="0"/>
        </a:p>
      </dgm:t>
    </dgm:pt>
    <dgm:pt modelId="{C05E8621-ADC4-44F7-8E9B-ADFEDE423C2D}" type="parTrans" cxnId="{EAFB351B-01B8-4E8E-A2B0-44488B88DDCD}">
      <dgm:prSet/>
      <dgm:spPr/>
      <dgm:t>
        <a:bodyPr/>
        <a:lstStyle/>
        <a:p>
          <a:endParaRPr lang="en-US"/>
        </a:p>
      </dgm:t>
    </dgm:pt>
    <dgm:pt modelId="{BB0F3E11-4CAA-4962-B840-F8B8A9FC117B}" type="sibTrans" cxnId="{EAFB351B-01B8-4E8E-A2B0-44488B88DDCD}">
      <dgm:prSet/>
      <dgm:spPr/>
      <dgm:t>
        <a:bodyPr/>
        <a:lstStyle/>
        <a:p>
          <a:endParaRPr lang="en-US"/>
        </a:p>
      </dgm:t>
    </dgm:pt>
    <dgm:pt modelId="{335E150A-0855-43E3-88A2-B077C294F849}">
      <dgm:prSet/>
      <dgm:spPr/>
      <dgm:t>
        <a:bodyPr/>
        <a:lstStyle/>
        <a:p>
          <a:pPr>
            <a:defRPr cap="all"/>
          </a:pPr>
          <a:r>
            <a:rPr lang="en-US" b="0" i="0" dirty="0"/>
            <a:t>Implementation</a:t>
          </a:r>
        </a:p>
        <a:p>
          <a:pPr>
            <a:defRPr cap="all"/>
          </a:pPr>
          <a:r>
            <a:rPr lang="en-US" b="0" i="0" dirty="0"/>
            <a:t>The development team builds the software based on the design and specifications provided in the previous phases.</a:t>
          </a:r>
          <a:endParaRPr lang="en-US" dirty="0"/>
        </a:p>
      </dgm:t>
    </dgm:pt>
    <dgm:pt modelId="{8A03A00E-1C49-47A3-AD69-144A4CE150D9}" type="parTrans" cxnId="{31A52BAC-B247-4D4D-9CA3-2B5899DF1C14}">
      <dgm:prSet/>
      <dgm:spPr/>
      <dgm:t>
        <a:bodyPr/>
        <a:lstStyle/>
        <a:p>
          <a:endParaRPr lang="en-US"/>
        </a:p>
      </dgm:t>
    </dgm:pt>
    <dgm:pt modelId="{25B25E4B-CF36-4F47-90AC-294AFC3A528A}" type="sibTrans" cxnId="{31A52BAC-B247-4D4D-9CA3-2B5899DF1C14}">
      <dgm:prSet/>
      <dgm:spPr/>
      <dgm:t>
        <a:bodyPr/>
        <a:lstStyle/>
        <a:p>
          <a:endParaRPr lang="en-US"/>
        </a:p>
      </dgm:t>
    </dgm:pt>
    <dgm:pt modelId="{9B034CFF-12B6-4863-B36F-EC0D45ED1796}">
      <dgm:prSet/>
      <dgm:spPr/>
      <dgm:t>
        <a:bodyPr/>
        <a:lstStyle/>
        <a:p>
          <a:pPr>
            <a:defRPr cap="all"/>
          </a:pPr>
          <a:r>
            <a:rPr lang="en-US" b="0" i="0" dirty="0"/>
            <a:t>Testing</a:t>
          </a:r>
        </a:p>
        <a:p>
          <a:pPr>
            <a:defRPr cap="all"/>
          </a:pPr>
          <a:r>
            <a:rPr lang="en-US" b="0" i="0" dirty="0"/>
            <a:t>The testing team tests the software to ensure that it meets the requirements and specifications, and reports any defects after development of the entire product is complete. </a:t>
          </a:r>
          <a:endParaRPr lang="en-US" dirty="0"/>
        </a:p>
      </dgm:t>
    </dgm:pt>
    <dgm:pt modelId="{6E15D1EA-A468-44B8-ACD6-5C59D047DDC7}" type="parTrans" cxnId="{2A4AA34B-35AC-4AFE-B8C9-DACF446DC101}">
      <dgm:prSet/>
      <dgm:spPr/>
      <dgm:t>
        <a:bodyPr/>
        <a:lstStyle/>
        <a:p>
          <a:endParaRPr lang="en-US"/>
        </a:p>
      </dgm:t>
    </dgm:pt>
    <dgm:pt modelId="{7E3878EB-0B31-4954-BB78-2ED10DFDC037}" type="sibTrans" cxnId="{2A4AA34B-35AC-4AFE-B8C9-DACF446DC101}">
      <dgm:prSet/>
      <dgm:spPr/>
      <dgm:t>
        <a:bodyPr/>
        <a:lstStyle/>
        <a:p>
          <a:endParaRPr lang="en-US"/>
        </a:p>
      </dgm:t>
    </dgm:pt>
    <dgm:pt modelId="{D3AF1903-A435-4534-95B7-F829E24023BF}">
      <dgm:prSet/>
      <dgm:spPr/>
      <dgm:t>
        <a:bodyPr/>
        <a:lstStyle/>
        <a:p>
          <a:pPr>
            <a:defRPr cap="all"/>
          </a:pPr>
          <a:r>
            <a:rPr lang="en-US" dirty="0"/>
            <a:t>Deployment and Maintenance</a:t>
          </a:r>
        </a:p>
        <a:p>
          <a:pPr>
            <a:defRPr cap="all"/>
          </a:pPr>
          <a:r>
            <a:rPr lang="en-US" dirty="0"/>
            <a:t> The product after passing through testing phase is deployed and is followed by maintenance to provide any updates or enhancements to the product.</a:t>
          </a:r>
        </a:p>
      </dgm:t>
    </dgm:pt>
    <dgm:pt modelId="{E1BC1960-D251-461A-8453-1E9A50499F42}" type="parTrans" cxnId="{0C80E3A5-1653-48C6-A1F3-89071D7B0851}">
      <dgm:prSet/>
      <dgm:spPr/>
      <dgm:t>
        <a:bodyPr/>
        <a:lstStyle/>
        <a:p>
          <a:endParaRPr lang="en-US"/>
        </a:p>
      </dgm:t>
    </dgm:pt>
    <dgm:pt modelId="{4AB6949B-6635-492C-80B5-04F5FA260455}" type="sibTrans" cxnId="{0C80E3A5-1653-48C6-A1F3-89071D7B0851}">
      <dgm:prSet/>
      <dgm:spPr/>
      <dgm:t>
        <a:bodyPr/>
        <a:lstStyle/>
        <a:p>
          <a:endParaRPr lang="en-US"/>
        </a:p>
      </dgm:t>
    </dgm:pt>
    <dgm:pt modelId="{3C3A6C7D-C6A7-4289-87EF-7716A8BC88AD}" type="pres">
      <dgm:prSet presAssocID="{B6548DEE-5D1B-40B7-B9E6-13DCD1053D30}" presName="root" presStyleCnt="0">
        <dgm:presLayoutVars>
          <dgm:dir/>
          <dgm:resizeHandles val="exact"/>
        </dgm:presLayoutVars>
      </dgm:prSet>
      <dgm:spPr/>
    </dgm:pt>
    <dgm:pt modelId="{A3C29EBE-6B0B-4C77-A669-CF1757C3623D}" type="pres">
      <dgm:prSet presAssocID="{9F600279-26C3-4077-AAB4-9A942D8FC7F2}" presName="compNode" presStyleCnt="0"/>
      <dgm:spPr/>
    </dgm:pt>
    <dgm:pt modelId="{5FF9BB3C-81A1-4B0E-B82E-683729B02A84}" type="pres">
      <dgm:prSet presAssocID="{9F600279-26C3-4077-AAB4-9A942D8FC7F2}" presName="iconBgRect" presStyleLbl="bgShp" presStyleIdx="0" presStyleCnt="5"/>
      <dgm:spPr/>
    </dgm:pt>
    <dgm:pt modelId="{6804166D-943B-469F-97F6-6D971DE3FACC}" type="pres">
      <dgm:prSet presAssocID="{9F600279-26C3-4077-AAB4-9A942D8FC7F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13D89B9D-E33E-4253-BC03-1C5DC73C1DFD}" type="pres">
      <dgm:prSet presAssocID="{9F600279-26C3-4077-AAB4-9A942D8FC7F2}" presName="spaceRect" presStyleCnt="0"/>
      <dgm:spPr/>
    </dgm:pt>
    <dgm:pt modelId="{C326F73A-EA08-4DE8-89C5-F4A7BF79F98F}" type="pres">
      <dgm:prSet presAssocID="{9F600279-26C3-4077-AAB4-9A942D8FC7F2}" presName="textRect" presStyleLbl="revTx" presStyleIdx="0" presStyleCnt="5">
        <dgm:presLayoutVars>
          <dgm:chMax val="1"/>
          <dgm:chPref val="1"/>
        </dgm:presLayoutVars>
      </dgm:prSet>
      <dgm:spPr/>
    </dgm:pt>
    <dgm:pt modelId="{58C7F327-303C-4111-A31D-F786E6019AB7}" type="pres">
      <dgm:prSet presAssocID="{F8634AF8-9A0B-4925-A29E-E1C85FCDF1B9}" presName="sibTrans" presStyleCnt="0"/>
      <dgm:spPr/>
    </dgm:pt>
    <dgm:pt modelId="{DCCF1485-2941-40BC-8D9D-1750815710BD}" type="pres">
      <dgm:prSet presAssocID="{6A8C67BF-ED27-4A7A-9BD0-01446A4D2694}" presName="compNode" presStyleCnt="0"/>
      <dgm:spPr/>
    </dgm:pt>
    <dgm:pt modelId="{9874D656-7F91-4C17-9786-31F82EFE4C89}" type="pres">
      <dgm:prSet presAssocID="{6A8C67BF-ED27-4A7A-9BD0-01446A4D2694}" presName="iconBgRect" presStyleLbl="bgShp" presStyleIdx="1" presStyleCnt="5"/>
      <dgm:spPr/>
    </dgm:pt>
    <dgm:pt modelId="{0FA86E9C-7833-42E1-B123-89AF511F0F4C}" type="pres">
      <dgm:prSet presAssocID="{6A8C67BF-ED27-4A7A-9BD0-01446A4D269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D606E41B-FA16-48F2-B092-B40F5E4F2961}" type="pres">
      <dgm:prSet presAssocID="{6A8C67BF-ED27-4A7A-9BD0-01446A4D2694}" presName="spaceRect" presStyleCnt="0"/>
      <dgm:spPr/>
    </dgm:pt>
    <dgm:pt modelId="{F414A296-781D-4C52-B49D-415524513D37}" type="pres">
      <dgm:prSet presAssocID="{6A8C67BF-ED27-4A7A-9BD0-01446A4D2694}" presName="textRect" presStyleLbl="revTx" presStyleIdx="1" presStyleCnt="5">
        <dgm:presLayoutVars>
          <dgm:chMax val="1"/>
          <dgm:chPref val="1"/>
        </dgm:presLayoutVars>
      </dgm:prSet>
      <dgm:spPr/>
    </dgm:pt>
    <dgm:pt modelId="{DD04EA06-C712-4511-B3FB-C43188B57153}" type="pres">
      <dgm:prSet presAssocID="{BB0F3E11-4CAA-4962-B840-F8B8A9FC117B}" presName="sibTrans" presStyleCnt="0"/>
      <dgm:spPr/>
    </dgm:pt>
    <dgm:pt modelId="{44BC3B7D-1ADD-4FB5-960C-3945C26B8208}" type="pres">
      <dgm:prSet presAssocID="{335E150A-0855-43E3-88A2-B077C294F849}" presName="compNode" presStyleCnt="0"/>
      <dgm:spPr/>
    </dgm:pt>
    <dgm:pt modelId="{68A5A491-15DB-4061-905B-8DE519826906}" type="pres">
      <dgm:prSet presAssocID="{335E150A-0855-43E3-88A2-B077C294F849}" presName="iconBgRect" presStyleLbl="bgShp" presStyleIdx="2" presStyleCnt="5"/>
      <dgm:spPr/>
    </dgm:pt>
    <dgm:pt modelId="{C31D4545-2379-45ED-A6C7-367707B9DF27}" type="pres">
      <dgm:prSet presAssocID="{335E150A-0855-43E3-88A2-B077C294F84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6591AD4E-8E84-4343-864E-6D481CF617B0}" type="pres">
      <dgm:prSet presAssocID="{335E150A-0855-43E3-88A2-B077C294F849}" presName="spaceRect" presStyleCnt="0"/>
      <dgm:spPr/>
    </dgm:pt>
    <dgm:pt modelId="{179A54B2-C667-4E35-B084-23D824D7C6CE}" type="pres">
      <dgm:prSet presAssocID="{335E150A-0855-43E3-88A2-B077C294F849}" presName="textRect" presStyleLbl="revTx" presStyleIdx="2" presStyleCnt="5">
        <dgm:presLayoutVars>
          <dgm:chMax val="1"/>
          <dgm:chPref val="1"/>
        </dgm:presLayoutVars>
      </dgm:prSet>
      <dgm:spPr/>
    </dgm:pt>
    <dgm:pt modelId="{53A465A7-593A-4B25-946D-69F23753AF5B}" type="pres">
      <dgm:prSet presAssocID="{25B25E4B-CF36-4F47-90AC-294AFC3A528A}" presName="sibTrans" presStyleCnt="0"/>
      <dgm:spPr/>
    </dgm:pt>
    <dgm:pt modelId="{589115AE-A8FC-4AD9-B238-20020C7198B3}" type="pres">
      <dgm:prSet presAssocID="{9B034CFF-12B6-4863-B36F-EC0D45ED1796}" presName="compNode" presStyleCnt="0"/>
      <dgm:spPr/>
    </dgm:pt>
    <dgm:pt modelId="{AE42EE23-E3A1-41AE-9DA5-C23BC4331EB8}" type="pres">
      <dgm:prSet presAssocID="{9B034CFF-12B6-4863-B36F-EC0D45ED1796}" presName="iconBgRect" presStyleLbl="bgShp" presStyleIdx="3" presStyleCnt="5"/>
      <dgm:spPr/>
    </dgm:pt>
    <dgm:pt modelId="{DDC3355C-D4F0-4065-97BB-627727A17DFC}" type="pres">
      <dgm:prSet presAssocID="{9B034CFF-12B6-4863-B36F-EC0D45ED179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33625B07-FB52-4DD2-9514-B81E6B9C1831}" type="pres">
      <dgm:prSet presAssocID="{9B034CFF-12B6-4863-B36F-EC0D45ED1796}" presName="spaceRect" presStyleCnt="0"/>
      <dgm:spPr/>
    </dgm:pt>
    <dgm:pt modelId="{4C2F1F08-8292-4114-85B8-4267742E7434}" type="pres">
      <dgm:prSet presAssocID="{9B034CFF-12B6-4863-B36F-EC0D45ED1796}" presName="textRect" presStyleLbl="revTx" presStyleIdx="3" presStyleCnt="5">
        <dgm:presLayoutVars>
          <dgm:chMax val="1"/>
          <dgm:chPref val="1"/>
        </dgm:presLayoutVars>
      </dgm:prSet>
      <dgm:spPr/>
    </dgm:pt>
    <dgm:pt modelId="{9382D1CD-4D2F-4CA2-A505-DA7F6A41331D}" type="pres">
      <dgm:prSet presAssocID="{7E3878EB-0B31-4954-BB78-2ED10DFDC037}" presName="sibTrans" presStyleCnt="0"/>
      <dgm:spPr/>
    </dgm:pt>
    <dgm:pt modelId="{0E9CF58F-EBCF-46CF-B3AB-5C57DC6C5487}" type="pres">
      <dgm:prSet presAssocID="{D3AF1903-A435-4534-95B7-F829E24023BF}" presName="compNode" presStyleCnt="0"/>
      <dgm:spPr/>
    </dgm:pt>
    <dgm:pt modelId="{55A8B75C-7447-42A8-A225-5F89F55ECA3F}" type="pres">
      <dgm:prSet presAssocID="{D3AF1903-A435-4534-95B7-F829E24023BF}" presName="iconBgRect" presStyleLbl="bgShp" presStyleIdx="4" presStyleCnt="5"/>
      <dgm:spPr/>
    </dgm:pt>
    <dgm:pt modelId="{25B367D7-5456-425F-981A-BCD813052C29}" type="pres">
      <dgm:prSet presAssocID="{D3AF1903-A435-4534-95B7-F829E24023B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341014D8-97C2-4F80-B84C-E935211CD1FF}" type="pres">
      <dgm:prSet presAssocID="{D3AF1903-A435-4534-95B7-F829E24023BF}" presName="spaceRect" presStyleCnt="0"/>
      <dgm:spPr/>
    </dgm:pt>
    <dgm:pt modelId="{88D3153A-5FFE-4C61-9F82-DEE34A3E6320}" type="pres">
      <dgm:prSet presAssocID="{D3AF1903-A435-4534-95B7-F829E24023BF}" presName="textRect" presStyleLbl="revTx" presStyleIdx="4" presStyleCnt="5">
        <dgm:presLayoutVars>
          <dgm:chMax val="1"/>
          <dgm:chPref val="1"/>
        </dgm:presLayoutVars>
      </dgm:prSet>
      <dgm:spPr/>
    </dgm:pt>
  </dgm:ptLst>
  <dgm:cxnLst>
    <dgm:cxn modelId="{CCBBB013-8606-4925-BE5D-834A69616F14}" type="presOf" srcId="{6A8C67BF-ED27-4A7A-9BD0-01446A4D2694}" destId="{F414A296-781D-4C52-B49D-415524513D37}" srcOrd="0" destOrd="0" presId="urn:microsoft.com/office/officeart/2018/5/layout/IconCircleLabelList"/>
    <dgm:cxn modelId="{EAFB351B-01B8-4E8E-A2B0-44488B88DDCD}" srcId="{B6548DEE-5D1B-40B7-B9E6-13DCD1053D30}" destId="{6A8C67BF-ED27-4A7A-9BD0-01446A4D2694}" srcOrd="1" destOrd="0" parTransId="{C05E8621-ADC4-44F7-8E9B-ADFEDE423C2D}" sibTransId="{BB0F3E11-4CAA-4962-B840-F8B8A9FC117B}"/>
    <dgm:cxn modelId="{F428B720-B031-461F-B00C-8AED2AD2147A}" type="presOf" srcId="{D3AF1903-A435-4534-95B7-F829E24023BF}" destId="{88D3153A-5FFE-4C61-9F82-DEE34A3E6320}" srcOrd="0" destOrd="0" presId="urn:microsoft.com/office/officeart/2018/5/layout/IconCircleLabelList"/>
    <dgm:cxn modelId="{4DFFAF23-94CC-4D3C-B8C3-C4BFC16A00F2}" srcId="{B6548DEE-5D1B-40B7-B9E6-13DCD1053D30}" destId="{9F600279-26C3-4077-AAB4-9A942D8FC7F2}" srcOrd="0" destOrd="0" parTransId="{9C75E7CD-4016-47B3-816B-D810179E99CF}" sibTransId="{F8634AF8-9A0B-4925-A29E-E1C85FCDF1B9}"/>
    <dgm:cxn modelId="{00932E44-75E6-406C-93F6-444B528EE098}" type="presOf" srcId="{9B034CFF-12B6-4863-B36F-EC0D45ED1796}" destId="{4C2F1F08-8292-4114-85B8-4267742E7434}" srcOrd="0" destOrd="0" presId="urn:microsoft.com/office/officeart/2018/5/layout/IconCircleLabelList"/>
    <dgm:cxn modelId="{2A4AA34B-35AC-4AFE-B8C9-DACF446DC101}" srcId="{B6548DEE-5D1B-40B7-B9E6-13DCD1053D30}" destId="{9B034CFF-12B6-4863-B36F-EC0D45ED1796}" srcOrd="3" destOrd="0" parTransId="{6E15D1EA-A468-44B8-ACD6-5C59D047DDC7}" sibTransId="{7E3878EB-0B31-4954-BB78-2ED10DFDC037}"/>
    <dgm:cxn modelId="{3836CB4E-B98E-47B0-A60D-5977D5005E1F}" type="presOf" srcId="{B6548DEE-5D1B-40B7-B9E6-13DCD1053D30}" destId="{3C3A6C7D-C6A7-4289-87EF-7716A8BC88AD}" srcOrd="0" destOrd="0" presId="urn:microsoft.com/office/officeart/2018/5/layout/IconCircleLabelList"/>
    <dgm:cxn modelId="{91DB826C-899D-4AFF-88C6-AE7F6F915569}" type="presOf" srcId="{335E150A-0855-43E3-88A2-B077C294F849}" destId="{179A54B2-C667-4E35-B084-23D824D7C6CE}" srcOrd="0" destOrd="0" presId="urn:microsoft.com/office/officeart/2018/5/layout/IconCircleLabelList"/>
    <dgm:cxn modelId="{270CB384-C56A-4DB9-AB32-5B02DA1E2E74}" type="presOf" srcId="{9F600279-26C3-4077-AAB4-9A942D8FC7F2}" destId="{C326F73A-EA08-4DE8-89C5-F4A7BF79F98F}" srcOrd="0" destOrd="0" presId="urn:microsoft.com/office/officeart/2018/5/layout/IconCircleLabelList"/>
    <dgm:cxn modelId="{0C80E3A5-1653-48C6-A1F3-89071D7B0851}" srcId="{B6548DEE-5D1B-40B7-B9E6-13DCD1053D30}" destId="{D3AF1903-A435-4534-95B7-F829E24023BF}" srcOrd="4" destOrd="0" parTransId="{E1BC1960-D251-461A-8453-1E9A50499F42}" sibTransId="{4AB6949B-6635-492C-80B5-04F5FA260455}"/>
    <dgm:cxn modelId="{31A52BAC-B247-4D4D-9CA3-2B5899DF1C14}" srcId="{B6548DEE-5D1B-40B7-B9E6-13DCD1053D30}" destId="{335E150A-0855-43E3-88A2-B077C294F849}" srcOrd="2" destOrd="0" parTransId="{8A03A00E-1C49-47A3-AD69-144A4CE150D9}" sibTransId="{25B25E4B-CF36-4F47-90AC-294AFC3A528A}"/>
    <dgm:cxn modelId="{6FFB5645-97F4-4627-9093-07C5EFE07BBF}" type="presParOf" srcId="{3C3A6C7D-C6A7-4289-87EF-7716A8BC88AD}" destId="{A3C29EBE-6B0B-4C77-A669-CF1757C3623D}" srcOrd="0" destOrd="0" presId="urn:microsoft.com/office/officeart/2018/5/layout/IconCircleLabelList"/>
    <dgm:cxn modelId="{22A85583-43BB-40A1-80A5-E46607A0ED12}" type="presParOf" srcId="{A3C29EBE-6B0B-4C77-A669-CF1757C3623D}" destId="{5FF9BB3C-81A1-4B0E-B82E-683729B02A84}" srcOrd="0" destOrd="0" presId="urn:microsoft.com/office/officeart/2018/5/layout/IconCircleLabelList"/>
    <dgm:cxn modelId="{0ADBB388-DE43-4EF4-80C4-CBABCEB93F4F}" type="presParOf" srcId="{A3C29EBE-6B0B-4C77-A669-CF1757C3623D}" destId="{6804166D-943B-469F-97F6-6D971DE3FACC}" srcOrd="1" destOrd="0" presId="urn:microsoft.com/office/officeart/2018/5/layout/IconCircleLabelList"/>
    <dgm:cxn modelId="{B740A838-FFB6-48D6-9B6B-42C6129F394E}" type="presParOf" srcId="{A3C29EBE-6B0B-4C77-A669-CF1757C3623D}" destId="{13D89B9D-E33E-4253-BC03-1C5DC73C1DFD}" srcOrd="2" destOrd="0" presId="urn:microsoft.com/office/officeart/2018/5/layout/IconCircleLabelList"/>
    <dgm:cxn modelId="{E743C037-540C-45CE-95CD-C9625B8F4396}" type="presParOf" srcId="{A3C29EBE-6B0B-4C77-A669-CF1757C3623D}" destId="{C326F73A-EA08-4DE8-89C5-F4A7BF79F98F}" srcOrd="3" destOrd="0" presId="urn:microsoft.com/office/officeart/2018/5/layout/IconCircleLabelList"/>
    <dgm:cxn modelId="{947E2C11-5154-489A-94D3-A83F4850DAB1}" type="presParOf" srcId="{3C3A6C7D-C6A7-4289-87EF-7716A8BC88AD}" destId="{58C7F327-303C-4111-A31D-F786E6019AB7}" srcOrd="1" destOrd="0" presId="urn:microsoft.com/office/officeart/2018/5/layout/IconCircleLabelList"/>
    <dgm:cxn modelId="{6E8F2F44-998A-49A5-A940-E0E6251D851D}" type="presParOf" srcId="{3C3A6C7D-C6A7-4289-87EF-7716A8BC88AD}" destId="{DCCF1485-2941-40BC-8D9D-1750815710BD}" srcOrd="2" destOrd="0" presId="urn:microsoft.com/office/officeart/2018/5/layout/IconCircleLabelList"/>
    <dgm:cxn modelId="{2C047B8B-1CAB-4C2D-9A6F-298279FDBE34}" type="presParOf" srcId="{DCCF1485-2941-40BC-8D9D-1750815710BD}" destId="{9874D656-7F91-4C17-9786-31F82EFE4C89}" srcOrd="0" destOrd="0" presId="urn:microsoft.com/office/officeart/2018/5/layout/IconCircleLabelList"/>
    <dgm:cxn modelId="{C434832D-F295-4601-8AFA-E4088D5DA23D}" type="presParOf" srcId="{DCCF1485-2941-40BC-8D9D-1750815710BD}" destId="{0FA86E9C-7833-42E1-B123-89AF511F0F4C}" srcOrd="1" destOrd="0" presId="urn:microsoft.com/office/officeart/2018/5/layout/IconCircleLabelList"/>
    <dgm:cxn modelId="{B08CADE3-D816-40B6-A137-9D3D182A7DC1}" type="presParOf" srcId="{DCCF1485-2941-40BC-8D9D-1750815710BD}" destId="{D606E41B-FA16-48F2-B092-B40F5E4F2961}" srcOrd="2" destOrd="0" presId="urn:microsoft.com/office/officeart/2018/5/layout/IconCircleLabelList"/>
    <dgm:cxn modelId="{93C47100-7C2F-437D-82D0-60F3F9E70470}" type="presParOf" srcId="{DCCF1485-2941-40BC-8D9D-1750815710BD}" destId="{F414A296-781D-4C52-B49D-415524513D37}" srcOrd="3" destOrd="0" presId="urn:microsoft.com/office/officeart/2018/5/layout/IconCircleLabelList"/>
    <dgm:cxn modelId="{30C28D9E-9C2E-4F54-842A-D7FE943CFE5E}" type="presParOf" srcId="{3C3A6C7D-C6A7-4289-87EF-7716A8BC88AD}" destId="{DD04EA06-C712-4511-B3FB-C43188B57153}" srcOrd="3" destOrd="0" presId="urn:microsoft.com/office/officeart/2018/5/layout/IconCircleLabelList"/>
    <dgm:cxn modelId="{7C8FE197-8628-43A7-A5A2-EE3C23B7A0A7}" type="presParOf" srcId="{3C3A6C7D-C6A7-4289-87EF-7716A8BC88AD}" destId="{44BC3B7D-1ADD-4FB5-960C-3945C26B8208}" srcOrd="4" destOrd="0" presId="urn:microsoft.com/office/officeart/2018/5/layout/IconCircleLabelList"/>
    <dgm:cxn modelId="{03FA52EC-DB6E-4C99-8CE4-2C620671DE03}" type="presParOf" srcId="{44BC3B7D-1ADD-4FB5-960C-3945C26B8208}" destId="{68A5A491-15DB-4061-905B-8DE519826906}" srcOrd="0" destOrd="0" presId="urn:microsoft.com/office/officeart/2018/5/layout/IconCircleLabelList"/>
    <dgm:cxn modelId="{A87CBF76-ACDB-45CC-9CD8-14A84F0ABBA8}" type="presParOf" srcId="{44BC3B7D-1ADD-4FB5-960C-3945C26B8208}" destId="{C31D4545-2379-45ED-A6C7-367707B9DF27}" srcOrd="1" destOrd="0" presId="urn:microsoft.com/office/officeart/2018/5/layout/IconCircleLabelList"/>
    <dgm:cxn modelId="{A6AD3113-8C90-4703-86E0-10582AAFFA60}" type="presParOf" srcId="{44BC3B7D-1ADD-4FB5-960C-3945C26B8208}" destId="{6591AD4E-8E84-4343-864E-6D481CF617B0}" srcOrd="2" destOrd="0" presId="urn:microsoft.com/office/officeart/2018/5/layout/IconCircleLabelList"/>
    <dgm:cxn modelId="{F9694B48-76E3-4EE8-8230-DC089B04EE9B}" type="presParOf" srcId="{44BC3B7D-1ADD-4FB5-960C-3945C26B8208}" destId="{179A54B2-C667-4E35-B084-23D824D7C6CE}" srcOrd="3" destOrd="0" presId="urn:microsoft.com/office/officeart/2018/5/layout/IconCircleLabelList"/>
    <dgm:cxn modelId="{67BA2050-3750-4847-B7CB-DDFF7D0C8DD0}" type="presParOf" srcId="{3C3A6C7D-C6A7-4289-87EF-7716A8BC88AD}" destId="{53A465A7-593A-4B25-946D-69F23753AF5B}" srcOrd="5" destOrd="0" presId="urn:microsoft.com/office/officeart/2018/5/layout/IconCircleLabelList"/>
    <dgm:cxn modelId="{E1167301-E496-452B-984A-4A77FD16E1F1}" type="presParOf" srcId="{3C3A6C7D-C6A7-4289-87EF-7716A8BC88AD}" destId="{589115AE-A8FC-4AD9-B238-20020C7198B3}" srcOrd="6" destOrd="0" presId="urn:microsoft.com/office/officeart/2018/5/layout/IconCircleLabelList"/>
    <dgm:cxn modelId="{53421A6F-1245-47E3-BF4F-A774BAF2E292}" type="presParOf" srcId="{589115AE-A8FC-4AD9-B238-20020C7198B3}" destId="{AE42EE23-E3A1-41AE-9DA5-C23BC4331EB8}" srcOrd="0" destOrd="0" presId="urn:microsoft.com/office/officeart/2018/5/layout/IconCircleLabelList"/>
    <dgm:cxn modelId="{07C56C6E-4BE1-4B13-877A-C7ED35AFADAE}" type="presParOf" srcId="{589115AE-A8FC-4AD9-B238-20020C7198B3}" destId="{DDC3355C-D4F0-4065-97BB-627727A17DFC}" srcOrd="1" destOrd="0" presId="urn:microsoft.com/office/officeart/2018/5/layout/IconCircleLabelList"/>
    <dgm:cxn modelId="{050CB827-77D7-46B5-B6E1-B6F516E4554F}" type="presParOf" srcId="{589115AE-A8FC-4AD9-B238-20020C7198B3}" destId="{33625B07-FB52-4DD2-9514-B81E6B9C1831}" srcOrd="2" destOrd="0" presId="urn:microsoft.com/office/officeart/2018/5/layout/IconCircleLabelList"/>
    <dgm:cxn modelId="{16593801-5977-4BE6-B533-7E8A8D5B0F2A}" type="presParOf" srcId="{589115AE-A8FC-4AD9-B238-20020C7198B3}" destId="{4C2F1F08-8292-4114-85B8-4267742E7434}" srcOrd="3" destOrd="0" presId="urn:microsoft.com/office/officeart/2018/5/layout/IconCircleLabelList"/>
    <dgm:cxn modelId="{DE2C91E7-2010-4A1F-9227-7829921BAFAF}" type="presParOf" srcId="{3C3A6C7D-C6A7-4289-87EF-7716A8BC88AD}" destId="{9382D1CD-4D2F-4CA2-A505-DA7F6A41331D}" srcOrd="7" destOrd="0" presId="urn:microsoft.com/office/officeart/2018/5/layout/IconCircleLabelList"/>
    <dgm:cxn modelId="{FF2449B3-BEBC-485A-991C-3B992C3973C8}" type="presParOf" srcId="{3C3A6C7D-C6A7-4289-87EF-7716A8BC88AD}" destId="{0E9CF58F-EBCF-46CF-B3AB-5C57DC6C5487}" srcOrd="8" destOrd="0" presId="urn:microsoft.com/office/officeart/2018/5/layout/IconCircleLabelList"/>
    <dgm:cxn modelId="{A3320A43-FC14-47DF-813B-21B87E62363B}" type="presParOf" srcId="{0E9CF58F-EBCF-46CF-B3AB-5C57DC6C5487}" destId="{55A8B75C-7447-42A8-A225-5F89F55ECA3F}" srcOrd="0" destOrd="0" presId="urn:microsoft.com/office/officeart/2018/5/layout/IconCircleLabelList"/>
    <dgm:cxn modelId="{DB9B0F82-448F-491D-B657-CA4B316B2B8B}" type="presParOf" srcId="{0E9CF58F-EBCF-46CF-B3AB-5C57DC6C5487}" destId="{25B367D7-5456-425F-981A-BCD813052C29}" srcOrd="1" destOrd="0" presId="urn:microsoft.com/office/officeart/2018/5/layout/IconCircleLabelList"/>
    <dgm:cxn modelId="{CE4DC7B0-5239-4C0C-99AC-65F1C310CB7F}" type="presParOf" srcId="{0E9CF58F-EBCF-46CF-B3AB-5C57DC6C5487}" destId="{341014D8-97C2-4F80-B84C-E935211CD1FF}" srcOrd="2" destOrd="0" presId="urn:microsoft.com/office/officeart/2018/5/layout/IconCircleLabelList"/>
    <dgm:cxn modelId="{21A6EB9B-439F-4595-81F3-5551E0547398}" type="presParOf" srcId="{0E9CF58F-EBCF-46CF-B3AB-5C57DC6C5487}" destId="{88D3153A-5FFE-4C61-9F82-DEE34A3E632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5EF63-7FBF-47B3-B7ED-08A4C02148B4}">
      <dsp:nvSpPr>
        <dsp:cNvPr id="0" name=""/>
        <dsp:cNvSpPr/>
      </dsp:nvSpPr>
      <dsp:spPr>
        <a:xfrm>
          <a:off x="934576" y="538193"/>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0392DC-393D-4031-AEC5-2F7745192B0B}">
      <dsp:nvSpPr>
        <dsp:cNvPr id="0" name=""/>
        <dsp:cNvSpPr/>
      </dsp:nvSpPr>
      <dsp:spPr>
        <a:xfrm>
          <a:off x="1168576" y="772193"/>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7DD43B-5652-4EB9-81AB-DEB52CEE199C}">
      <dsp:nvSpPr>
        <dsp:cNvPr id="0" name=""/>
        <dsp:cNvSpPr/>
      </dsp:nvSpPr>
      <dsp:spPr>
        <a:xfrm>
          <a:off x="583576" y="1978193"/>
          <a:ext cx="1800000" cy="2363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dirty="0"/>
            <a:t>Requirements gathering</a:t>
          </a:r>
        </a:p>
        <a:p>
          <a:pPr marL="0" lvl="0" indent="0" algn="ctr" defTabSz="488950">
            <a:lnSpc>
              <a:spcPct val="90000"/>
            </a:lnSpc>
            <a:spcBef>
              <a:spcPct val="0"/>
            </a:spcBef>
            <a:spcAft>
              <a:spcPct val="35000"/>
            </a:spcAft>
            <a:buNone/>
            <a:defRPr cap="all"/>
          </a:pPr>
          <a:r>
            <a:rPr lang="en-US" sz="1100" b="0" i="0" kern="1200" dirty="0"/>
            <a:t> The product owner works with the clients and stakeholders to determine and prioritize the product requirements. The requirements are then written down as </a:t>
          </a:r>
          <a:r>
            <a:rPr lang="en-US" sz="1100" kern="1200" dirty="0"/>
            <a:t>user stories including summary and </a:t>
          </a:r>
          <a:r>
            <a:rPr lang="en-US" sz="1100" b="0" i="0" kern="1200" dirty="0"/>
            <a:t>descriptions of a feature or a requirement from the end-user's perspective.</a:t>
          </a:r>
          <a:endParaRPr lang="en-US" sz="1100" kern="1200" dirty="0"/>
        </a:p>
      </dsp:txBody>
      <dsp:txXfrm>
        <a:off x="583576" y="1978193"/>
        <a:ext cx="1800000" cy="2363115"/>
      </dsp:txXfrm>
    </dsp:sp>
    <dsp:sp modelId="{93E88F5B-311C-44F6-A4C0-820683303602}">
      <dsp:nvSpPr>
        <dsp:cNvPr id="0" name=""/>
        <dsp:cNvSpPr/>
      </dsp:nvSpPr>
      <dsp:spPr>
        <a:xfrm>
          <a:off x="3049576" y="538193"/>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A0D575-75CF-41CA-900F-11B605D6085B}">
      <dsp:nvSpPr>
        <dsp:cNvPr id="0" name=""/>
        <dsp:cNvSpPr/>
      </dsp:nvSpPr>
      <dsp:spPr>
        <a:xfrm>
          <a:off x="3283576" y="772193"/>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37681C-326D-4077-98E9-4CE7A7B24BD1}">
      <dsp:nvSpPr>
        <dsp:cNvPr id="0" name=""/>
        <dsp:cNvSpPr/>
      </dsp:nvSpPr>
      <dsp:spPr>
        <a:xfrm>
          <a:off x="2698576" y="1978193"/>
          <a:ext cx="1800000" cy="2363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dirty="0"/>
            <a:t>Planning</a:t>
          </a:r>
        </a:p>
        <a:p>
          <a:pPr marL="0" lvl="0" indent="0" algn="ctr" defTabSz="488950">
            <a:lnSpc>
              <a:spcPct val="90000"/>
            </a:lnSpc>
            <a:spcBef>
              <a:spcPct val="0"/>
            </a:spcBef>
            <a:spcAft>
              <a:spcPct val="35000"/>
            </a:spcAft>
            <a:buNone/>
            <a:defRPr cap="all"/>
          </a:pPr>
          <a:r>
            <a:rPr lang="en-US" sz="1100" b="0" i="0" kern="1200" dirty="0"/>
            <a:t>The development team, testing team,  product owner, and Scrum Master work together to plan the sprint. They review the product backlog, decide which user stories to include in the sprint based on timeline and capacity, and estimate the effort required to complete each story.</a:t>
          </a:r>
          <a:endParaRPr lang="en-US" sz="1100" kern="1200" dirty="0"/>
        </a:p>
      </dsp:txBody>
      <dsp:txXfrm>
        <a:off x="2698576" y="1978193"/>
        <a:ext cx="1800000" cy="2363115"/>
      </dsp:txXfrm>
    </dsp:sp>
    <dsp:sp modelId="{039E206D-198D-40A7-AD7D-4C0327EFC782}">
      <dsp:nvSpPr>
        <dsp:cNvPr id="0" name=""/>
        <dsp:cNvSpPr/>
      </dsp:nvSpPr>
      <dsp:spPr>
        <a:xfrm>
          <a:off x="5164576" y="538193"/>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8E99A2-A1B2-45BF-88E7-42A839E10E92}">
      <dsp:nvSpPr>
        <dsp:cNvPr id="0" name=""/>
        <dsp:cNvSpPr/>
      </dsp:nvSpPr>
      <dsp:spPr>
        <a:xfrm>
          <a:off x="5398576" y="772193"/>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411681-1E43-4034-8EE5-206CC36A3D02}">
      <dsp:nvSpPr>
        <dsp:cNvPr id="0" name=""/>
        <dsp:cNvSpPr/>
      </dsp:nvSpPr>
      <dsp:spPr>
        <a:xfrm>
          <a:off x="4813576" y="1978193"/>
          <a:ext cx="1800000" cy="2363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dirty="0"/>
            <a:t>Sprint</a:t>
          </a:r>
        </a:p>
        <a:p>
          <a:pPr marL="0" lvl="0" indent="0" algn="ctr" defTabSz="488950">
            <a:lnSpc>
              <a:spcPct val="90000"/>
            </a:lnSpc>
            <a:spcBef>
              <a:spcPct val="0"/>
            </a:spcBef>
            <a:spcAft>
              <a:spcPct val="35000"/>
            </a:spcAft>
            <a:buNone/>
            <a:defRPr cap="all"/>
          </a:pPr>
          <a:r>
            <a:rPr lang="en-US" sz="1100" b="0" i="0" kern="1200" dirty="0"/>
            <a:t>The development team focuses on delivering a working part of the software product to the testing team who then </a:t>
          </a:r>
          <a:r>
            <a:rPr lang="en-US" sz="1100" kern="1200" dirty="0"/>
            <a:t>tests it against business requirements and </a:t>
          </a:r>
          <a:r>
            <a:rPr lang="en-US" sz="1100" b="0" i="0" kern="1200" dirty="0"/>
            <a:t>report defects. The team works on the user stories that were prioritized during planning and deliver the </a:t>
          </a:r>
          <a:r>
            <a:rPr lang="en-US" sz="1100" kern="1200" dirty="0"/>
            <a:t>potentially useable part of the </a:t>
          </a:r>
          <a:r>
            <a:rPr lang="en-US" sz="1100" b="0" i="0" kern="1200" dirty="0"/>
            <a:t>product at the end of the sprint.</a:t>
          </a:r>
          <a:endParaRPr lang="en-US" sz="1100" kern="1200" dirty="0"/>
        </a:p>
      </dsp:txBody>
      <dsp:txXfrm>
        <a:off x="4813576" y="1978193"/>
        <a:ext cx="1800000" cy="2363115"/>
      </dsp:txXfrm>
    </dsp:sp>
    <dsp:sp modelId="{59488475-72CD-4DE9-99ED-33C08F3E6635}">
      <dsp:nvSpPr>
        <dsp:cNvPr id="0" name=""/>
        <dsp:cNvSpPr/>
      </dsp:nvSpPr>
      <dsp:spPr>
        <a:xfrm>
          <a:off x="7279576" y="538193"/>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201DD2-786F-4394-91B3-C1C3C34C8983}">
      <dsp:nvSpPr>
        <dsp:cNvPr id="0" name=""/>
        <dsp:cNvSpPr/>
      </dsp:nvSpPr>
      <dsp:spPr>
        <a:xfrm>
          <a:off x="7513576" y="772193"/>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0B723E-20E3-46F6-ABE5-62A4983F4C6F}">
      <dsp:nvSpPr>
        <dsp:cNvPr id="0" name=""/>
        <dsp:cNvSpPr/>
      </dsp:nvSpPr>
      <dsp:spPr>
        <a:xfrm>
          <a:off x="6928576" y="1978193"/>
          <a:ext cx="1800000" cy="2363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dirty="0"/>
            <a:t>Review</a:t>
          </a:r>
          <a:endParaRPr lang="en-US" sz="1100" b="0" i="0" kern="1200" dirty="0"/>
        </a:p>
        <a:p>
          <a:pPr marL="0" lvl="0" indent="0" algn="ctr" defTabSz="488950">
            <a:lnSpc>
              <a:spcPct val="90000"/>
            </a:lnSpc>
            <a:spcBef>
              <a:spcPct val="0"/>
            </a:spcBef>
            <a:spcAft>
              <a:spcPct val="35000"/>
            </a:spcAft>
            <a:buNone/>
            <a:defRPr cap="all"/>
          </a:pPr>
          <a:r>
            <a:rPr lang="en-US" sz="1100" b="0" i="0" kern="1200" dirty="0"/>
            <a:t>After the completion of a sprint, the team carries out a sprint review with the clients and stakeholders to provide a demonstration of the working software. The clients and stakeholders then provide feedback which helps the team to evaluate what </a:t>
          </a:r>
          <a:r>
            <a:rPr lang="en-US" sz="1100" kern="1200" dirty="0"/>
            <a:t>is working and </a:t>
          </a:r>
          <a:r>
            <a:rPr lang="en-US" sz="1100" b="0" i="0" kern="1200" dirty="0"/>
            <a:t>what is what needs to be improved.</a:t>
          </a:r>
          <a:endParaRPr lang="en-US" sz="1100" kern="1200" dirty="0"/>
        </a:p>
      </dsp:txBody>
      <dsp:txXfrm>
        <a:off x="6928576" y="1978193"/>
        <a:ext cx="1800000" cy="2363115"/>
      </dsp:txXfrm>
    </dsp:sp>
    <dsp:sp modelId="{F6371CA6-113F-4F1B-AF64-25889436E97D}">
      <dsp:nvSpPr>
        <dsp:cNvPr id="0" name=""/>
        <dsp:cNvSpPr/>
      </dsp:nvSpPr>
      <dsp:spPr>
        <a:xfrm>
          <a:off x="9394576" y="538193"/>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7AE051-9D64-4555-9EDF-022F4850E997}">
      <dsp:nvSpPr>
        <dsp:cNvPr id="0" name=""/>
        <dsp:cNvSpPr/>
      </dsp:nvSpPr>
      <dsp:spPr>
        <a:xfrm>
          <a:off x="9628576" y="772193"/>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99F59D-BB6D-4742-BC8D-5CBB9309B1C3}">
      <dsp:nvSpPr>
        <dsp:cNvPr id="0" name=""/>
        <dsp:cNvSpPr/>
      </dsp:nvSpPr>
      <dsp:spPr>
        <a:xfrm>
          <a:off x="9043576" y="1978193"/>
          <a:ext cx="1800000" cy="2363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dirty="0"/>
            <a:t>Retrospective</a:t>
          </a:r>
        </a:p>
        <a:p>
          <a:pPr marL="0" lvl="0" indent="0" algn="ctr" defTabSz="488950">
            <a:lnSpc>
              <a:spcPct val="90000"/>
            </a:lnSpc>
            <a:spcBef>
              <a:spcPct val="0"/>
            </a:spcBef>
            <a:spcAft>
              <a:spcPct val="35000"/>
            </a:spcAft>
            <a:buNone/>
            <a:defRPr cap="all"/>
          </a:pPr>
          <a:r>
            <a:rPr lang="en-US" sz="1100" b="0" i="0" kern="1200" dirty="0"/>
            <a:t>The sprint retrospective is a meeting where the team reflects on the completed sprint, analyze their performance and identify areas for improvement. The team discusses the negatives and positives, and determine actions for improve which is tracked in the future sprints.</a:t>
          </a:r>
          <a:endParaRPr lang="en-US" sz="1100" kern="1200" dirty="0"/>
        </a:p>
      </dsp:txBody>
      <dsp:txXfrm>
        <a:off x="9043576" y="1978193"/>
        <a:ext cx="1800000" cy="23631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9BB3C-81A1-4B0E-B82E-683729B02A84}">
      <dsp:nvSpPr>
        <dsp:cNvPr id="0" name=""/>
        <dsp:cNvSpPr/>
      </dsp:nvSpPr>
      <dsp:spPr>
        <a:xfrm>
          <a:off x="478800" y="105669"/>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04166D-943B-469F-97F6-6D971DE3FACC}">
      <dsp:nvSpPr>
        <dsp:cNvPr id="0" name=""/>
        <dsp:cNvSpPr/>
      </dsp:nvSpPr>
      <dsp:spPr>
        <a:xfrm>
          <a:off x="712800" y="33966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26F73A-EA08-4DE8-89C5-F4A7BF79F98F}">
      <dsp:nvSpPr>
        <dsp:cNvPr id="0" name=""/>
        <dsp:cNvSpPr/>
      </dsp:nvSpPr>
      <dsp:spPr>
        <a:xfrm>
          <a:off x="127800" y="1545669"/>
          <a:ext cx="1800000" cy="27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dirty="0"/>
            <a:t>Requirements gathering</a:t>
          </a:r>
        </a:p>
        <a:p>
          <a:pPr marL="0" lvl="0" indent="0" algn="ctr" defTabSz="488950">
            <a:lnSpc>
              <a:spcPct val="90000"/>
            </a:lnSpc>
            <a:spcBef>
              <a:spcPct val="0"/>
            </a:spcBef>
            <a:spcAft>
              <a:spcPct val="35000"/>
            </a:spcAft>
            <a:buNone/>
            <a:defRPr cap="all"/>
          </a:pPr>
          <a:r>
            <a:rPr lang="en-US" sz="1100" b="0" i="0" kern="1200" dirty="0"/>
            <a:t> The requirements gathering phase is much more extensive and takes longer as there is a lack of flexibility in terms of adding to or changes requirements during the development process. The requirements are gathered from clients/stakeholders and are exhaustively documented, including specifications, constraints, and expected results.</a:t>
          </a:r>
          <a:endParaRPr lang="en-US" sz="1100" kern="1200" dirty="0"/>
        </a:p>
      </dsp:txBody>
      <dsp:txXfrm>
        <a:off x="127800" y="1545669"/>
        <a:ext cx="1800000" cy="2700000"/>
      </dsp:txXfrm>
    </dsp:sp>
    <dsp:sp modelId="{9874D656-7F91-4C17-9786-31F82EFE4C89}">
      <dsp:nvSpPr>
        <dsp:cNvPr id="0" name=""/>
        <dsp:cNvSpPr/>
      </dsp:nvSpPr>
      <dsp:spPr>
        <a:xfrm>
          <a:off x="2593800" y="105669"/>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A86E9C-7833-42E1-B123-89AF511F0F4C}">
      <dsp:nvSpPr>
        <dsp:cNvPr id="0" name=""/>
        <dsp:cNvSpPr/>
      </dsp:nvSpPr>
      <dsp:spPr>
        <a:xfrm>
          <a:off x="2827800" y="339669"/>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14A296-781D-4C52-B49D-415524513D37}">
      <dsp:nvSpPr>
        <dsp:cNvPr id="0" name=""/>
        <dsp:cNvSpPr/>
      </dsp:nvSpPr>
      <dsp:spPr>
        <a:xfrm>
          <a:off x="2242800" y="1545669"/>
          <a:ext cx="1800000" cy="27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dirty="0"/>
            <a:t>Design</a:t>
          </a:r>
        </a:p>
        <a:p>
          <a:pPr marL="0" lvl="0" indent="0" algn="ctr" defTabSz="488950">
            <a:lnSpc>
              <a:spcPct val="90000"/>
            </a:lnSpc>
            <a:spcBef>
              <a:spcPct val="0"/>
            </a:spcBef>
            <a:spcAft>
              <a:spcPct val="35000"/>
            </a:spcAft>
            <a:buNone/>
            <a:defRPr cap="all"/>
          </a:pPr>
          <a:r>
            <a:rPr lang="en-US" sz="1100" b="0" i="0" kern="1200" dirty="0"/>
            <a:t>the design team creates a detailed design/mocks of the software, including specifications for each feature and associated components. The team then creates plans for how the software will be built and tested. The plans include time-lines, strategies, hardware/software specifications, tech stack and all the tools and frameworks that will be used.</a:t>
          </a:r>
          <a:endParaRPr lang="en-US" sz="1100" kern="1200" dirty="0"/>
        </a:p>
      </dsp:txBody>
      <dsp:txXfrm>
        <a:off x="2242800" y="1545669"/>
        <a:ext cx="1800000" cy="2700000"/>
      </dsp:txXfrm>
    </dsp:sp>
    <dsp:sp modelId="{68A5A491-15DB-4061-905B-8DE519826906}">
      <dsp:nvSpPr>
        <dsp:cNvPr id="0" name=""/>
        <dsp:cNvSpPr/>
      </dsp:nvSpPr>
      <dsp:spPr>
        <a:xfrm>
          <a:off x="4708800" y="105669"/>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1D4545-2379-45ED-A6C7-367707B9DF27}">
      <dsp:nvSpPr>
        <dsp:cNvPr id="0" name=""/>
        <dsp:cNvSpPr/>
      </dsp:nvSpPr>
      <dsp:spPr>
        <a:xfrm>
          <a:off x="4942800" y="339669"/>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9A54B2-C667-4E35-B084-23D824D7C6CE}">
      <dsp:nvSpPr>
        <dsp:cNvPr id="0" name=""/>
        <dsp:cNvSpPr/>
      </dsp:nvSpPr>
      <dsp:spPr>
        <a:xfrm>
          <a:off x="4357800" y="1545669"/>
          <a:ext cx="1800000" cy="27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dirty="0"/>
            <a:t>Implementation</a:t>
          </a:r>
        </a:p>
        <a:p>
          <a:pPr marL="0" lvl="0" indent="0" algn="ctr" defTabSz="488950">
            <a:lnSpc>
              <a:spcPct val="90000"/>
            </a:lnSpc>
            <a:spcBef>
              <a:spcPct val="0"/>
            </a:spcBef>
            <a:spcAft>
              <a:spcPct val="35000"/>
            </a:spcAft>
            <a:buNone/>
            <a:defRPr cap="all"/>
          </a:pPr>
          <a:r>
            <a:rPr lang="en-US" sz="1100" b="0" i="0" kern="1200" dirty="0"/>
            <a:t>The development team builds the software based on the design and specifications provided in the previous phases.</a:t>
          </a:r>
          <a:endParaRPr lang="en-US" sz="1100" kern="1200" dirty="0"/>
        </a:p>
      </dsp:txBody>
      <dsp:txXfrm>
        <a:off x="4357800" y="1545669"/>
        <a:ext cx="1800000" cy="2700000"/>
      </dsp:txXfrm>
    </dsp:sp>
    <dsp:sp modelId="{AE42EE23-E3A1-41AE-9DA5-C23BC4331EB8}">
      <dsp:nvSpPr>
        <dsp:cNvPr id="0" name=""/>
        <dsp:cNvSpPr/>
      </dsp:nvSpPr>
      <dsp:spPr>
        <a:xfrm>
          <a:off x="6823800" y="105669"/>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C3355C-D4F0-4065-97BB-627727A17DFC}">
      <dsp:nvSpPr>
        <dsp:cNvPr id="0" name=""/>
        <dsp:cNvSpPr/>
      </dsp:nvSpPr>
      <dsp:spPr>
        <a:xfrm>
          <a:off x="7057800" y="339669"/>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2F1F08-8292-4114-85B8-4267742E7434}">
      <dsp:nvSpPr>
        <dsp:cNvPr id="0" name=""/>
        <dsp:cNvSpPr/>
      </dsp:nvSpPr>
      <dsp:spPr>
        <a:xfrm>
          <a:off x="6472800" y="1545669"/>
          <a:ext cx="1800000" cy="27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dirty="0"/>
            <a:t>Testing</a:t>
          </a:r>
        </a:p>
        <a:p>
          <a:pPr marL="0" lvl="0" indent="0" algn="ctr" defTabSz="488950">
            <a:lnSpc>
              <a:spcPct val="90000"/>
            </a:lnSpc>
            <a:spcBef>
              <a:spcPct val="0"/>
            </a:spcBef>
            <a:spcAft>
              <a:spcPct val="35000"/>
            </a:spcAft>
            <a:buNone/>
            <a:defRPr cap="all"/>
          </a:pPr>
          <a:r>
            <a:rPr lang="en-US" sz="1100" b="0" i="0" kern="1200" dirty="0"/>
            <a:t>The testing team tests the software to ensure that it meets the requirements and specifications, and reports any defects after development of the entire product is complete. </a:t>
          </a:r>
          <a:endParaRPr lang="en-US" sz="1100" kern="1200" dirty="0"/>
        </a:p>
      </dsp:txBody>
      <dsp:txXfrm>
        <a:off x="6472800" y="1545669"/>
        <a:ext cx="1800000" cy="2700000"/>
      </dsp:txXfrm>
    </dsp:sp>
    <dsp:sp modelId="{55A8B75C-7447-42A8-A225-5F89F55ECA3F}">
      <dsp:nvSpPr>
        <dsp:cNvPr id="0" name=""/>
        <dsp:cNvSpPr/>
      </dsp:nvSpPr>
      <dsp:spPr>
        <a:xfrm>
          <a:off x="8938800" y="105669"/>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B367D7-5456-425F-981A-BCD813052C29}">
      <dsp:nvSpPr>
        <dsp:cNvPr id="0" name=""/>
        <dsp:cNvSpPr/>
      </dsp:nvSpPr>
      <dsp:spPr>
        <a:xfrm>
          <a:off x="9172800" y="339669"/>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D3153A-5FFE-4C61-9F82-DEE34A3E6320}">
      <dsp:nvSpPr>
        <dsp:cNvPr id="0" name=""/>
        <dsp:cNvSpPr/>
      </dsp:nvSpPr>
      <dsp:spPr>
        <a:xfrm>
          <a:off x="8587800" y="1545669"/>
          <a:ext cx="1800000" cy="27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Deployment and Maintenance</a:t>
          </a:r>
        </a:p>
        <a:p>
          <a:pPr marL="0" lvl="0" indent="0" algn="ctr" defTabSz="488950">
            <a:lnSpc>
              <a:spcPct val="90000"/>
            </a:lnSpc>
            <a:spcBef>
              <a:spcPct val="0"/>
            </a:spcBef>
            <a:spcAft>
              <a:spcPct val="35000"/>
            </a:spcAft>
            <a:buNone/>
            <a:defRPr cap="all"/>
          </a:pPr>
          <a:r>
            <a:rPr lang="en-US" sz="1100" kern="1200" dirty="0"/>
            <a:t> The product after passing through testing phase is deployed and is followed by maintenance to provide any updates or enhancements to the product.</a:t>
          </a:r>
        </a:p>
      </dsp:txBody>
      <dsp:txXfrm>
        <a:off x="8587800" y="1545669"/>
        <a:ext cx="1800000" cy="270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D76C61-ED46-8543-A60C-94A64D23F25F}" type="datetimeFigureOut">
              <a:rPr lang="en-US" smtClean="0"/>
              <a:t>12/10/23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1E112E-F4EF-894E-8F0C-81160112AB2D}" type="slidenum">
              <a:rPr lang="en-US" smtClean="0"/>
              <a:t>‹#›</a:t>
            </a:fld>
            <a:endParaRPr lang="en-US"/>
          </a:p>
        </p:txBody>
      </p:sp>
    </p:spTree>
    <p:extLst>
      <p:ext uri="{BB962C8B-B14F-4D97-AF65-F5344CB8AC3E}">
        <p14:creationId xmlns:p14="http://schemas.microsoft.com/office/powerpoint/2010/main" val="1622166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1E112E-F4EF-894E-8F0C-81160112AB2D}" type="slidenum">
              <a:rPr lang="en-US" smtClean="0"/>
              <a:t>7</a:t>
            </a:fld>
            <a:endParaRPr lang="en-US"/>
          </a:p>
        </p:txBody>
      </p:sp>
    </p:spTree>
    <p:extLst>
      <p:ext uri="{BB962C8B-B14F-4D97-AF65-F5344CB8AC3E}">
        <p14:creationId xmlns:p14="http://schemas.microsoft.com/office/powerpoint/2010/main" val="3231844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A1B10F-F749-FA4F-AA1B-DD7F12412AD4}" type="datetimeFigureOut">
              <a:rPr lang="en-US" smtClean="0"/>
              <a:t>12/10/23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7EEBA-5714-6545-B819-4DDF3DB38B8A}" type="slidenum">
              <a:rPr lang="en-US" smtClean="0"/>
              <a:t>‹#›</a:t>
            </a:fld>
            <a:endParaRPr lang="en-US"/>
          </a:p>
        </p:txBody>
      </p:sp>
    </p:spTree>
    <p:extLst>
      <p:ext uri="{BB962C8B-B14F-4D97-AF65-F5344CB8AC3E}">
        <p14:creationId xmlns:p14="http://schemas.microsoft.com/office/powerpoint/2010/main" val="168089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A1B10F-F749-FA4F-AA1B-DD7F12412AD4}" type="datetimeFigureOut">
              <a:rPr lang="en-US" smtClean="0"/>
              <a:t>12/10/23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7EEBA-5714-6545-B819-4DDF3DB38B8A}" type="slidenum">
              <a:rPr lang="en-US" smtClean="0"/>
              <a:t>‹#›</a:t>
            </a:fld>
            <a:endParaRPr lang="en-US"/>
          </a:p>
        </p:txBody>
      </p:sp>
    </p:spTree>
    <p:extLst>
      <p:ext uri="{BB962C8B-B14F-4D97-AF65-F5344CB8AC3E}">
        <p14:creationId xmlns:p14="http://schemas.microsoft.com/office/powerpoint/2010/main" val="203350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A1B10F-F749-FA4F-AA1B-DD7F12412AD4}" type="datetimeFigureOut">
              <a:rPr lang="en-US" smtClean="0"/>
              <a:t>12/10/23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7EEBA-5714-6545-B819-4DDF3DB38B8A}" type="slidenum">
              <a:rPr lang="en-US" smtClean="0"/>
              <a:t>‹#›</a:t>
            </a:fld>
            <a:endParaRPr lang="en-US"/>
          </a:p>
        </p:txBody>
      </p:sp>
    </p:spTree>
    <p:extLst>
      <p:ext uri="{BB962C8B-B14F-4D97-AF65-F5344CB8AC3E}">
        <p14:creationId xmlns:p14="http://schemas.microsoft.com/office/powerpoint/2010/main" val="228306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A1B10F-F749-FA4F-AA1B-DD7F12412AD4}" type="datetimeFigureOut">
              <a:rPr lang="en-US" smtClean="0"/>
              <a:t>12/10/23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7EEBA-5714-6545-B819-4DDF3DB38B8A}" type="slidenum">
              <a:rPr lang="en-US" smtClean="0"/>
              <a:t>‹#›</a:t>
            </a:fld>
            <a:endParaRPr lang="en-US"/>
          </a:p>
        </p:txBody>
      </p:sp>
    </p:spTree>
    <p:extLst>
      <p:ext uri="{BB962C8B-B14F-4D97-AF65-F5344CB8AC3E}">
        <p14:creationId xmlns:p14="http://schemas.microsoft.com/office/powerpoint/2010/main" val="749037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A1B10F-F749-FA4F-AA1B-DD7F12412AD4}" type="datetimeFigureOut">
              <a:rPr lang="en-US" smtClean="0"/>
              <a:t>12/10/23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7EEBA-5714-6545-B819-4DDF3DB38B8A}" type="slidenum">
              <a:rPr lang="en-US" smtClean="0"/>
              <a:t>‹#›</a:t>
            </a:fld>
            <a:endParaRPr lang="en-US"/>
          </a:p>
        </p:txBody>
      </p:sp>
    </p:spTree>
    <p:extLst>
      <p:ext uri="{BB962C8B-B14F-4D97-AF65-F5344CB8AC3E}">
        <p14:creationId xmlns:p14="http://schemas.microsoft.com/office/powerpoint/2010/main" val="1157536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A1B10F-F749-FA4F-AA1B-DD7F12412AD4}" type="datetimeFigureOut">
              <a:rPr lang="en-US" smtClean="0"/>
              <a:t>12/10/23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7EEBA-5714-6545-B819-4DDF3DB38B8A}" type="slidenum">
              <a:rPr lang="en-US" smtClean="0"/>
              <a:t>‹#›</a:t>
            </a:fld>
            <a:endParaRPr lang="en-US"/>
          </a:p>
        </p:txBody>
      </p:sp>
    </p:spTree>
    <p:extLst>
      <p:ext uri="{BB962C8B-B14F-4D97-AF65-F5344CB8AC3E}">
        <p14:creationId xmlns:p14="http://schemas.microsoft.com/office/powerpoint/2010/main" val="3940301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A1B10F-F749-FA4F-AA1B-DD7F12412AD4}" type="datetimeFigureOut">
              <a:rPr lang="en-US" smtClean="0"/>
              <a:t>12/10/23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7EEBA-5714-6545-B819-4DDF3DB38B8A}" type="slidenum">
              <a:rPr lang="en-US" smtClean="0"/>
              <a:t>‹#›</a:t>
            </a:fld>
            <a:endParaRPr lang="en-US"/>
          </a:p>
        </p:txBody>
      </p:sp>
    </p:spTree>
    <p:extLst>
      <p:ext uri="{BB962C8B-B14F-4D97-AF65-F5344CB8AC3E}">
        <p14:creationId xmlns:p14="http://schemas.microsoft.com/office/powerpoint/2010/main" val="2498244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A1B10F-F749-FA4F-AA1B-DD7F12412AD4}" type="datetimeFigureOut">
              <a:rPr lang="en-US" smtClean="0"/>
              <a:t>12/10/23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87EEBA-5714-6545-B819-4DDF3DB38B8A}" type="slidenum">
              <a:rPr lang="en-US" smtClean="0"/>
              <a:t>‹#›</a:t>
            </a:fld>
            <a:endParaRPr lang="en-US"/>
          </a:p>
        </p:txBody>
      </p:sp>
    </p:spTree>
    <p:extLst>
      <p:ext uri="{BB962C8B-B14F-4D97-AF65-F5344CB8AC3E}">
        <p14:creationId xmlns:p14="http://schemas.microsoft.com/office/powerpoint/2010/main" val="1542619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A1B10F-F749-FA4F-AA1B-DD7F12412AD4}" type="datetimeFigureOut">
              <a:rPr lang="en-US" smtClean="0"/>
              <a:t>12/10/23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87EEBA-5714-6545-B819-4DDF3DB38B8A}" type="slidenum">
              <a:rPr lang="en-US" smtClean="0"/>
              <a:t>‹#›</a:t>
            </a:fld>
            <a:endParaRPr lang="en-US"/>
          </a:p>
        </p:txBody>
      </p:sp>
    </p:spTree>
    <p:extLst>
      <p:ext uri="{BB962C8B-B14F-4D97-AF65-F5344CB8AC3E}">
        <p14:creationId xmlns:p14="http://schemas.microsoft.com/office/powerpoint/2010/main" val="4173316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A1B10F-F749-FA4F-AA1B-DD7F12412AD4}" type="datetimeFigureOut">
              <a:rPr lang="en-US" smtClean="0"/>
              <a:t>12/10/23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7EEBA-5714-6545-B819-4DDF3DB38B8A}" type="slidenum">
              <a:rPr lang="en-US" smtClean="0"/>
              <a:t>‹#›</a:t>
            </a:fld>
            <a:endParaRPr lang="en-US"/>
          </a:p>
        </p:txBody>
      </p:sp>
    </p:spTree>
    <p:extLst>
      <p:ext uri="{BB962C8B-B14F-4D97-AF65-F5344CB8AC3E}">
        <p14:creationId xmlns:p14="http://schemas.microsoft.com/office/powerpoint/2010/main" val="22957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A1B10F-F749-FA4F-AA1B-DD7F12412AD4}" type="datetimeFigureOut">
              <a:rPr lang="en-US" smtClean="0"/>
              <a:t>12/10/23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7EEBA-5714-6545-B819-4DDF3DB38B8A}" type="slidenum">
              <a:rPr lang="en-US" smtClean="0"/>
              <a:t>‹#›</a:t>
            </a:fld>
            <a:endParaRPr lang="en-US"/>
          </a:p>
        </p:txBody>
      </p:sp>
    </p:spTree>
    <p:extLst>
      <p:ext uri="{BB962C8B-B14F-4D97-AF65-F5344CB8AC3E}">
        <p14:creationId xmlns:p14="http://schemas.microsoft.com/office/powerpoint/2010/main" val="3573869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1B10F-F749-FA4F-AA1B-DD7F12412AD4}" type="datetimeFigureOut">
              <a:rPr lang="en-US" smtClean="0"/>
              <a:t>12/10/23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87EEBA-5714-6545-B819-4DDF3DB38B8A}" type="slidenum">
              <a:rPr lang="en-US" smtClean="0"/>
              <a:t>‹#›</a:t>
            </a:fld>
            <a:endParaRPr lang="en-US"/>
          </a:p>
        </p:txBody>
      </p:sp>
    </p:spTree>
    <p:extLst>
      <p:ext uri="{BB962C8B-B14F-4D97-AF65-F5344CB8AC3E}">
        <p14:creationId xmlns:p14="http://schemas.microsoft.com/office/powerpoint/2010/main" val="12639130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AAA8962-BD15-E43B-CFED-21EFBD97F22A}"/>
              </a:ext>
            </a:extLst>
          </p:cNvPr>
          <p:cNvSpPr>
            <a:spLocks noGrp="1"/>
          </p:cNvSpPr>
          <p:nvPr>
            <p:ph type="subTitle" idx="1"/>
          </p:nvPr>
        </p:nvSpPr>
        <p:spPr>
          <a:xfrm>
            <a:off x="1508407" y="3919681"/>
            <a:ext cx="9144000" cy="646785"/>
          </a:xfrm>
        </p:spPr>
        <p:txBody>
          <a:bodyPr>
            <a:normAutofit/>
          </a:bodyPr>
          <a:lstStyle/>
          <a:p>
            <a:r>
              <a:rPr lang="en-US" sz="3600" dirty="0"/>
              <a:t>Agile Methodology and Implementation</a:t>
            </a:r>
          </a:p>
        </p:txBody>
      </p:sp>
      <p:pic>
        <p:nvPicPr>
          <p:cNvPr id="25" name="Picture 24" descr="A person and person looking at a computer&#10;&#10;Description automatically generated">
            <a:extLst>
              <a:ext uri="{FF2B5EF4-FFF2-40B4-BE49-F238E27FC236}">
                <a16:creationId xmlns:a16="http://schemas.microsoft.com/office/drawing/2014/main" id="{F3B4F767-2508-2758-9EC8-DC1B77FCE3F1}"/>
              </a:ext>
            </a:extLst>
          </p:cNvPr>
          <p:cNvPicPr>
            <a:picLocks noChangeAspect="1"/>
          </p:cNvPicPr>
          <p:nvPr/>
        </p:nvPicPr>
        <p:blipFill rotWithShape="1">
          <a:blip r:embed="rId2"/>
          <a:srcRect t="11254" r="1" b="3923"/>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
        <p:nvSpPr>
          <p:cNvPr id="32" name="TextBox 31">
            <a:extLst>
              <a:ext uri="{FF2B5EF4-FFF2-40B4-BE49-F238E27FC236}">
                <a16:creationId xmlns:a16="http://schemas.microsoft.com/office/drawing/2014/main" id="{B3C6671C-982C-4454-AC23-07EE5BC3E916}"/>
              </a:ext>
            </a:extLst>
          </p:cNvPr>
          <p:cNvSpPr txBox="1"/>
          <p:nvPr/>
        </p:nvSpPr>
        <p:spPr>
          <a:xfrm>
            <a:off x="8861023" y="5968314"/>
            <a:ext cx="2461590" cy="369332"/>
          </a:xfrm>
          <a:prstGeom prst="rect">
            <a:avLst/>
          </a:prstGeom>
          <a:noFill/>
        </p:spPr>
        <p:txBody>
          <a:bodyPr wrap="square" rtlCol="0">
            <a:spAutoFit/>
          </a:bodyPr>
          <a:lstStyle/>
          <a:p>
            <a:r>
              <a:rPr lang="en-US" dirty="0"/>
              <a:t>Presenter: </a:t>
            </a:r>
            <a:r>
              <a:rPr lang="en-US" dirty="0" err="1"/>
              <a:t>Ahnaf</a:t>
            </a:r>
            <a:r>
              <a:rPr lang="en-US" dirty="0"/>
              <a:t> Zaman</a:t>
            </a:r>
          </a:p>
        </p:txBody>
      </p:sp>
    </p:spTree>
    <p:extLst>
      <p:ext uri="{BB962C8B-B14F-4D97-AF65-F5344CB8AC3E}">
        <p14:creationId xmlns:p14="http://schemas.microsoft.com/office/powerpoint/2010/main" val="4260476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2ECD6-602F-7259-AC4B-AA444A7CBF00}"/>
              </a:ext>
            </a:extLst>
          </p:cNvPr>
          <p:cNvSpPr>
            <a:spLocks noGrp="1"/>
          </p:cNvSpPr>
          <p:nvPr>
            <p:ph type="title"/>
          </p:nvPr>
        </p:nvSpPr>
        <p:spPr>
          <a:xfrm>
            <a:off x="793662" y="386930"/>
            <a:ext cx="10066122" cy="1298448"/>
          </a:xfrm>
        </p:spPr>
        <p:txBody>
          <a:bodyPr anchor="b">
            <a:normAutofit/>
          </a:bodyPr>
          <a:lstStyle/>
          <a:p>
            <a:r>
              <a:rPr lang="en-US" sz="4800"/>
              <a:t>Agile Roles</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01DB394-FADB-B298-2773-69BF34456FAA}"/>
              </a:ext>
            </a:extLst>
          </p:cNvPr>
          <p:cNvSpPr>
            <a:spLocks noGrp="1"/>
          </p:cNvSpPr>
          <p:nvPr>
            <p:ph idx="1"/>
          </p:nvPr>
        </p:nvSpPr>
        <p:spPr>
          <a:xfrm>
            <a:off x="737407" y="2980358"/>
            <a:ext cx="2759555" cy="3001408"/>
          </a:xfrm>
        </p:spPr>
        <p:txBody>
          <a:bodyPr anchor="ctr">
            <a:normAutofit/>
          </a:bodyPr>
          <a:lstStyle/>
          <a:p>
            <a:pPr>
              <a:buFont typeface="+mj-lt"/>
              <a:buAutoNum type="arabicPeriod"/>
            </a:pPr>
            <a:r>
              <a:rPr lang="en-US" sz="2000" b="1" i="0" dirty="0">
                <a:effectLst/>
                <a:latin typeface="Aspira Webfont"/>
              </a:rPr>
              <a:t>Product Owner</a:t>
            </a:r>
            <a:endParaRPr lang="en-US" sz="2000" b="0" i="0" dirty="0">
              <a:effectLst/>
              <a:latin typeface="Aspira Webfont"/>
            </a:endParaRPr>
          </a:p>
          <a:p>
            <a:pPr>
              <a:buFont typeface="+mj-lt"/>
              <a:buAutoNum type="arabicPeriod"/>
            </a:pPr>
            <a:r>
              <a:rPr lang="en-US" sz="2000" b="1" i="0" dirty="0">
                <a:effectLst/>
                <a:latin typeface="Aspira Webfont"/>
              </a:rPr>
              <a:t>Scrum Master</a:t>
            </a:r>
            <a:endParaRPr lang="en-US" sz="2000" b="0" i="0" dirty="0">
              <a:effectLst/>
              <a:latin typeface="Aspira Webfont"/>
            </a:endParaRPr>
          </a:p>
          <a:p>
            <a:pPr>
              <a:buFont typeface="+mj-lt"/>
              <a:buAutoNum type="arabicPeriod"/>
            </a:pPr>
            <a:r>
              <a:rPr lang="en-US" sz="2000" b="1" i="0" dirty="0">
                <a:effectLst/>
                <a:latin typeface="Aspira Webfont"/>
              </a:rPr>
              <a:t>Development Team</a:t>
            </a:r>
          </a:p>
          <a:p>
            <a:pPr>
              <a:buFont typeface="+mj-lt"/>
              <a:buAutoNum type="arabicPeriod"/>
            </a:pPr>
            <a:r>
              <a:rPr lang="en-US" sz="2000" b="1" dirty="0">
                <a:latin typeface="Aspira Webfont"/>
              </a:rPr>
              <a:t>Testing Team</a:t>
            </a:r>
            <a:endParaRPr lang="en-US" sz="2000" dirty="0"/>
          </a:p>
        </p:txBody>
      </p:sp>
      <p:pic>
        <p:nvPicPr>
          <p:cNvPr id="5" name="Picture 4" descr="A person and person sitting at a desk&#10;&#10;Description automatically generated">
            <a:extLst>
              <a:ext uri="{FF2B5EF4-FFF2-40B4-BE49-F238E27FC236}">
                <a16:creationId xmlns:a16="http://schemas.microsoft.com/office/drawing/2014/main" id="{8C7BEB06-306F-B0E8-424B-4B61A6D63825}"/>
              </a:ext>
            </a:extLst>
          </p:cNvPr>
          <p:cNvPicPr>
            <a:picLocks noChangeAspect="1"/>
          </p:cNvPicPr>
          <p:nvPr/>
        </p:nvPicPr>
        <p:blipFill>
          <a:blip r:embed="rId2">
            <a:alphaModFix/>
          </a:blip>
          <a:stretch>
            <a:fillRect/>
          </a:stretch>
        </p:blipFill>
        <p:spPr>
          <a:xfrm>
            <a:off x="5691681" y="3775042"/>
            <a:ext cx="5150277" cy="2241885"/>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4443D5E-DA01-FBB0-5E31-B837E34BA2D1}"/>
              </a:ext>
            </a:extLst>
          </p:cNvPr>
          <p:cNvSpPr txBox="1"/>
          <p:nvPr/>
        </p:nvSpPr>
        <p:spPr>
          <a:xfrm>
            <a:off x="737407" y="2767668"/>
            <a:ext cx="10654520" cy="707886"/>
          </a:xfrm>
          <a:prstGeom prst="rect">
            <a:avLst/>
          </a:prstGeom>
          <a:noFill/>
        </p:spPr>
        <p:txBody>
          <a:bodyPr wrap="none" rtlCol="0">
            <a:spAutoFit/>
          </a:bodyPr>
          <a:lstStyle/>
          <a:p>
            <a:r>
              <a:rPr lang="en-US" sz="2000" b="0" i="0" dirty="0">
                <a:effectLst/>
                <a:latin typeface="Aspira Webfont"/>
              </a:rPr>
              <a:t>Each role in the Scrum team is important, as they work together to deliver a high-quality software in </a:t>
            </a:r>
          </a:p>
          <a:p>
            <a:r>
              <a:rPr lang="en-US" sz="2000" b="0" i="0" dirty="0">
                <a:effectLst/>
                <a:latin typeface="Aspira Webfont"/>
              </a:rPr>
              <a:t>a collaborative and efficient manner. The roles include:</a:t>
            </a:r>
            <a:endParaRPr lang="en-US" sz="2000" dirty="0"/>
          </a:p>
        </p:txBody>
      </p:sp>
    </p:spTree>
    <p:extLst>
      <p:ext uri="{BB962C8B-B14F-4D97-AF65-F5344CB8AC3E}">
        <p14:creationId xmlns:p14="http://schemas.microsoft.com/office/powerpoint/2010/main" val="412043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C17C-8A40-6FAA-A494-46D807362001}"/>
              </a:ext>
            </a:extLst>
          </p:cNvPr>
          <p:cNvSpPr>
            <a:spLocks noGrp="1"/>
          </p:cNvSpPr>
          <p:nvPr>
            <p:ph type="title"/>
          </p:nvPr>
        </p:nvSpPr>
        <p:spPr>
          <a:xfrm>
            <a:off x="481013" y="3752849"/>
            <a:ext cx="3290887" cy="2452687"/>
          </a:xfrm>
        </p:spPr>
        <p:txBody>
          <a:bodyPr anchor="ctr">
            <a:normAutofit/>
          </a:bodyPr>
          <a:lstStyle/>
          <a:p>
            <a:r>
              <a:rPr lang="en-US" sz="3600"/>
              <a:t>Product Owner</a:t>
            </a:r>
          </a:p>
        </p:txBody>
      </p:sp>
      <p:pic>
        <p:nvPicPr>
          <p:cNvPr id="5" name="Picture 4">
            <a:extLst>
              <a:ext uri="{FF2B5EF4-FFF2-40B4-BE49-F238E27FC236}">
                <a16:creationId xmlns:a16="http://schemas.microsoft.com/office/drawing/2014/main" id="{B0AC07AE-8B86-ABA8-5A01-465E33786007}"/>
              </a:ext>
            </a:extLst>
          </p:cNvPr>
          <p:cNvPicPr>
            <a:picLocks noChangeAspect="1"/>
          </p:cNvPicPr>
          <p:nvPr/>
        </p:nvPicPr>
        <p:blipFill rotWithShape="1">
          <a:blip r:embed="rId2"/>
          <a:srcRect b="4143"/>
          <a:stretch/>
        </p:blipFill>
        <p:spPr>
          <a:xfrm>
            <a:off x="20" y="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C3D0DAB7-A49D-D48A-B3E2-6F5F2FCDAFB7}"/>
              </a:ext>
            </a:extLst>
          </p:cNvPr>
          <p:cNvSpPr>
            <a:spLocks noGrp="1"/>
          </p:cNvSpPr>
          <p:nvPr>
            <p:ph idx="1"/>
          </p:nvPr>
        </p:nvSpPr>
        <p:spPr>
          <a:xfrm>
            <a:off x="4223982" y="3752850"/>
            <a:ext cx="7485413" cy="2452687"/>
          </a:xfrm>
        </p:spPr>
        <p:txBody>
          <a:bodyPr anchor="ctr">
            <a:normAutofit/>
          </a:bodyPr>
          <a:lstStyle/>
          <a:p>
            <a:r>
              <a:rPr lang="en-US" sz="1800" b="0" i="0">
                <a:effectLst/>
                <a:latin typeface="Aspira Webfont"/>
              </a:rPr>
              <a:t>The product owner is the main source of communication between the clients/stakeholders and the development team. Responsibilities of a </a:t>
            </a:r>
            <a:r>
              <a:rPr lang="en-US" sz="1800">
                <a:latin typeface="Aspira Webfont"/>
              </a:rPr>
              <a:t>Product owner includes</a:t>
            </a:r>
            <a:r>
              <a:rPr lang="en-US" sz="1800" b="0" i="0">
                <a:effectLst/>
                <a:latin typeface="Aspira Webfont"/>
              </a:rPr>
              <a:t> defining the backlog containing a list of features and requirements and to communi</a:t>
            </a:r>
            <a:r>
              <a:rPr lang="en-US" sz="1800">
                <a:latin typeface="Aspira Webfont"/>
              </a:rPr>
              <a:t>cate </a:t>
            </a:r>
            <a:r>
              <a:rPr lang="en-US" sz="1800" b="0" i="0">
                <a:effectLst/>
                <a:latin typeface="Aspira Webfont"/>
              </a:rPr>
              <a:t>the client’s vision and end goals for the product to the team. The product owner ensures that the team is on track with the development process </a:t>
            </a:r>
            <a:r>
              <a:rPr lang="en-US" sz="1800">
                <a:latin typeface="Aspira Webfont"/>
              </a:rPr>
              <a:t>with respect to timeline, additions/changes in requirements and provides support throughout the process.</a:t>
            </a:r>
            <a:endParaRPr lang="en-US" sz="1800" b="0" i="0">
              <a:effectLst/>
              <a:latin typeface="Aspira Webfont"/>
            </a:endParaRPr>
          </a:p>
          <a:p>
            <a:pPr marL="0" indent="0">
              <a:buNone/>
            </a:pPr>
            <a:endParaRPr lang="en-US" sz="1800"/>
          </a:p>
        </p:txBody>
      </p:sp>
    </p:spTree>
    <p:extLst>
      <p:ext uri="{BB962C8B-B14F-4D97-AF65-F5344CB8AC3E}">
        <p14:creationId xmlns:p14="http://schemas.microsoft.com/office/powerpoint/2010/main" val="148247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1" name="Arc 70">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0DB06B4A-C1E0-B00E-EA4A-A78AE251EBDE}"/>
              </a:ext>
            </a:extLst>
          </p:cNvPr>
          <p:cNvSpPr>
            <a:spLocks noGrp="1"/>
          </p:cNvSpPr>
          <p:nvPr>
            <p:ph type="title"/>
          </p:nvPr>
        </p:nvSpPr>
        <p:spPr>
          <a:xfrm>
            <a:off x="838200" y="365125"/>
            <a:ext cx="10515599" cy="1325563"/>
          </a:xfrm>
        </p:spPr>
        <p:txBody>
          <a:bodyPr>
            <a:normAutofit/>
          </a:bodyPr>
          <a:lstStyle/>
          <a:p>
            <a:r>
              <a:rPr lang="en-US"/>
              <a:t>Scrum Master</a:t>
            </a:r>
          </a:p>
        </p:txBody>
      </p:sp>
      <p:sp>
        <p:nvSpPr>
          <p:cNvPr id="3" name="Content Placeholder 2">
            <a:extLst>
              <a:ext uri="{FF2B5EF4-FFF2-40B4-BE49-F238E27FC236}">
                <a16:creationId xmlns:a16="http://schemas.microsoft.com/office/drawing/2014/main" id="{F62B76E6-5806-3776-58FA-C054A61109DC}"/>
              </a:ext>
            </a:extLst>
          </p:cNvPr>
          <p:cNvSpPr>
            <a:spLocks noGrp="1"/>
          </p:cNvSpPr>
          <p:nvPr>
            <p:ph idx="1"/>
          </p:nvPr>
        </p:nvSpPr>
        <p:spPr>
          <a:xfrm>
            <a:off x="838200" y="1825625"/>
            <a:ext cx="5393361" cy="4351338"/>
          </a:xfrm>
        </p:spPr>
        <p:txBody>
          <a:bodyPr>
            <a:normAutofit/>
          </a:bodyPr>
          <a:lstStyle/>
          <a:p>
            <a:r>
              <a:rPr lang="en-US" b="0" i="0" dirty="0">
                <a:effectLst/>
                <a:latin typeface="Aspira Webfont"/>
              </a:rPr>
              <a:t>The Scrum Master is responsible for facilitating the Scrum processes and helping the team understand and adhere to the rules and practices. The Scrum master also serves as a mentor to the team throughout </a:t>
            </a:r>
            <a:r>
              <a:rPr lang="en-US" dirty="0">
                <a:latin typeface="Aspira Webfont"/>
              </a:rPr>
              <a:t>the development process</a:t>
            </a:r>
            <a:r>
              <a:rPr lang="en-US" b="0" i="0" dirty="0">
                <a:effectLst/>
                <a:latin typeface="Aspira Webfont"/>
              </a:rPr>
              <a:t> and helps to remove any obstacles that may be blocking the team's progress.</a:t>
            </a:r>
            <a:endParaRPr lang="en-US" dirty="0"/>
          </a:p>
        </p:txBody>
      </p:sp>
      <p:sp>
        <p:nvSpPr>
          <p:cNvPr id="73" name="Oval 72">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E92AC7FB-C354-AA85-2A2E-C0D4BAC084D5}"/>
              </a:ext>
            </a:extLst>
          </p:cNvPr>
          <p:cNvPicPr>
            <a:picLocks noChangeAspect="1"/>
          </p:cNvPicPr>
          <p:nvPr/>
        </p:nvPicPr>
        <p:blipFill rotWithShape="1">
          <a:blip r:embed="rId2"/>
          <a:srcRect l="13075" t="-38620" r="13286" b="2"/>
          <a:stretch/>
        </p:blipFill>
        <p:spPr>
          <a:xfrm>
            <a:off x="7109962" y="2745678"/>
            <a:ext cx="4221597" cy="3405739"/>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3744995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3">
            <a:extLst>
              <a:ext uri="{FF2B5EF4-FFF2-40B4-BE49-F238E27FC236}">
                <a16:creationId xmlns:a16="http://schemas.microsoft.com/office/drawing/2014/main" id="{C2B4C0C7-2745-46BE-B15F-E50582545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34E91B-F957-6A36-C86F-DFBE036FA085}"/>
              </a:ext>
            </a:extLst>
          </p:cNvPr>
          <p:cNvSpPr>
            <a:spLocks noGrp="1"/>
          </p:cNvSpPr>
          <p:nvPr>
            <p:ph type="title"/>
          </p:nvPr>
        </p:nvSpPr>
        <p:spPr>
          <a:xfrm>
            <a:off x="6094105" y="802955"/>
            <a:ext cx="4977976" cy="1454051"/>
          </a:xfrm>
        </p:spPr>
        <p:txBody>
          <a:bodyPr anchor="b">
            <a:normAutofit/>
          </a:bodyPr>
          <a:lstStyle/>
          <a:p>
            <a:r>
              <a:rPr lang="en-US" sz="3600">
                <a:solidFill>
                  <a:schemeClr val="tx2"/>
                </a:solidFill>
              </a:rPr>
              <a:t>Development Team</a:t>
            </a:r>
          </a:p>
        </p:txBody>
      </p:sp>
      <p:pic>
        <p:nvPicPr>
          <p:cNvPr id="9" name="Picture 8">
            <a:extLst>
              <a:ext uri="{FF2B5EF4-FFF2-40B4-BE49-F238E27FC236}">
                <a16:creationId xmlns:a16="http://schemas.microsoft.com/office/drawing/2014/main" id="{FA0E5EC0-8DBA-7141-1C8E-986215DC8927}"/>
              </a:ext>
            </a:extLst>
          </p:cNvPr>
          <p:cNvPicPr>
            <a:picLocks noChangeAspect="1"/>
          </p:cNvPicPr>
          <p:nvPr/>
        </p:nvPicPr>
        <p:blipFill rotWithShape="1">
          <a:blip r:embed="rId2">
            <a:alphaModFix/>
          </a:blip>
          <a:srcRect l="20398" r="25418"/>
          <a:stretch/>
        </p:blipFill>
        <p:spPr>
          <a:xfrm>
            <a:off x="445608" y="870838"/>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grpSp>
        <p:nvGrpSpPr>
          <p:cNvPr id="26" name="Group 25">
            <a:extLst>
              <a:ext uri="{FF2B5EF4-FFF2-40B4-BE49-F238E27FC236}">
                <a16:creationId xmlns:a16="http://schemas.microsoft.com/office/drawing/2014/main" id="{89D8939B-D984-4564-B942-51C44F623C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96695"/>
            <a:ext cx="4850918" cy="5212025"/>
            <a:chOff x="0" y="796695"/>
            <a:chExt cx="4850918" cy="5212025"/>
          </a:xfrm>
        </p:grpSpPr>
        <p:sp>
          <p:nvSpPr>
            <p:cNvPr id="27" name="Freeform: Shape 26">
              <a:extLst>
                <a:ext uri="{FF2B5EF4-FFF2-40B4-BE49-F238E27FC236}">
                  <a16:creationId xmlns:a16="http://schemas.microsoft.com/office/drawing/2014/main" id="{93EAFB53-01AA-467C-BE85-D555D06E3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926917"/>
              <a:ext cx="4828239" cy="4951702"/>
            </a:xfrm>
            <a:custGeom>
              <a:avLst/>
              <a:gdLst>
                <a:gd name="connsiteX0" fmla="*/ 2407249 w 4828239"/>
                <a:gd name="connsiteY0" fmla="*/ 1168 h 4951702"/>
                <a:gd name="connsiteX1" fmla="*/ 2651971 w 4828239"/>
                <a:gd name="connsiteY1" fmla="*/ 4800 h 4951702"/>
                <a:gd name="connsiteX2" fmla="*/ 3136762 w 4828239"/>
                <a:gd name="connsiteY2" fmla="*/ 80075 h 4951702"/>
                <a:gd name="connsiteX3" fmla="*/ 3598035 w 4828239"/>
                <a:gd name="connsiteY3" fmla="*/ 254778 h 4951702"/>
                <a:gd name="connsiteX4" fmla="*/ 4006734 w 4828239"/>
                <a:gd name="connsiteY4" fmla="*/ 532540 h 4951702"/>
                <a:gd name="connsiteX5" fmla="*/ 4333530 w 4828239"/>
                <a:gd name="connsiteY5" fmla="*/ 900560 h 4951702"/>
                <a:gd name="connsiteX6" fmla="*/ 4368761 w 4828239"/>
                <a:gd name="connsiteY6" fmla="*/ 950864 h 4951702"/>
                <a:gd name="connsiteX7" fmla="*/ 4402539 w 4828239"/>
                <a:gd name="connsiteY7" fmla="*/ 1002077 h 4951702"/>
                <a:gd name="connsiteX8" fmla="*/ 4435319 w 4828239"/>
                <a:gd name="connsiteY8" fmla="*/ 1053834 h 4951702"/>
                <a:gd name="connsiteX9" fmla="*/ 4466918 w 4828239"/>
                <a:gd name="connsiteY9" fmla="*/ 1106317 h 4951702"/>
                <a:gd name="connsiteX10" fmla="*/ 4582327 w 4828239"/>
                <a:gd name="connsiteY10" fmla="*/ 1322244 h 4951702"/>
                <a:gd name="connsiteX11" fmla="*/ 4740322 w 4828239"/>
                <a:gd name="connsiteY11" fmla="*/ 1783517 h 4951702"/>
                <a:gd name="connsiteX12" fmla="*/ 4777370 w 4828239"/>
                <a:gd name="connsiteY12" fmla="*/ 2023507 h 4951702"/>
                <a:gd name="connsiteX13" fmla="*/ 4801432 w 4828239"/>
                <a:gd name="connsiteY13" fmla="*/ 2263678 h 4951702"/>
                <a:gd name="connsiteX14" fmla="*/ 4820591 w 4828239"/>
                <a:gd name="connsiteY14" fmla="*/ 2503848 h 4951702"/>
                <a:gd name="connsiteX15" fmla="*/ 4824496 w 4828239"/>
                <a:gd name="connsiteY15" fmla="*/ 2564050 h 4951702"/>
                <a:gd name="connsiteX16" fmla="*/ 4826221 w 4828239"/>
                <a:gd name="connsiteY16" fmla="*/ 2595013 h 4951702"/>
                <a:gd name="connsiteX17" fmla="*/ 4827492 w 4828239"/>
                <a:gd name="connsiteY17" fmla="*/ 2626522 h 4951702"/>
                <a:gd name="connsiteX18" fmla="*/ 4825767 w 4828239"/>
                <a:gd name="connsiteY18" fmla="*/ 2753462 h 4951702"/>
                <a:gd name="connsiteX19" fmla="*/ 4696465 w 4828239"/>
                <a:gd name="connsiteY19" fmla="*/ 3252055 h 4951702"/>
                <a:gd name="connsiteX20" fmla="*/ 4409077 w 4828239"/>
                <a:gd name="connsiteY20" fmla="*/ 3675464 h 4951702"/>
                <a:gd name="connsiteX21" fmla="*/ 4233920 w 4828239"/>
                <a:gd name="connsiteY21" fmla="*/ 3851983 h 4951702"/>
                <a:gd name="connsiteX22" fmla="*/ 4051318 w 4828239"/>
                <a:gd name="connsiteY22" fmla="*/ 4012430 h 4951702"/>
                <a:gd name="connsiteX23" fmla="*/ 3680392 w 4828239"/>
                <a:gd name="connsiteY23" fmla="*/ 4301543 h 4951702"/>
                <a:gd name="connsiteX24" fmla="*/ 3587048 w 4828239"/>
                <a:gd name="connsiteY24" fmla="*/ 4372096 h 4951702"/>
                <a:gd name="connsiteX25" fmla="*/ 3491161 w 4828239"/>
                <a:gd name="connsiteY25" fmla="*/ 4443103 h 4951702"/>
                <a:gd name="connsiteX26" fmla="*/ 3392914 w 4828239"/>
                <a:gd name="connsiteY26" fmla="*/ 4513202 h 4951702"/>
                <a:gd name="connsiteX27" fmla="*/ 3291579 w 4828239"/>
                <a:gd name="connsiteY27" fmla="*/ 4581303 h 4951702"/>
                <a:gd name="connsiteX28" fmla="*/ 3078830 w 4828239"/>
                <a:gd name="connsiteY28" fmla="*/ 4709153 h 4951702"/>
                <a:gd name="connsiteX29" fmla="*/ 2850010 w 4828239"/>
                <a:gd name="connsiteY29" fmla="*/ 4817842 h 4951702"/>
                <a:gd name="connsiteX30" fmla="*/ 2352052 w 4828239"/>
                <a:gd name="connsiteY30" fmla="*/ 4942876 h 4951702"/>
                <a:gd name="connsiteX31" fmla="*/ 2223840 w 4828239"/>
                <a:gd name="connsiteY31" fmla="*/ 4950958 h 4951702"/>
                <a:gd name="connsiteX32" fmla="*/ 2191787 w 4828239"/>
                <a:gd name="connsiteY32" fmla="*/ 4951684 h 4951702"/>
                <a:gd name="connsiteX33" fmla="*/ 2159825 w 4828239"/>
                <a:gd name="connsiteY33" fmla="*/ 4951503 h 4951702"/>
                <a:gd name="connsiteX34" fmla="*/ 2127953 w 4828239"/>
                <a:gd name="connsiteY34" fmla="*/ 4951139 h 4951702"/>
                <a:gd name="connsiteX35" fmla="*/ 2096990 w 4828239"/>
                <a:gd name="connsiteY35" fmla="*/ 4949959 h 4951702"/>
                <a:gd name="connsiteX36" fmla="*/ 1849646 w 4828239"/>
                <a:gd name="connsiteY36" fmla="*/ 4930255 h 4951702"/>
                <a:gd name="connsiteX37" fmla="*/ 1603845 w 4828239"/>
                <a:gd name="connsiteY37" fmla="*/ 4886852 h 4951702"/>
                <a:gd name="connsiteX38" fmla="*/ 1362403 w 4828239"/>
                <a:gd name="connsiteY38" fmla="*/ 4818841 h 4951702"/>
                <a:gd name="connsiteX39" fmla="*/ 900222 w 4828239"/>
                <a:gd name="connsiteY39" fmla="*/ 4614355 h 4951702"/>
                <a:gd name="connsiteX40" fmla="*/ 510682 w 4828239"/>
                <a:gd name="connsiteY40" fmla="*/ 4296004 h 4951702"/>
                <a:gd name="connsiteX41" fmla="*/ 352778 w 4828239"/>
                <a:gd name="connsiteY41" fmla="*/ 4104412 h 4951702"/>
                <a:gd name="connsiteX42" fmla="*/ 214850 w 4828239"/>
                <a:gd name="connsiteY42" fmla="*/ 3901561 h 4951702"/>
                <a:gd name="connsiteX43" fmla="*/ 182615 w 4828239"/>
                <a:gd name="connsiteY43" fmla="*/ 3849894 h 4951702"/>
                <a:gd name="connsiteX44" fmla="*/ 151833 w 4828239"/>
                <a:gd name="connsiteY44" fmla="*/ 3799772 h 4951702"/>
                <a:gd name="connsiteX45" fmla="*/ 91087 w 4828239"/>
                <a:gd name="connsiteY45" fmla="*/ 3702614 h 4951702"/>
                <a:gd name="connsiteX46" fmla="*/ 0 w 4828239"/>
                <a:gd name="connsiteY46" fmla="*/ 3558952 h 4951702"/>
                <a:gd name="connsiteX47" fmla="*/ 0 w 4828239"/>
                <a:gd name="connsiteY47" fmla="*/ 3152786 h 4951702"/>
                <a:gd name="connsiteX48" fmla="*/ 21078 w 4828239"/>
                <a:gd name="connsiteY48" fmla="*/ 3185589 h 4951702"/>
                <a:gd name="connsiteX49" fmla="*/ 159097 w 4828239"/>
                <a:gd name="connsiteY49" fmla="*/ 3365285 h 4951702"/>
                <a:gd name="connsiteX50" fmla="*/ 308466 w 4828239"/>
                <a:gd name="connsiteY50" fmla="*/ 3546344 h 4951702"/>
                <a:gd name="connsiteX51" fmla="*/ 382742 w 4828239"/>
                <a:gd name="connsiteY51" fmla="*/ 3640869 h 4951702"/>
                <a:gd name="connsiteX52" fmla="*/ 418427 w 4828239"/>
                <a:gd name="connsiteY52" fmla="*/ 3687269 h 4951702"/>
                <a:gd name="connsiteX53" fmla="*/ 453386 w 4828239"/>
                <a:gd name="connsiteY53" fmla="*/ 3731671 h 4951702"/>
                <a:gd name="connsiteX54" fmla="*/ 753758 w 4828239"/>
                <a:gd name="connsiteY54" fmla="*/ 4059829 h 4951702"/>
                <a:gd name="connsiteX55" fmla="*/ 913479 w 4828239"/>
                <a:gd name="connsiteY55" fmla="*/ 4207472 h 4951702"/>
                <a:gd name="connsiteX56" fmla="*/ 1080736 w 4828239"/>
                <a:gd name="connsiteY56" fmla="*/ 4343584 h 4951702"/>
                <a:gd name="connsiteX57" fmla="*/ 1454385 w 4828239"/>
                <a:gd name="connsiteY57" fmla="*/ 4558875 h 4951702"/>
                <a:gd name="connsiteX58" fmla="*/ 1663411 w 4828239"/>
                <a:gd name="connsiteY58" fmla="*/ 4619712 h 4951702"/>
                <a:gd name="connsiteX59" fmla="*/ 1716984 w 4828239"/>
                <a:gd name="connsiteY59" fmla="*/ 4630427 h 4951702"/>
                <a:gd name="connsiteX60" fmla="*/ 1771011 w 4828239"/>
                <a:gd name="connsiteY60" fmla="*/ 4639417 h 4951702"/>
                <a:gd name="connsiteX61" fmla="*/ 1880064 w 4828239"/>
                <a:gd name="connsiteY61" fmla="*/ 4652311 h 4951702"/>
                <a:gd name="connsiteX62" fmla="*/ 1934909 w 4828239"/>
                <a:gd name="connsiteY62" fmla="*/ 4656487 h 4951702"/>
                <a:gd name="connsiteX63" fmla="*/ 1989935 w 4828239"/>
                <a:gd name="connsiteY63" fmla="*/ 4659393 h 4951702"/>
                <a:gd name="connsiteX64" fmla="*/ 2045142 w 4828239"/>
                <a:gd name="connsiteY64" fmla="*/ 4660664 h 4951702"/>
                <a:gd name="connsiteX65" fmla="*/ 2100440 w 4828239"/>
                <a:gd name="connsiteY65" fmla="*/ 4660392 h 4951702"/>
                <a:gd name="connsiteX66" fmla="*/ 2128135 w 4828239"/>
                <a:gd name="connsiteY66" fmla="*/ 4660119 h 4951702"/>
                <a:gd name="connsiteX67" fmla="*/ 2154831 w 4828239"/>
                <a:gd name="connsiteY67" fmla="*/ 4658939 h 4951702"/>
                <a:gd name="connsiteX68" fmla="*/ 2181436 w 4828239"/>
                <a:gd name="connsiteY68" fmla="*/ 4657577 h 4951702"/>
                <a:gd name="connsiteX69" fmla="*/ 2207950 w 4828239"/>
                <a:gd name="connsiteY69" fmla="*/ 4655398 h 4951702"/>
                <a:gd name="connsiteX70" fmla="*/ 2313098 w 4828239"/>
                <a:gd name="connsiteY70" fmla="*/ 4642413 h 4951702"/>
                <a:gd name="connsiteX71" fmla="*/ 2713625 w 4828239"/>
                <a:gd name="connsiteY71" fmla="*/ 4510932 h 4951702"/>
                <a:gd name="connsiteX72" fmla="*/ 3083643 w 4828239"/>
                <a:gd name="connsiteY72" fmla="*/ 4280386 h 4951702"/>
                <a:gd name="connsiteX73" fmla="*/ 3173355 w 4828239"/>
                <a:gd name="connsiteY73" fmla="*/ 4212648 h 4951702"/>
                <a:gd name="connsiteX74" fmla="*/ 3263067 w 4828239"/>
                <a:gd name="connsiteY74" fmla="*/ 4142640 h 4951702"/>
                <a:gd name="connsiteX75" fmla="*/ 3444762 w 4828239"/>
                <a:gd name="connsiteY75" fmla="*/ 3997357 h 4951702"/>
                <a:gd name="connsiteX76" fmla="*/ 3818229 w 4828239"/>
                <a:gd name="connsiteY76" fmla="*/ 3716144 h 4951702"/>
                <a:gd name="connsiteX77" fmla="*/ 4166182 w 4828239"/>
                <a:gd name="connsiteY77" fmla="*/ 3436474 h 4951702"/>
                <a:gd name="connsiteX78" fmla="*/ 4444399 w 4828239"/>
                <a:gd name="connsiteY78" fmla="*/ 3115943 h 4951702"/>
                <a:gd name="connsiteX79" fmla="*/ 4539196 w 4828239"/>
                <a:gd name="connsiteY79" fmla="*/ 2929618 h 4951702"/>
                <a:gd name="connsiteX80" fmla="*/ 4596946 w 4828239"/>
                <a:gd name="connsiteY80" fmla="*/ 2726040 h 4951702"/>
                <a:gd name="connsiteX81" fmla="*/ 4612927 w 4828239"/>
                <a:gd name="connsiteY81" fmla="*/ 2619257 h 4951702"/>
                <a:gd name="connsiteX82" fmla="*/ 4615561 w 4828239"/>
                <a:gd name="connsiteY82" fmla="*/ 2592198 h 4951702"/>
                <a:gd name="connsiteX83" fmla="*/ 4617558 w 4828239"/>
                <a:gd name="connsiteY83" fmla="*/ 2564595 h 4951702"/>
                <a:gd name="connsiteX84" fmla="*/ 4620464 w 4828239"/>
                <a:gd name="connsiteY84" fmla="*/ 2507571 h 4951702"/>
                <a:gd name="connsiteX85" fmla="*/ 4615470 w 4828239"/>
                <a:gd name="connsiteY85" fmla="*/ 2279568 h 4951702"/>
                <a:gd name="connsiteX86" fmla="*/ 4583416 w 4828239"/>
                <a:gd name="connsiteY86" fmla="*/ 2054379 h 4951702"/>
                <a:gd name="connsiteX87" fmla="*/ 4529026 w 4828239"/>
                <a:gd name="connsiteY87" fmla="*/ 1834639 h 4951702"/>
                <a:gd name="connsiteX88" fmla="*/ 4388556 w 4828239"/>
                <a:gd name="connsiteY88" fmla="*/ 1408324 h 4951702"/>
                <a:gd name="connsiteX89" fmla="*/ 4292851 w 4828239"/>
                <a:gd name="connsiteY89" fmla="*/ 1205927 h 4951702"/>
                <a:gd name="connsiteX90" fmla="*/ 4264975 w 4828239"/>
                <a:gd name="connsiteY90" fmla="*/ 1157439 h 4951702"/>
                <a:gd name="connsiteX91" fmla="*/ 4235646 w 4828239"/>
                <a:gd name="connsiteY91" fmla="*/ 1109859 h 4951702"/>
                <a:gd name="connsiteX92" fmla="*/ 4204591 w 4828239"/>
                <a:gd name="connsiteY92" fmla="*/ 1063368 h 4951702"/>
                <a:gd name="connsiteX93" fmla="*/ 4172175 w 4828239"/>
                <a:gd name="connsiteY93" fmla="*/ 1017876 h 4951702"/>
                <a:gd name="connsiteX94" fmla="*/ 3865265 w 4828239"/>
                <a:gd name="connsiteY94" fmla="*/ 697618 h 4951702"/>
                <a:gd name="connsiteX95" fmla="*/ 3495792 w 4828239"/>
                <a:gd name="connsiteY95" fmla="*/ 456267 h 4951702"/>
                <a:gd name="connsiteX96" fmla="*/ 3080011 w 4828239"/>
                <a:gd name="connsiteY96" fmla="*/ 304719 h 4951702"/>
                <a:gd name="connsiteX97" fmla="*/ 2638805 w 4828239"/>
                <a:gd name="connsiteY97" fmla="*/ 241884 h 4951702"/>
                <a:gd name="connsiteX98" fmla="*/ 2191696 w 4828239"/>
                <a:gd name="connsiteY98" fmla="*/ 257865 h 4951702"/>
                <a:gd name="connsiteX99" fmla="*/ 1752851 w 4828239"/>
                <a:gd name="connsiteY99" fmla="*/ 350120 h 4951702"/>
                <a:gd name="connsiteX100" fmla="*/ 1333074 w 4828239"/>
                <a:gd name="connsiteY100" fmla="*/ 510657 h 4951702"/>
                <a:gd name="connsiteX101" fmla="*/ 582960 w 4828239"/>
                <a:gd name="connsiteY101" fmla="*/ 1003893 h 4951702"/>
                <a:gd name="connsiteX102" fmla="*/ 276322 w 4828239"/>
                <a:gd name="connsiteY102" fmla="*/ 1333049 h 4951702"/>
                <a:gd name="connsiteX103" fmla="*/ 33882 w 4828239"/>
                <a:gd name="connsiteY103" fmla="*/ 1711057 h 4951702"/>
                <a:gd name="connsiteX104" fmla="*/ 0 w 4828239"/>
                <a:gd name="connsiteY104" fmla="*/ 1785501 h 4951702"/>
                <a:gd name="connsiteX105" fmla="*/ 0 w 4828239"/>
                <a:gd name="connsiteY105" fmla="*/ 1377082 h 4951702"/>
                <a:gd name="connsiteX106" fmla="*/ 111188 w 4828239"/>
                <a:gd name="connsiteY106" fmla="*/ 1208333 h 4951702"/>
                <a:gd name="connsiteX107" fmla="*/ 431321 w 4828239"/>
                <a:gd name="connsiteY107" fmla="*/ 841539 h 4951702"/>
                <a:gd name="connsiteX108" fmla="*/ 807876 w 4828239"/>
                <a:gd name="connsiteY108" fmla="*/ 533448 h 4951702"/>
                <a:gd name="connsiteX109" fmla="*/ 1228743 w 4828239"/>
                <a:gd name="connsiteY109" fmla="*/ 288828 h 4951702"/>
                <a:gd name="connsiteX110" fmla="*/ 2163003 w 4828239"/>
                <a:gd name="connsiteY110" fmla="*/ 19056 h 4951702"/>
                <a:gd name="connsiteX111" fmla="*/ 2407249 w 4828239"/>
                <a:gd name="connsiteY111" fmla="*/ 1168 h 4951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4828239" h="4951702">
                  <a:moveTo>
                    <a:pt x="2407249" y="1168"/>
                  </a:moveTo>
                  <a:cubicBezTo>
                    <a:pt x="2488914" y="-1193"/>
                    <a:pt x="2570658" y="33"/>
                    <a:pt x="2651971" y="4800"/>
                  </a:cubicBezTo>
                  <a:cubicBezTo>
                    <a:pt x="2814869" y="14698"/>
                    <a:pt x="2977677" y="38942"/>
                    <a:pt x="3136762" y="80075"/>
                  </a:cubicBezTo>
                  <a:cubicBezTo>
                    <a:pt x="3295846" y="121117"/>
                    <a:pt x="3451209" y="179231"/>
                    <a:pt x="3598035" y="254778"/>
                  </a:cubicBezTo>
                  <a:cubicBezTo>
                    <a:pt x="3744680" y="330325"/>
                    <a:pt x="3883516" y="422670"/>
                    <a:pt x="4006734" y="532540"/>
                  </a:cubicBezTo>
                  <a:cubicBezTo>
                    <a:pt x="4130043" y="642320"/>
                    <a:pt x="4238460" y="767354"/>
                    <a:pt x="4333530" y="900560"/>
                  </a:cubicBezTo>
                  <a:lnTo>
                    <a:pt x="4368761" y="950864"/>
                  </a:lnTo>
                  <a:lnTo>
                    <a:pt x="4402539" y="1002077"/>
                  </a:lnTo>
                  <a:cubicBezTo>
                    <a:pt x="4413436" y="1019329"/>
                    <a:pt x="4424604" y="1036491"/>
                    <a:pt x="4435319" y="1053834"/>
                  </a:cubicBezTo>
                  <a:lnTo>
                    <a:pt x="4466918" y="1106317"/>
                  </a:lnTo>
                  <a:cubicBezTo>
                    <a:pt x="4508233" y="1176779"/>
                    <a:pt x="4547187" y="1248604"/>
                    <a:pt x="4582327" y="1322244"/>
                  </a:cubicBezTo>
                  <a:cubicBezTo>
                    <a:pt x="4652789" y="1469524"/>
                    <a:pt x="4707088" y="1624523"/>
                    <a:pt x="4740322" y="1783517"/>
                  </a:cubicBezTo>
                  <a:cubicBezTo>
                    <a:pt x="4756848" y="1863060"/>
                    <a:pt x="4768380" y="1943238"/>
                    <a:pt x="4777370" y="2023507"/>
                  </a:cubicBezTo>
                  <a:cubicBezTo>
                    <a:pt x="4786540" y="2103685"/>
                    <a:pt x="4793895" y="2183772"/>
                    <a:pt x="4801432" y="2263678"/>
                  </a:cubicBezTo>
                  <a:cubicBezTo>
                    <a:pt x="4808605" y="2343674"/>
                    <a:pt x="4814961" y="2423670"/>
                    <a:pt x="4820591" y="2503848"/>
                  </a:cubicBezTo>
                  <a:lnTo>
                    <a:pt x="4824496" y="2564050"/>
                  </a:lnTo>
                  <a:cubicBezTo>
                    <a:pt x="4825222" y="2573947"/>
                    <a:pt x="4825676" y="2584571"/>
                    <a:pt x="4826221" y="2595013"/>
                  </a:cubicBezTo>
                  <a:cubicBezTo>
                    <a:pt x="4826766" y="2605455"/>
                    <a:pt x="4827311" y="2615989"/>
                    <a:pt x="4827492" y="2626522"/>
                  </a:cubicBezTo>
                  <a:cubicBezTo>
                    <a:pt x="4828854" y="2668563"/>
                    <a:pt x="4828400" y="2710967"/>
                    <a:pt x="4825767" y="2753462"/>
                  </a:cubicBezTo>
                  <a:cubicBezTo>
                    <a:pt x="4815960" y="2923534"/>
                    <a:pt x="4770287" y="3094877"/>
                    <a:pt x="4696465" y="3252055"/>
                  </a:cubicBezTo>
                  <a:cubicBezTo>
                    <a:pt x="4622825" y="3409687"/>
                    <a:pt x="4521308" y="3551156"/>
                    <a:pt x="4409077" y="3675464"/>
                  </a:cubicBezTo>
                  <a:cubicBezTo>
                    <a:pt x="4352961" y="3737845"/>
                    <a:pt x="4294031" y="3796321"/>
                    <a:pt x="4233920" y="3851983"/>
                  </a:cubicBezTo>
                  <a:cubicBezTo>
                    <a:pt x="4173809" y="3907645"/>
                    <a:pt x="4112882" y="3961218"/>
                    <a:pt x="4051318" y="4012430"/>
                  </a:cubicBezTo>
                  <a:cubicBezTo>
                    <a:pt x="3928463" y="4115308"/>
                    <a:pt x="3802884" y="4209107"/>
                    <a:pt x="3680392" y="4301543"/>
                  </a:cubicBezTo>
                  <a:lnTo>
                    <a:pt x="3587048" y="4372096"/>
                  </a:lnTo>
                  <a:cubicBezTo>
                    <a:pt x="3555449" y="4395795"/>
                    <a:pt x="3523578" y="4419676"/>
                    <a:pt x="3491161" y="4443103"/>
                  </a:cubicBezTo>
                  <a:cubicBezTo>
                    <a:pt x="3458836" y="4466621"/>
                    <a:pt x="3426147" y="4490047"/>
                    <a:pt x="3392914" y="4513202"/>
                  </a:cubicBezTo>
                  <a:cubicBezTo>
                    <a:pt x="3359590" y="4536175"/>
                    <a:pt x="3325993" y="4558966"/>
                    <a:pt x="3291579" y="4581303"/>
                  </a:cubicBezTo>
                  <a:cubicBezTo>
                    <a:pt x="3223114" y="4626069"/>
                    <a:pt x="3152471" y="4669472"/>
                    <a:pt x="3078830" y="4709153"/>
                  </a:cubicBezTo>
                  <a:cubicBezTo>
                    <a:pt x="3005281" y="4749014"/>
                    <a:pt x="2929189" y="4786061"/>
                    <a:pt x="2850010" y="4817842"/>
                  </a:cubicBezTo>
                  <a:cubicBezTo>
                    <a:pt x="2692378" y="4882312"/>
                    <a:pt x="2523032" y="4925806"/>
                    <a:pt x="2352052" y="4942876"/>
                  </a:cubicBezTo>
                  <a:cubicBezTo>
                    <a:pt x="2309285" y="4946963"/>
                    <a:pt x="2266517" y="4950050"/>
                    <a:pt x="2223840" y="4950958"/>
                  </a:cubicBezTo>
                  <a:lnTo>
                    <a:pt x="2191787" y="4951684"/>
                  </a:lnTo>
                  <a:cubicBezTo>
                    <a:pt x="2181163" y="4951775"/>
                    <a:pt x="2170449" y="4951503"/>
                    <a:pt x="2159825" y="4951503"/>
                  </a:cubicBezTo>
                  <a:lnTo>
                    <a:pt x="2127953" y="4951139"/>
                  </a:lnTo>
                  <a:lnTo>
                    <a:pt x="2096990" y="4949959"/>
                  </a:lnTo>
                  <a:cubicBezTo>
                    <a:pt x="2014542" y="4947326"/>
                    <a:pt x="1931912" y="4940788"/>
                    <a:pt x="1849646" y="4930255"/>
                  </a:cubicBezTo>
                  <a:cubicBezTo>
                    <a:pt x="1767288" y="4920267"/>
                    <a:pt x="1685113" y="4905920"/>
                    <a:pt x="1603845" y="4886852"/>
                  </a:cubicBezTo>
                  <a:cubicBezTo>
                    <a:pt x="1522668" y="4867601"/>
                    <a:pt x="1442127" y="4844811"/>
                    <a:pt x="1362403" y="4818841"/>
                  </a:cubicBezTo>
                  <a:cubicBezTo>
                    <a:pt x="1203228" y="4766449"/>
                    <a:pt x="1045868" y="4701253"/>
                    <a:pt x="900222" y="4614355"/>
                  </a:cubicBezTo>
                  <a:cubicBezTo>
                    <a:pt x="754485" y="4527639"/>
                    <a:pt x="624366" y="4417678"/>
                    <a:pt x="510682" y="4296004"/>
                  </a:cubicBezTo>
                  <a:cubicBezTo>
                    <a:pt x="453568" y="4235258"/>
                    <a:pt x="401629" y="4170607"/>
                    <a:pt x="352778" y="4104412"/>
                  </a:cubicBezTo>
                  <a:cubicBezTo>
                    <a:pt x="304199" y="4037945"/>
                    <a:pt x="257980" y="3970479"/>
                    <a:pt x="214850" y="3901561"/>
                  </a:cubicBezTo>
                  <a:cubicBezTo>
                    <a:pt x="203772" y="3884490"/>
                    <a:pt x="193330" y="3867147"/>
                    <a:pt x="182615" y="3849894"/>
                  </a:cubicBezTo>
                  <a:lnTo>
                    <a:pt x="151833" y="3799772"/>
                  </a:lnTo>
                  <a:cubicBezTo>
                    <a:pt x="132129" y="3767356"/>
                    <a:pt x="111699" y="3735212"/>
                    <a:pt x="91087" y="3702614"/>
                  </a:cubicBezTo>
                  <a:lnTo>
                    <a:pt x="0" y="3558952"/>
                  </a:lnTo>
                  <a:lnTo>
                    <a:pt x="0" y="3152786"/>
                  </a:lnTo>
                  <a:lnTo>
                    <a:pt x="21078" y="3185589"/>
                  </a:lnTo>
                  <a:cubicBezTo>
                    <a:pt x="63392" y="3246607"/>
                    <a:pt x="110427" y="3305810"/>
                    <a:pt x="159097" y="3365285"/>
                  </a:cubicBezTo>
                  <a:cubicBezTo>
                    <a:pt x="207767" y="3424851"/>
                    <a:pt x="258616" y="3484417"/>
                    <a:pt x="308466" y="3546344"/>
                  </a:cubicBezTo>
                  <a:cubicBezTo>
                    <a:pt x="333437" y="3577217"/>
                    <a:pt x="358135" y="3608816"/>
                    <a:pt x="382742" y="3640869"/>
                  </a:cubicBezTo>
                  <a:lnTo>
                    <a:pt x="418427" y="3687269"/>
                  </a:lnTo>
                  <a:cubicBezTo>
                    <a:pt x="430141" y="3702069"/>
                    <a:pt x="441309" y="3717233"/>
                    <a:pt x="453386" y="3731671"/>
                  </a:cubicBezTo>
                  <a:cubicBezTo>
                    <a:pt x="547638" y="3849168"/>
                    <a:pt x="649881" y="3957313"/>
                    <a:pt x="753758" y="4059829"/>
                  </a:cubicBezTo>
                  <a:cubicBezTo>
                    <a:pt x="805970" y="4110859"/>
                    <a:pt x="859089" y="4160164"/>
                    <a:pt x="913479" y="4207472"/>
                  </a:cubicBezTo>
                  <a:cubicBezTo>
                    <a:pt x="967869" y="4254780"/>
                    <a:pt x="1023258" y="4300544"/>
                    <a:pt x="1080736" y="4343584"/>
                  </a:cubicBezTo>
                  <a:cubicBezTo>
                    <a:pt x="1195237" y="4429846"/>
                    <a:pt x="1318727" y="4506937"/>
                    <a:pt x="1454385" y="4558875"/>
                  </a:cubicBezTo>
                  <a:cubicBezTo>
                    <a:pt x="1522033" y="4584845"/>
                    <a:pt x="1592132" y="4604730"/>
                    <a:pt x="1663411" y="4619712"/>
                  </a:cubicBezTo>
                  <a:cubicBezTo>
                    <a:pt x="1681299" y="4623254"/>
                    <a:pt x="1699006" y="4627340"/>
                    <a:pt x="1716984" y="4630427"/>
                  </a:cubicBezTo>
                  <a:lnTo>
                    <a:pt x="1771011" y="4639417"/>
                  </a:lnTo>
                  <a:cubicBezTo>
                    <a:pt x="1807241" y="4644229"/>
                    <a:pt x="1843471" y="4649314"/>
                    <a:pt x="1880064" y="4652311"/>
                  </a:cubicBezTo>
                  <a:cubicBezTo>
                    <a:pt x="1898316" y="4654036"/>
                    <a:pt x="1916567" y="4655670"/>
                    <a:pt x="1934909" y="4656487"/>
                  </a:cubicBezTo>
                  <a:cubicBezTo>
                    <a:pt x="1953251" y="4657395"/>
                    <a:pt x="1971502" y="4658848"/>
                    <a:pt x="1989935" y="4659393"/>
                  </a:cubicBezTo>
                  <a:lnTo>
                    <a:pt x="2045142" y="4660664"/>
                  </a:lnTo>
                  <a:cubicBezTo>
                    <a:pt x="2063484" y="4661118"/>
                    <a:pt x="2082008" y="4660482"/>
                    <a:pt x="2100440" y="4660392"/>
                  </a:cubicBezTo>
                  <a:lnTo>
                    <a:pt x="2128135" y="4660119"/>
                  </a:lnTo>
                  <a:cubicBezTo>
                    <a:pt x="2137124" y="4659847"/>
                    <a:pt x="2145932" y="4659302"/>
                    <a:pt x="2154831" y="4658939"/>
                  </a:cubicBezTo>
                  <a:cubicBezTo>
                    <a:pt x="2163729" y="4658485"/>
                    <a:pt x="2172628" y="4658212"/>
                    <a:pt x="2181436" y="4657577"/>
                  </a:cubicBezTo>
                  <a:lnTo>
                    <a:pt x="2207950" y="4655398"/>
                  </a:lnTo>
                  <a:cubicBezTo>
                    <a:pt x="2243272" y="4652583"/>
                    <a:pt x="2278321" y="4647861"/>
                    <a:pt x="2313098" y="4642413"/>
                  </a:cubicBezTo>
                  <a:cubicBezTo>
                    <a:pt x="2452298" y="4619349"/>
                    <a:pt x="2586139" y="4574221"/>
                    <a:pt x="2713625" y="4510932"/>
                  </a:cubicBezTo>
                  <a:cubicBezTo>
                    <a:pt x="2841565" y="4448369"/>
                    <a:pt x="2963330" y="4368282"/>
                    <a:pt x="3083643" y="4280386"/>
                  </a:cubicBezTo>
                  <a:cubicBezTo>
                    <a:pt x="3113698" y="4258503"/>
                    <a:pt x="3143572" y="4235712"/>
                    <a:pt x="3173355" y="4212648"/>
                  </a:cubicBezTo>
                  <a:cubicBezTo>
                    <a:pt x="3203319" y="4189675"/>
                    <a:pt x="3233193" y="4166339"/>
                    <a:pt x="3263067" y="4142640"/>
                  </a:cubicBezTo>
                  <a:lnTo>
                    <a:pt x="3444762" y="3997357"/>
                  </a:lnTo>
                  <a:cubicBezTo>
                    <a:pt x="3569432" y="3898473"/>
                    <a:pt x="3695284" y="3806401"/>
                    <a:pt x="3818229" y="3716144"/>
                  </a:cubicBezTo>
                  <a:cubicBezTo>
                    <a:pt x="3941084" y="3625886"/>
                    <a:pt x="4059309" y="3534721"/>
                    <a:pt x="4166182" y="3436474"/>
                  </a:cubicBezTo>
                  <a:cubicBezTo>
                    <a:pt x="4273056" y="3338408"/>
                    <a:pt x="4369578" y="3233895"/>
                    <a:pt x="4444399" y="3115943"/>
                  </a:cubicBezTo>
                  <a:cubicBezTo>
                    <a:pt x="4481809" y="3057013"/>
                    <a:pt x="4513772" y="2994905"/>
                    <a:pt x="4539196" y="2929618"/>
                  </a:cubicBezTo>
                  <a:cubicBezTo>
                    <a:pt x="4564802" y="2864422"/>
                    <a:pt x="4583235" y="2796139"/>
                    <a:pt x="4596946" y="2726040"/>
                  </a:cubicBezTo>
                  <a:cubicBezTo>
                    <a:pt x="4603756" y="2690991"/>
                    <a:pt x="4609204" y="2655306"/>
                    <a:pt x="4612927" y="2619257"/>
                  </a:cubicBezTo>
                  <a:cubicBezTo>
                    <a:pt x="4614017" y="2610268"/>
                    <a:pt x="4614743" y="2601188"/>
                    <a:pt x="4615561" y="2592198"/>
                  </a:cubicBezTo>
                  <a:cubicBezTo>
                    <a:pt x="4616287" y="2583118"/>
                    <a:pt x="4617195" y="2574220"/>
                    <a:pt x="4617558" y="2564595"/>
                  </a:cubicBezTo>
                  <a:lnTo>
                    <a:pt x="4620464" y="2507571"/>
                  </a:lnTo>
                  <a:cubicBezTo>
                    <a:pt x="4623097" y="2431479"/>
                    <a:pt x="4621462" y="2355297"/>
                    <a:pt x="4615470" y="2279568"/>
                  </a:cubicBezTo>
                  <a:cubicBezTo>
                    <a:pt x="4609658" y="2203748"/>
                    <a:pt x="4598490" y="2128564"/>
                    <a:pt x="4583416" y="2054379"/>
                  </a:cubicBezTo>
                  <a:cubicBezTo>
                    <a:pt x="4568162" y="1980194"/>
                    <a:pt x="4549094" y="1907008"/>
                    <a:pt x="4529026" y="1834639"/>
                  </a:cubicBezTo>
                  <a:cubicBezTo>
                    <a:pt x="4488983" y="1689810"/>
                    <a:pt x="4444762" y="1546888"/>
                    <a:pt x="4388556" y="1408324"/>
                  </a:cubicBezTo>
                  <a:cubicBezTo>
                    <a:pt x="4360407" y="1339133"/>
                    <a:pt x="4328990" y="1271213"/>
                    <a:pt x="4292851" y="1205927"/>
                  </a:cubicBezTo>
                  <a:cubicBezTo>
                    <a:pt x="4284043" y="1189492"/>
                    <a:pt x="4274327" y="1173511"/>
                    <a:pt x="4264975" y="1157439"/>
                  </a:cubicBezTo>
                  <a:cubicBezTo>
                    <a:pt x="4255350" y="1141458"/>
                    <a:pt x="4245361" y="1125749"/>
                    <a:pt x="4235646" y="1109859"/>
                  </a:cubicBezTo>
                  <a:lnTo>
                    <a:pt x="4204591" y="1063368"/>
                  </a:lnTo>
                  <a:lnTo>
                    <a:pt x="4172175" y="1017876"/>
                  </a:lnTo>
                  <a:cubicBezTo>
                    <a:pt x="4083462" y="898290"/>
                    <a:pt x="3979312" y="791326"/>
                    <a:pt x="3865265" y="697618"/>
                  </a:cubicBezTo>
                  <a:cubicBezTo>
                    <a:pt x="3751490" y="603638"/>
                    <a:pt x="3627909" y="521917"/>
                    <a:pt x="3495792" y="456267"/>
                  </a:cubicBezTo>
                  <a:cubicBezTo>
                    <a:pt x="3363766" y="390436"/>
                    <a:pt x="3224022" y="339950"/>
                    <a:pt x="3080011" y="304719"/>
                  </a:cubicBezTo>
                  <a:cubicBezTo>
                    <a:pt x="2935999" y="269397"/>
                    <a:pt x="2787992" y="249057"/>
                    <a:pt x="2638805" y="241884"/>
                  </a:cubicBezTo>
                  <a:cubicBezTo>
                    <a:pt x="2489345" y="234347"/>
                    <a:pt x="2340067" y="239341"/>
                    <a:pt x="2191696" y="257865"/>
                  </a:cubicBezTo>
                  <a:cubicBezTo>
                    <a:pt x="2043417" y="276479"/>
                    <a:pt x="1896500" y="307624"/>
                    <a:pt x="1752851" y="350120"/>
                  </a:cubicBezTo>
                  <a:cubicBezTo>
                    <a:pt x="1609112" y="392433"/>
                    <a:pt x="1468914" y="447187"/>
                    <a:pt x="1333074" y="510657"/>
                  </a:cubicBezTo>
                  <a:cubicBezTo>
                    <a:pt x="1060578" y="636236"/>
                    <a:pt x="806151" y="802767"/>
                    <a:pt x="582960" y="1003893"/>
                  </a:cubicBezTo>
                  <a:cubicBezTo>
                    <a:pt x="471728" y="1104774"/>
                    <a:pt x="368668" y="1214825"/>
                    <a:pt x="276322" y="1333049"/>
                  </a:cubicBezTo>
                  <a:cubicBezTo>
                    <a:pt x="183795" y="1451092"/>
                    <a:pt x="102164" y="1577669"/>
                    <a:pt x="33882" y="1711057"/>
                  </a:cubicBezTo>
                  <a:lnTo>
                    <a:pt x="0" y="1785501"/>
                  </a:lnTo>
                  <a:lnTo>
                    <a:pt x="0" y="1377082"/>
                  </a:lnTo>
                  <a:lnTo>
                    <a:pt x="111188" y="1208333"/>
                  </a:lnTo>
                  <a:cubicBezTo>
                    <a:pt x="206927" y="1076920"/>
                    <a:pt x="314732" y="954315"/>
                    <a:pt x="431321" y="841539"/>
                  </a:cubicBezTo>
                  <a:cubicBezTo>
                    <a:pt x="548183" y="728763"/>
                    <a:pt x="674488" y="625885"/>
                    <a:pt x="807876" y="533448"/>
                  </a:cubicBezTo>
                  <a:cubicBezTo>
                    <a:pt x="941446" y="441103"/>
                    <a:pt x="1082007" y="358837"/>
                    <a:pt x="1228743" y="288828"/>
                  </a:cubicBezTo>
                  <a:cubicBezTo>
                    <a:pt x="1522578" y="149811"/>
                    <a:pt x="1838931" y="57919"/>
                    <a:pt x="2163003" y="19056"/>
                  </a:cubicBezTo>
                  <a:cubicBezTo>
                    <a:pt x="2243998" y="9477"/>
                    <a:pt x="2325584" y="3529"/>
                    <a:pt x="2407249" y="116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B2935CA6-94DE-46EF-8BB1-9DB074B6C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960593"/>
              <a:ext cx="4814598" cy="4884231"/>
            </a:xfrm>
            <a:custGeom>
              <a:avLst/>
              <a:gdLst>
                <a:gd name="connsiteX0" fmla="*/ 2550817 w 4814598"/>
                <a:gd name="connsiteY0" fmla="*/ 544811 h 4884231"/>
                <a:gd name="connsiteX1" fmla="*/ 1694919 w 4814598"/>
                <a:gd name="connsiteY1" fmla="*/ 709526 h 4884231"/>
                <a:gd name="connsiteX2" fmla="*/ 932184 w 4814598"/>
                <a:gd name="connsiteY2" fmla="*/ 1163171 h 4884231"/>
                <a:gd name="connsiteX3" fmla="*/ 407894 w 4814598"/>
                <a:gd name="connsiteY3" fmla="*/ 1812768 h 4884231"/>
                <a:gd name="connsiteX4" fmla="*/ 220025 w 4814598"/>
                <a:gd name="connsiteY4" fmla="*/ 2558977 h 4884231"/>
                <a:gd name="connsiteX5" fmla="*/ 530204 w 4814598"/>
                <a:gd name="connsiteY5" fmla="*/ 3236995 h 4884231"/>
                <a:gd name="connsiteX6" fmla="*/ 697098 w 4814598"/>
                <a:gd name="connsiteY6" fmla="*/ 3471717 h 4884231"/>
                <a:gd name="connsiteX7" fmla="*/ 1333800 w 4814598"/>
                <a:gd name="connsiteY7" fmla="*/ 4121677 h 4884231"/>
                <a:gd name="connsiteX8" fmla="*/ 2170902 w 4814598"/>
                <a:gd name="connsiteY8" fmla="*/ 4339420 h 4884231"/>
                <a:gd name="connsiteX9" fmla="*/ 2709357 w 4814598"/>
                <a:gd name="connsiteY9" fmla="*/ 4200765 h 4884231"/>
                <a:gd name="connsiteX10" fmla="*/ 3290852 w 4814598"/>
                <a:gd name="connsiteY10" fmla="*/ 3800420 h 4884231"/>
                <a:gd name="connsiteX11" fmla="*/ 3434410 w 4814598"/>
                <a:gd name="connsiteY11" fmla="*/ 3689188 h 4884231"/>
                <a:gd name="connsiteX12" fmla="*/ 4069660 w 4814598"/>
                <a:gd name="connsiteY12" fmla="*/ 3124945 h 4884231"/>
                <a:gd name="connsiteX13" fmla="*/ 4269787 w 4814598"/>
                <a:gd name="connsiteY13" fmla="*/ 2558977 h 4884231"/>
                <a:gd name="connsiteX14" fmla="*/ 3797526 w 4814598"/>
                <a:gd name="connsiteY14" fmla="*/ 1099701 h 4884231"/>
                <a:gd name="connsiteX15" fmla="*/ 3273691 w 4814598"/>
                <a:gd name="connsiteY15" fmla="*/ 695179 h 4884231"/>
                <a:gd name="connsiteX16" fmla="*/ 2550817 w 4814598"/>
                <a:gd name="connsiteY16" fmla="*/ 544811 h 4884231"/>
                <a:gd name="connsiteX17" fmla="*/ 2550817 w 4814598"/>
                <a:gd name="connsiteY17" fmla="*/ 0 h 4884231"/>
                <a:gd name="connsiteX18" fmla="*/ 4814598 w 4814598"/>
                <a:gd name="connsiteY18" fmla="*/ 2558977 h 4884231"/>
                <a:gd name="connsiteX19" fmla="*/ 3626365 w 4814598"/>
                <a:gd name="connsiteY19" fmla="*/ 4229640 h 4884231"/>
                <a:gd name="connsiteX20" fmla="*/ 2170902 w 4814598"/>
                <a:gd name="connsiteY20" fmla="*/ 4884231 h 4884231"/>
                <a:gd name="connsiteX21" fmla="*/ 246267 w 4814598"/>
                <a:gd name="connsiteY21" fmla="*/ 3777538 h 4884231"/>
                <a:gd name="connsiteX22" fmla="*/ 40127 w 4814598"/>
                <a:gd name="connsiteY22" fmla="*/ 3489366 h 4884231"/>
                <a:gd name="connsiteX23" fmla="*/ 0 w 4814598"/>
                <a:gd name="connsiteY23" fmla="*/ 3432245 h 4884231"/>
                <a:gd name="connsiteX24" fmla="*/ 0 w 4814598"/>
                <a:gd name="connsiteY24" fmla="*/ 1432577 h 4884231"/>
                <a:gd name="connsiteX25" fmla="*/ 54624 w 4814598"/>
                <a:gd name="connsiteY25" fmla="*/ 1339196 h 4884231"/>
                <a:gd name="connsiteX26" fmla="*/ 2550817 w 4814598"/>
                <a:gd name="connsiteY26" fmla="*/ 0 h 488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4598" h="4884231">
                  <a:moveTo>
                    <a:pt x="2550817" y="544811"/>
                  </a:moveTo>
                  <a:cubicBezTo>
                    <a:pt x="2270966" y="544811"/>
                    <a:pt x="1974952" y="601744"/>
                    <a:pt x="1694919" y="709526"/>
                  </a:cubicBezTo>
                  <a:cubicBezTo>
                    <a:pt x="1417883" y="816127"/>
                    <a:pt x="1154103" y="973032"/>
                    <a:pt x="932184" y="1163171"/>
                  </a:cubicBezTo>
                  <a:cubicBezTo>
                    <a:pt x="710536" y="1353038"/>
                    <a:pt x="529296" y="1577682"/>
                    <a:pt x="407894" y="1812768"/>
                  </a:cubicBezTo>
                  <a:cubicBezTo>
                    <a:pt x="283223" y="2054210"/>
                    <a:pt x="220025" y="2305277"/>
                    <a:pt x="220025" y="2558977"/>
                  </a:cubicBezTo>
                  <a:cubicBezTo>
                    <a:pt x="220025" y="2801418"/>
                    <a:pt x="315095" y="2942070"/>
                    <a:pt x="530204" y="3236995"/>
                  </a:cubicBezTo>
                  <a:cubicBezTo>
                    <a:pt x="584050" y="3310817"/>
                    <a:pt x="639711" y="3387181"/>
                    <a:pt x="697098" y="3471717"/>
                  </a:cubicBezTo>
                  <a:cubicBezTo>
                    <a:pt x="900040" y="3770818"/>
                    <a:pt x="1108249" y="3983476"/>
                    <a:pt x="1333800" y="4121677"/>
                  </a:cubicBezTo>
                  <a:cubicBezTo>
                    <a:pt x="1572882" y="4268231"/>
                    <a:pt x="1846740" y="4339420"/>
                    <a:pt x="2170902" y="4339420"/>
                  </a:cubicBezTo>
                  <a:cubicBezTo>
                    <a:pt x="2354867" y="4339420"/>
                    <a:pt x="2525938" y="4295381"/>
                    <a:pt x="2709357" y="4200765"/>
                  </a:cubicBezTo>
                  <a:cubicBezTo>
                    <a:pt x="2897680" y="4103607"/>
                    <a:pt x="3084097" y="3961956"/>
                    <a:pt x="3290852" y="3800420"/>
                  </a:cubicBezTo>
                  <a:cubicBezTo>
                    <a:pt x="3339340" y="3762556"/>
                    <a:pt x="3387647" y="3725236"/>
                    <a:pt x="3434410" y="3689188"/>
                  </a:cubicBezTo>
                  <a:cubicBezTo>
                    <a:pt x="3682844" y="3497505"/>
                    <a:pt x="3917476" y="3316446"/>
                    <a:pt x="4069660" y="3124945"/>
                  </a:cubicBezTo>
                  <a:cubicBezTo>
                    <a:pt x="4209948" y="2948426"/>
                    <a:pt x="4269787" y="2779172"/>
                    <a:pt x="4269787" y="2558977"/>
                  </a:cubicBezTo>
                  <a:cubicBezTo>
                    <a:pt x="4269787" y="1980933"/>
                    <a:pt x="4102076" y="1462636"/>
                    <a:pt x="3797526" y="1099701"/>
                  </a:cubicBezTo>
                  <a:cubicBezTo>
                    <a:pt x="3650427" y="924453"/>
                    <a:pt x="3474272" y="788342"/>
                    <a:pt x="3273691" y="695179"/>
                  </a:cubicBezTo>
                  <a:cubicBezTo>
                    <a:pt x="3058944" y="595388"/>
                    <a:pt x="2815686" y="544811"/>
                    <a:pt x="2550817" y="544811"/>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2352A8D1-612B-42BB-A925-A3EF53F7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960593"/>
              <a:ext cx="4814598" cy="4884231"/>
            </a:xfrm>
            <a:custGeom>
              <a:avLst/>
              <a:gdLst>
                <a:gd name="connsiteX0" fmla="*/ 2550817 w 4814598"/>
                <a:gd name="connsiteY0" fmla="*/ 454009 h 4884231"/>
                <a:gd name="connsiteX1" fmla="*/ 1662321 w 4814598"/>
                <a:gd name="connsiteY1" fmla="*/ 624807 h 4884231"/>
                <a:gd name="connsiteX2" fmla="*/ 873072 w 4814598"/>
                <a:gd name="connsiteY2" fmla="*/ 1094253 h 4884231"/>
                <a:gd name="connsiteX3" fmla="*/ 327171 w 4814598"/>
                <a:gd name="connsiteY3" fmla="*/ 1771181 h 4884231"/>
                <a:gd name="connsiteX4" fmla="*/ 129223 w 4814598"/>
                <a:gd name="connsiteY4" fmla="*/ 2558977 h 4884231"/>
                <a:gd name="connsiteX5" fmla="*/ 456836 w 4814598"/>
                <a:gd name="connsiteY5" fmla="*/ 3290477 h 4884231"/>
                <a:gd name="connsiteX6" fmla="*/ 621914 w 4814598"/>
                <a:gd name="connsiteY6" fmla="*/ 3522657 h 4884231"/>
                <a:gd name="connsiteX7" fmla="*/ 2170902 w 4814598"/>
                <a:gd name="connsiteY7" fmla="*/ 4430222 h 4884231"/>
                <a:gd name="connsiteX8" fmla="*/ 3346786 w 4814598"/>
                <a:gd name="connsiteY8" fmla="*/ 3871881 h 4884231"/>
                <a:gd name="connsiteX9" fmla="*/ 3489890 w 4814598"/>
                <a:gd name="connsiteY9" fmla="*/ 3761012 h 4884231"/>
                <a:gd name="connsiteX10" fmla="*/ 4140757 w 4814598"/>
                <a:gd name="connsiteY10" fmla="*/ 3181424 h 4884231"/>
                <a:gd name="connsiteX11" fmla="*/ 4360589 w 4814598"/>
                <a:gd name="connsiteY11" fmla="*/ 2558977 h 4884231"/>
                <a:gd name="connsiteX12" fmla="*/ 3867171 w 4814598"/>
                <a:gd name="connsiteY12" fmla="*/ 1041315 h 4884231"/>
                <a:gd name="connsiteX13" fmla="*/ 3312009 w 4814598"/>
                <a:gd name="connsiteY13" fmla="*/ 612822 h 4884231"/>
                <a:gd name="connsiteX14" fmla="*/ 2550817 w 4814598"/>
                <a:gd name="connsiteY14" fmla="*/ 454009 h 4884231"/>
                <a:gd name="connsiteX15" fmla="*/ 2550817 w 4814598"/>
                <a:gd name="connsiteY15" fmla="*/ 0 h 4884231"/>
                <a:gd name="connsiteX16" fmla="*/ 4814598 w 4814598"/>
                <a:gd name="connsiteY16" fmla="*/ 2558977 h 4884231"/>
                <a:gd name="connsiteX17" fmla="*/ 3626365 w 4814598"/>
                <a:gd name="connsiteY17" fmla="*/ 4229640 h 4884231"/>
                <a:gd name="connsiteX18" fmla="*/ 2170902 w 4814598"/>
                <a:gd name="connsiteY18" fmla="*/ 4884231 h 4884231"/>
                <a:gd name="connsiteX19" fmla="*/ 246267 w 4814598"/>
                <a:gd name="connsiteY19" fmla="*/ 3777538 h 4884231"/>
                <a:gd name="connsiteX20" fmla="*/ 40127 w 4814598"/>
                <a:gd name="connsiteY20" fmla="*/ 3489366 h 4884231"/>
                <a:gd name="connsiteX21" fmla="*/ 0 w 4814598"/>
                <a:gd name="connsiteY21" fmla="*/ 3432245 h 4884231"/>
                <a:gd name="connsiteX22" fmla="*/ 0 w 4814598"/>
                <a:gd name="connsiteY22" fmla="*/ 1432577 h 4884231"/>
                <a:gd name="connsiteX23" fmla="*/ 54624 w 4814598"/>
                <a:gd name="connsiteY23" fmla="*/ 1339196 h 4884231"/>
                <a:gd name="connsiteX24" fmla="*/ 2550817 w 4814598"/>
                <a:gd name="connsiteY24" fmla="*/ 0 h 488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14598" h="4884231">
                  <a:moveTo>
                    <a:pt x="2550817" y="454009"/>
                  </a:moveTo>
                  <a:cubicBezTo>
                    <a:pt x="2255802" y="454009"/>
                    <a:pt x="1956792" y="511396"/>
                    <a:pt x="1662321" y="624807"/>
                  </a:cubicBezTo>
                  <a:cubicBezTo>
                    <a:pt x="1375660" y="735041"/>
                    <a:pt x="1102800" y="897394"/>
                    <a:pt x="873072" y="1094253"/>
                  </a:cubicBezTo>
                  <a:cubicBezTo>
                    <a:pt x="639348" y="1294471"/>
                    <a:pt x="455656" y="1522293"/>
                    <a:pt x="327171" y="1771181"/>
                  </a:cubicBezTo>
                  <a:cubicBezTo>
                    <a:pt x="195872" y="2025607"/>
                    <a:pt x="129223" y="2290658"/>
                    <a:pt x="129223" y="2558977"/>
                  </a:cubicBezTo>
                  <a:cubicBezTo>
                    <a:pt x="129223" y="2829294"/>
                    <a:pt x="235552" y="2987108"/>
                    <a:pt x="456836" y="3290477"/>
                  </a:cubicBezTo>
                  <a:cubicBezTo>
                    <a:pt x="510228" y="3363663"/>
                    <a:pt x="565435" y="3439392"/>
                    <a:pt x="621914" y="3522657"/>
                  </a:cubicBezTo>
                  <a:cubicBezTo>
                    <a:pt x="1053495" y="4158815"/>
                    <a:pt x="1516766" y="4430222"/>
                    <a:pt x="2170902" y="4430222"/>
                  </a:cubicBezTo>
                  <a:cubicBezTo>
                    <a:pt x="2600213" y="4430222"/>
                    <a:pt x="2915205" y="4209119"/>
                    <a:pt x="3346786" y="3871881"/>
                  </a:cubicBezTo>
                  <a:cubicBezTo>
                    <a:pt x="3395002" y="3834198"/>
                    <a:pt x="3443218" y="3796969"/>
                    <a:pt x="3489890" y="3761012"/>
                  </a:cubicBezTo>
                  <a:cubicBezTo>
                    <a:pt x="3742864" y="3565879"/>
                    <a:pt x="3981763" y="3381551"/>
                    <a:pt x="4140757" y="3181424"/>
                  </a:cubicBezTo>
                  <a:cubicBezTo>
                    <a:pt x="4292760" y="2990104"/>
                    <a:pt x="4360589" y="2798149"/>
                    <a:pt x="4360589" y="2558977"/>
                  </a:cubicBezTo>
                  <a:cubicBezTo>
                    <a:pt x="4360589" y="1959594"/>
                    <a:pt x="4185341" y="1420595"/>
                    <a:pt x="3867171" y="1041315"/>
                  </a:cubicBezTo>
                  <a:cubicBezTo>
                    <a:pt x="3711446" y="855807"/>
                    <a:pt x="3524667" y="711614"/>
                    <a:pt x="3312009" y="612822"/>
                  </a:cubicBezTo>
                  <a:cubicBezTo>
                    <a:pt x="3085095" y="507491"/>
                    <a:pt x="2829034" y="454009"/>
                    <a:pt x="2550817" y="454009"/>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30" name="Freeform: Shape 29">
              <a:extLst>
                <a:ext uri="{FF2B5EF4-FFF2-40B4-BE49-F238E27FC236}">
                  <a16:creationId xmlns:a16="http://schemas.microsoft.com/office/drawing/2014/main" id="{0858A699-36FD-4E40-A79C-7B11883C9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96695"/>
              <a:ext cx="4850918" cy="5212025"/>
            </a:xfrm>
            <a:custGeom>
              <a:avLst/>
              <a:gdLst>
                <a:gd name="connsiteX0" fmla="*/ 2244906 w 4850918"/>
                <a:gd name="connsiteY0" fmla="*/ 0 h 5212025"/>
                <a:gd name="connsiteX1" fmla="*/ 4850918 w 4850918"/>
                <a:gd name="connsiteY1" fmla="*/ 2606013 h 5212025"/>
                <a:gd name="connsiteX2" fmla="*/ 2244906 w 4850918"/>
                <a:gd name="connsiteY2" fmla="*/ 5212025 h 5212025"/>
                <a:gd name="connsiteX3" fmla="*/ 83949 w 4850918"/>
                <a:gd name="connsiteY3" fmla="*/ 4063077 h 5212025"/>
                <a:gd name="connsiteX4" fmla="*/ 0 w 4850918"/>
                <a:gd name="connsiteY4" fmla="*/ 3924890 h 5212025"/>
                <a:gd name="connsiteX5" fmla="*/ 0 w 4850918"/>
                <a:gd name="connsiteY5" fmla="*/ 3598606 h 5212025"/>
                <a:gd name="connsiteX6" fmla="*/ 15357 w 4850918"/>
                <a:gd name="connsiteY6" fmla="*/ 3619452 h 5212025"/>
                <a:gd name="connsiteX7" fmla="*/ 107340 w 4850918"/>
                <a:gd name="connsiteY7" fmla="*/ 3738402 h 5212025"/>
                <a:gd name="connsiteX8" fmla="*/ 168177 w 4850918"/>
                <a:gd name="connsiteY8" fmla="*/ 3816401 h 5212025"/>
                <a:gd name="connsiteX9" fmla="*/ 245086 w 4850918"/>
                <a:gd name="connsiteY9" fmla="*/ 3916919 h 5212025"/>
                <a:gd name="connsiteX10" fmla="*/ 284403 w 4850918"/>
                <a:gd name="connsiteY10" fmla="*/ 3970310 h 5212025"/>
                <a:gd name="connsiteX11" fmla="*/ 319634 w 4850918"/>
                <a:gd name="connsiteY11" fmla="*/ 4018253 h 5212025"/>
                <a:gd name="connsiteX12" fmla="*/ 319816 w 4850918"/>
                <a:gd name="connsiteY12" fmla="*/ 4018435 h 5212025"/>
                <a:gd name="connsiteX13" fmla="*/ 319998 w 4850918"/>
                <a:gd name="connsiteY13" fmla="*/ 4018617 h 5212025"/>
                <a:gd name="connsiteX14" fmla="*/ 381652 w 4850918"/>
                <a:gd name="connsiteY14" fmla="*/ 4099884 h 5212025"/>
                <a:gd name="connsiteX15" fmla="*/ 393547 w 4850918"/>
                <a:gd name="connsiteY15" fmla="*/ 4115230 h 5212025"/>
                <a:gd name="connsiteX16" fmla="*/ 399540 w 4850918"/>
                <a:gd name="connsiteY16" fmla="*/ 4122676 h 5212025"/>
                <a:gd name="connsiteX17" fmla="*/ 470547 w 4850918"/>
                <a:gd name="connsiteY17" fmla="*/ 4208756 h 5212025"/>
                <a:gd name="connsiteX18" fmla="*/ 633445 w 4850918"/>
                <a:gd name="connsiteY18" fmla="*/ 4384730 h 5212025"/>
                <a:gd name="connsiteX19" fmla="*/ 997833 w 4850918"/>
                <a:gd name="connsiteY19" fmla="*/ 4677384 h 5212025"/>
                <a:gd name="connsiteX20" fmla="*/ 1198505 w 4850918"/>
                <a:gd name="connsiteY20" fmla="*/ 4786982 h 5212025"/>
                <a:gd name="connsiteX21" fmla="*/ 1198687 w 4850918"/>
                <a:gd name="connsiteY21" fmla="*/ 4787073 h 5212025"/>
                <a:gd name="connsiteX22" fmla="*/ 1198869 w 4850918"/>
                <a:gd name="connsiteY22" fmla="*/ 4787164 h 5212025"/>
                <a:gd name="connsiteX23" fmla="*/ 1410709 w 4850918"/>
                <a:gd name="connsiteY23" fmla="*/ 4869975 h 5212025"/>
                <a:gd name="connsiteX24" fmla="*/ 1631902 w 4850918"/>
                <a:gd name="connsiteY24" fmla="*/ 4927271 h 5212025"/>
                <a:gd name="connsiteX25" fmla="*/ 1744134 w 4850918"/>
                <a:gd name="connsiteY25" fmla="*/ 4946157 h 5212025"/>
                <a:gd name="connsiteX26" fmla="*/ 1856819 w 4850918"/>
                <a:gd name="connsiteY26" fmla="*/ 4958961 h 5212025"/>
                <a:gd name="connsiteX27" fmla="*/ 2090089 w 4850918"/>
                <a:gd name="connsiteY27" fmla="*/ 4969130 h 5212025"/>
                <a:gd name="connsiteX28" fmla="*/ 2101802 w 4850918"/>
                <a:gd name="connsiteY28" fmla="*/ 4969130 h 5212025"/>
                <a:gd name="connsiteX29" fmla="*/ 2117238 w 4850918"/>
                <a:gd name="connsiteY29" fmla="*/ 4969221 h 5212025"/>
                <a:gd name="connsiteX30" fmla="*/ 2147294 w 4850918"/>
                <a:gd name="connsiteY30" fmla="*/ 4968767 h 5212025"/>
                <a:gd name="connsiteX31" fmla="*/ 2147566 w 4850918"/>
                <a:gd name="connsiteY31" fmla="*/ 4968767 h 5212025"/>
                <a:gd name="connsiteX32" fmla="*/ 2147838 w 4850918"/>
                <a:gd name="connsiteY32" fmla="*/ 4968767 h 5212025"/>
                <a:gd name="connsiteX33" fmla="*/ 2176078 w 4850918"/>
                <a:gd name="connsiteY33" fmla="*/ 4968041 h 5212025"/>
                <a:gd name="connsiteX34" fmla="*/ 2204499 w 4850918"/>
                <a:gd name="connsiteY34" fmla="*/ 4966588 h 5212025"/>
                <a:gd name="connsiteX35" fmla="*/ 2315822 w 4850918"/>
                <a:gd name="connsiteY35" fmla="*/ 4956872 h 5212025"/>
                <a:gd name="connsiteX36" fmla="*/ 2746222 w 4850918"/>
                <a:gd name="connsiteY36" fmla="*/ 4840555 h 5212025"/>
                <a:gd name="connsiteX37" fmla="*/ 2950617 w 4850918"/>
                <a:gd name="connsiteY37" fmla="*/ 4739220 h 5212025"/>
                <a:gd name="connsiteX38" fmla="*/ 3148929 w 4850918"/>
                <a:gd name="connsiteY38" fmla="*/ 4615367 h 5212025"/>
                <a:gd name="connsiteX39" fmla="*/ 3342791 w 4850918"/>
                <a:gd name="connsiteY39" fmla="*/ 4474533 h 5212025"/>
                <a:gd name="connsiteX40" fmla="*/ 3438496 w 4850918"/>
                <a:gd name="connsiteY40" fmla="*/ 4399894 h 5212025"/>
                <a:gd name="connsiteX41" fmla="*/ 3536108 w 4850918"/>
                <a:gd name="connsiteY41" fmla="*/ 4321804 h 5212025"/>
                <a:gd name="connsiteX42" fmla="*/ 3700641 w 4850918"/>
                <a:gd name="connsiteY42" fmla="*/ 4192956 h 5212025"/>
                <a:gd name="connsiteX43" fmla="*/ 3927282 w 4850918"/>
                <a:gd name="connsiteY43" fmla="*/ 4014258 h 5212025"/>
                <a:gd name="connsiteX44" fmla="*/ 4279230 w 4850918"/>
                <a:gd name="connsiteY44" fmla="*/ 3693909 h 5212025"/>
                <a:gd name="connsiteX45" fmla="*/ 4424785 w 4850918"/>
                <a:gd name="connsiteY45" fmla="*/ 3517209 h 5212025"/>
                <a:gd name="connsiteX46" fmla="*/ 4539922 w 4850918"/>
                <a:gd name="connsiteY46" fmla="*/ 3324800 h 5212025"/>
                <a:gd name="connsiteX47" fmla="*/ 4660234 w 4850918"/>
                <a:gd name="connsiteY47" fmla="*/ 2893945 h 5212025"/>
                <a:gd name="connsiteX48" fmla="*/ 4667045 w 4850918"/>
                <a:gd name="connsiteY48" fmla="*/ 2779081 h 5212025"/>
                <a:gd name="connsiteX49" fmla="*/ 4667135 w 4850918"/>
                <a:gd name="connsiteY49" fmla="*/ 2774632 h 5212025"/>
                <a:gd name="connsiteX50" fmla="*/ 4667408 w 4850918"/>
                <a:gd name="connsiteY50" fmla="*/ 2719787 h 5212025"/>
                <a:gd name="connsiteX51" fmla="*/ 4667317 w 4850918"/>
                <a:gd name="connsiteY51" fmla="*/ 2702444 h 5212025"/>
                <a:gd name="connsiteX52" fmla="*/ 4666772 w 4850918"/>
                <a:gd name="connsiteY52" fmla="*/ 2658950 h 5212025"/>
                <a:gd name="connsiteX53" fmla="*/ 4654787 w 4850918"/>
                <a:gd name="connsiteY53" fmla="*/ 2416691 h 5212025"/>
                <a:gd name="connsiteX54" fmla="*/ 4581781 w 4850918"/>
                <a:gd name="connsiteY54" fmla="*/ 1936985 h 5212025"/>
                <a:gd name="connsiteX55" fmla="*/ 4435046 w 4850918"/>
                <a:gd name="connsiteY55" fmla="*/ 1474894 h 5212025"/>
                <a:gd name="connsiteX56" fmla="*/ 4386104 w 4850918"/>
                <a:gd name="connsiteY56" fmla="*/ 1364116 h 5212025"/>
                <a:gd name="connsiteX57" fmla="*/ 4331623 w 4850918"/>
                <a:gd name="connsiteY57" fmla="*/ 1255698 h 5212025"/>
                <a:gd name="connsiteX58" fmla="*/ 4206861 w 4850918"/>
                <a:gd name="connsiteY58" fmla="*/ 1048216 h 5212025"/>
                <a:gd name="connsiteX59" fmla="*/ 3895592 w 4850918"/>
                <a:gd name="connsiteY59" fmla="*/ 681922 h 5212025"/>
                <a:gd name="connsiteX60" fmla="*/ 3710356 w 4850918"/>
                <a:gd name="connsiteY60" fmla="*/ 530192 h 5212025"/>
                <a:gd name="connsiteX61" fmla="*/ 3507777 w 4850918"/>
                <a:gd name="connsiteY61" fmla="*/ 403705 h 5212025"/>
                <a:gd name="connsiteX62" fmla="*/ 3065936 w 4850918"/>
                <a:gd name="connsiteY62" fmla="*/ 232543 h 5212025"/>
                <a:gd name="connsiteX63" fmla="*/ 2834573 w 4850918"/>
                <a:gd name="connsiteY63" fmla="*/ 187233 h 5212025"/>
                <a:gd name="connsiteX64" fmla="*/ 2601212 w 4850918"/>
                <a:gd name="connsiteY64" fmla="*/ 166894 h 5212025"/>
                <a:gd name="connsiteX65" fmla="*/ 2499332 w 4850918"/>
                <a:gd name="connsiteY65" fmla="*/ 164715 h 5212025"/>
                <a:gd name="connsiteX66" fmla="*/ 2131857 w 4850918"/>
                <a:gd name="connsiteY66" fmla="*/ 192046 h 5212025"/>
                <a:gd name="connsiteX67" fmla="*/ 1901130 w 4850918"/>
                <a:gd name="connsiteY67" fmla="*/ 237084 h 5212025"/>
                <a:gd name="connsiteX68" fmla="*/ 1674579 w 4850918"/>
                <a:gd name="connsiteY68" fmla="*/ 301553 h 5212025"/>
                <a:gd name="connsiteX69" fmla="*/ 1453477 w 4850918"/>
                <a:gd name="connsiteY69" fmla="*/ 383819 h 5212025"/>
                <a:gd name="connsiteX70" fmla="*/ 1238821 w 4850918"/>
                <a:gd name="connsiteY70" fmla="*/ 483338 h 5212025"/>
                <a:gd name="connsiteX71" fmla="*/ 831666 w 4850918"/>
                <a:gd name="connsiteY71" fmla="*/ 727777 h 5212025"/>
                <a:gd name="connsiteX72" fmla="*/ 735416 w 4850918"/>
                <a:gd name="connsiteY72" fmla="*/ 798148 h 5212025"/>
                <a:gd name="connsiteX73" fmla="*/ 735234 w 4850918"/>
                <a:gd name="connsiteY73" fmla="*/ 798330 h 5212025"/>
                <a:gd name="connsiteX74" fmla="*/ 735053 w 4850918"/>
                <a:gd name="connsiteY74" fmla="*/ 798511 h 5212025"/>
                <a:gd name="connsiteX75" fmla="*/ 695554 w 4850918"/>
                <a:gd name="connsiteY75" fmla="*/ 828748 h 5212025"/>
                <a:gd name="connsiteX76" fmla="*/ 687563 w 4850918"/>
                <a:gd name="connsiteY76" fmla="*/ 835014 h 5212025"/>
                <a:gd name="connsiteX77" fmla="*/ 641254 w 4850918"/>
                <a:gd name="connsiteY77" fmla="*/ 871970 h 5212025"/>
                <a:gd name="connsiteX78" fmla="*/ 461013 w 4850918"/>
                <a:gd name="connsiteY78" fmla="*/ 1030147 h 5212025"/>
                <a:gd name="connsiteX79" fmla="*/ 139938 w 4850918"/>
                <a:gd name="connsiteY79" fmla="*/ 1388360 h 5212025"/>
                <a:gd name="connsiteX80" fmla="*/ 3281 w 4850918"/>
                <a:gd name="connsiteY80" fmla="*/ 1587670 h 5212025"/>
                <a:gd name="connsiteX81" fmla="*/ 0 w 4850918"/>
                <a:gd name="connsiteY81" fmla="*/ 1593348 h 5212025"/>
                <a:gd name="connsiteX82" fmla="*/ 0 w 4850918"/>
                <a:gd name="connsiteY82" fmla="*/ 1287136 h 5212025"/>
                <a:gd name="connsiteX83" fmla="*/ 83949 w 4850918"/>
                <a:gd name="connsiteY83" fmla="*/ 1148949 h 5212025"/>
                <a:gd name="connsiteX84" fmla="*/ 2244906 w 4850918"/>
                <a:gd name="connsiteY84" fmla="*/ 0 h 521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4850918" h="5212025">
                  <a:moveTo>
                    <a:pt x="2244906" y="0"/>
                  </a:moveTo>
                  <a:cubicBezTo>
                    <a:pt x="3684206" y="0"/>
                    <a:pt x="4850918" y="1166713"/>
                    <a:pt x="4850918" y="2606013"/>
                  </a:cubicBezTo>
                  <a:cubicBezTo>
                    <a:pt x="4850918" y="4045313"/>
                    <a:pt x="3684206" y="5212025"/>
                    <a:pt x="2244906" y="5212025"/>
                  </a:cubicBezTo>
                  <a:cubicBezTo>
                    <a:pt x="1345344" y="5212025"/>
                    <a:pt x="552260" y="4756278"/>
                    <a:pt x="83949" y="4063077"/>
                  </a:cubicBezTo>
                  <a:lnTo>
                    <a:pt x="0" y="3924890"/>
                  </a:lnTo>
                  <a:lnTo>
                    <a:pt x="0" y="3598606"/>
                  </a:lnTo>
                  <a:lnTo>
                    <a:pt x="15357" y="3619452"/>
                  </a:lnTo>
                  <a:cubicBezTo>
                    <a:pt x="45413" y="3659314"/>
                    <a:pt x="76921" y="3699539"/>
                    <a:pt x="107340" y="3738402"/>
                  </a:cubicBezTo>
                  <a:cubicBezTo>
                    <a:pt x="127316" y="3763917"/>
                    <a:pt x="148019" y="3790250"/>
                    <a:pt x="168177" y="3816401"/>
                  </a:cubicBezTo>
                  <a:cubicBezTo>
                    <a:pt x="189334" y="3843732"/>
                    <a:pt x="217210" y="3879781"/>
                    <a:pt x="245086" y="3916919"/>
                  </a:cubicBezTo>
                  <a:cubicBezTo>
                    <a:pt x="258343" y="3934443"/>
                    <a:pt x="271600" y="3952695"/>
                    <a:pt x="284403" y="3970310"/>
                  </a:cubicBezTo>
                  <a:cubicBezTo>
                    <a:pt x="296571" y="3987018"/>
                    <a:pt x="308102" y="4002908"/>
                    <a:pt x="319634" y="4018253"/>
                  </a:cubicBezTo>
                  <a:lnTo>
                    <a:pt x="319816" y="4018435"/>
                  </a:lnTo>
                  <a:lnTo>
                    <a:pt x="319998" y="4018617"/>
                  </a:lnTo>
                  <a:cubicBezTo>
                    <a:pt x="339883" y="4045948"/>
                    <a:pt x="361131" y="4073370"/>
                    <a:pt x="381652" y="4099884"/>
                  </a:cubicBezTo>
                  <a:lnTo>
                    <a:pt x="393547" y="4115230"/>
                  </a:lnTo>
                  <a:lnTo>
                    <a:pt x="399540" y="4122676"/>
                  </a:lnTo>
                  <a:cubicBezTo>
                    <a:pt x="422604" y="4151187"/>
                    <a:pt x="446303" y="4180698"/>
                    <a:pt x="470547" y="4208756"/>
                  </a:cubicBezTo>
                  <a:cubicBezTo>
                    <a:pt x="523848" y="4271228"/>
                    <a:pt x="578692" y="4330430"/>
                    <a:pt x="633445" y="4384730"/>
                  </a:cubicBezTo>
                  <a:cubicBezTo>
                    <a:pt x="750035" y="4499776"/>
                    <a:pt x="872708" y="4598296"/>
                    <a:pt x="997833" y="4677384"/>
                  </a:cubicBezTo>
                  <a:cubicBezTo>
                    <a:pt x="1068659" y="4721786"/>
                    <a:pt x="1134218" y="4757653"/>
                    <a:pt x="1198505" y="4786982"/>
                  </a:cubicBezTo>
                  <a:lnTo>
                    <a:pt x="1198687" y="4787073"/>
                  </a:lnTo>
                  <a:lnTo>
                    <a:pt x="1198869" y="4787164"/>
                  </a:lnTo>
                  <a:cubicBezTo>
                    <a:pt x="1264246" y="4817945"/>
                    <a:pt x="1335525" y="4845821"/>
                    <a:pt x="1410709" y="4869975"/>
                  </a:cubicBezTo>
                  <a:cubicBezTo>
                    <a:pt x="1479900" y="4892221"/>
                    <a:pt x="1554358" y="4911562"/>
                    <a:pt x="1631902" y="4927271"/>
                  </a:cubicBezTo>
                  <a:cubicBezTo>
                    <a:pt x="1667588" y="4934353"/>
                    <a:pt x="1705452" y="4940709"/>
                    <a:pt x="1744134" y="4946157"/>
                  </a:cubicBezTo>
                  <a:cubicBezTo>
                    <a:pt x="1780454" y="4951243"/>
                    <a:pt x="1818409" y="4955510"/>
                    <a:pt x="1856819" y="4958961"/>
                  </a:cubicBezTo>
                  <a:cubicBezTo>
                    <a:pt x="1930277" y="4965680"/>
                    <a:pt x="2006551" y="4968949"/>
                    <a:pt x="2090089" y="4969130"/>
                  </a:cubicBezTo>
                  <a:lnTo>
                    <a:pt x="2101802" y="4969130"/>
                  </a:lnTo>
                  <a:cubicBezTo>
                    <a:pt x="2106978" y="4969221"/>
                    <a:pt x="2112063" y="4969221"/>
                    <a:pt x="2117238" y="4969221"/>
                  </a:cubicBezTo>
                  <a:cubicBezTo>
                    <a:pt x="2129678" y="4969221"/>
                    <a:pt x="2138940" y="4969130"/>
                    <a:pt x="2147294" y="4968767"/>
                  </a:cubicBezTo>
                  <a:lnTo>
                    <a:pt x="2147566" y="4968767"/>
                  </a:lnTo>
                  <a:lnTo>
                    <a:pt x="2147838" y="4968767"/>
                  </a:lnTo>
                  <a:lnTo>
                    <a:pt x="2176078" y="4968041"/>
                  </a:lnTo>
                  <a:lnTo>
                    <a:pt x="2204499" y="4966588"/>
                  </a:lnTo>
                  <a:cubicBezTo>
                    <a:pt x="2236824" y="4965135"/>
                    <a:pt x="2271238" y="4962138"/>
                    <a:pt x="2315822" y="4956872"/>
                  </a:cubicBezTo>
                  <a:cubicBezTo>
                    <a:pt x="2460651" y="4939166"/>
                    <a:pt x="2605480" y="4900030"/>
                    <a:pt x="2746222" y="4840555"/>
                  </a:cubicBezTo>
                  <a:cubicBezTo>
                    <a:pt x="2810783" y="4813587"/>
                    <a:pt x="2877613" y="4780444"/>
                    <a:pt x="2950617" y="4739220"/>
                  </a:cubicBezTo>
                  <a:cubicBezTo>
                    <a:pt x="3013452" y="4703989"/>
                    <a:pt x="3078285" y="4663492"/>
                    <a:pt x="3148929" y="4615367"/>
                  </a:cubicBezTo>
                  <a:cubicBezTo>
                    <a:pt x="3207042" y="4575777"/>
                    <a:pt x="3268696" y="4531012"/>
                    <a:pt x="3342791" y="4474533"/>
                  </a:cubicBezTo>
                  <a:cubicBezTo>
                    <a:pt x="3375298" y="4449835"/>
                    <a:pt x="3408077" y="4423956"/>
                    <a:pt x="3438496" y="4399894"/>
                  </a:cubicBezTo>
                  <a:lnTo>
                    <a:pt x="3536108" y="4321804"/>
                  </a:lnTo>
                  <a:cubicBezTo>
                    <a:pt x="3591043" y="4278219"/>
                    <a:pt x="3646795" y="4234907"/>
                    <a:pt x="3700641" y="4192956"/>
                  </a:cubicBezTo>
                  <a:cubicBezTo>
                    <a:pt x="3775643" y="4134571"/>
                    <a:pt x="3853279" y="4074187"/>
                    <a:pt x="3927282" y="4014258"/>
                  </a:cubicBezTo>
                  <a:cubicBezTo>
                    <a:pt x="4077741" y="3892493"/>
                    <a:pt x="4186340" y="3793610"/>
                    <a:pt x="4279230" y="3693909"/>
                  </a:cubicBezTo>
                  <a:cubicBezTo>
                    <a:pt x="4335800" y="3632800"/>
                    <a:pt x="4383471" y="3574959"/>
                    <a:pt x="4424785" y="3517209"/>
                  </a:cubicBezTo>
                  <a:cubicBezTo>
                    <a:pt x="4471367" y="3451559"/>
                    <a:pt x="4508959" y="3388725"/>
                    <a:pt x="4539922" y="3324800"/>
                  </a:cubicBezTo>
                  <a:cubicBezTo>
                    <a:pt x="4604664" y="3192774"/>
                    <a:pt x="4645162" y="3047763"/>
                    <a:pt x="4660234" y="2893945"/>
                  </a:cubicBezTo>
                  <a:cubicBezTo>
                    <a:pt x="4663776" y="2857443"/>
                    <a:pt x="4666046" y="2818671"/>
                    <a:pt x="4667045" y="2779081"/>
                  </a:cubicBezTo>
                  <a:lnTo>
                    <a:pt x="4667135" y="2774632"/>
                  </a:lnTo>
                  <a:cubicBezTo>
                    <a:pt x="4667408" y="2756834"/>
                    <a:pt x="4667680" y="2738583"/>
                    <a:pt x="4667408" y="2719787"/>
                  </a:cubicBezTo>
                  <a:cubicBezTo>
                    <a:pt x="4667408" y="2713976"/>
                    <a:pt x="4667317" y="2708256"/>
                    <a:pt x="4667317" y="2702444"/>
                  </a:cubicBezTo>
                  <a:cubicBezTo>
                    <a:pt x="4667317" y="2688188"/>
                    <a:pt x="4667226" y="2673569"/>
                    <a:pt x="4666772" y="2658950"/>
                  </a:cubicBezTo>
                  <a:cubicBezTo>
                    <a:pt x="4665228" y="2576139"/>
                    <a:pt x="4661142" y="2494599"/>
                    <a:pt x="4654787" y="2416691"/>
                  </a:cubicBezTo>
                  <a:cubicBezTo>
                    <a:pt x="4640531" y="2247618"/>
                    <a:pt x="4616014" y="2086263"/>
                    <a:pt x="4581781" y="1936985"/>
                  </a:cubicBezTo>
                  <a:cubicBezTo>
                    <a:pt x="4544280" y="1773814"/>
                    <a:pt x="4494884" y="1618361"/>
                    <a:pt x="4435046" y="1474894"/>
                  </a:cubicBezTo>
                  <a:cubicBezTo>
                    <a:pt x="4419519" y="1437484"/>
                    <a:pt x="4402993" y="1400164"/>
                    <a:pt x="4386104" y="1364116"/>
                  </a:cubicBezTo>
                  <a:cubicBezTo>
                    <a:pt x="4369578" y="1329248"/>
                    <a:pt x="4351236" y="1292837"/>
                    <a:pt x="4331623" y="1255698"/>
                  </a:cubicBezTo>
                  <a:cubicBezTo>
                    <a:pt x="4294757" y="1186054"/>
                    <a:pt x="4252988" y="1116318"/>
                    <a:pt x="4206861" y="1048216"/>
                  </a:cubicBezTo>
                  <a:cubicBezTo>
                    <a:pt x="4117058" y="913920"/>
                    <a:pt x="4012273" y="790612"/>
                    <a:pt x="3895592" y="681922"/>
                  </a:cubicBezTo>
                  <a:cubicBezTo>
                    <a:pt x="3836662" y="627441"/>
                    <a:pt x="3774281" y="576319"/>
                    <a:pt x="3710356" y="530192"/>
                  </a:cubicBezTo>
                  <a:cubicBezTo>
                    <a:pt x="3642437" y="481795"/>
                    <a:pt x="3574335" y="439299"/>
                    <a:pt x="3507777" y="403705"/>
                  </a:cubicBezTo>
                  <a:cubicBezTo>
                    <a:pt x="3371575" y="329974"/>
                    <a:pt x="3222932" y="272406"/>
                    <a:pt x="3065936" y="232543"/>
                  </a:cubicBezTo>
                  <a:cubicBezTo>
                    <a:pt x="2990933" y="213475"/>
                    <a:pt x="2913116" y="198220"/>
                    <a:pt x="2834573" y="187233"/>
                  </a:cubicBezTo>
                  <a:cubicBezTo>
                    <a:pt x="2758208" y="176610"/>
                    <a:pt x="2679756" y="169799"/>
                    <a:pt x="2601212" y="166894"/>
                  </a:cubicBezTo>
                  <a:cubicBezTo>
                    <a:pt x="2567434" y="165441"/>
                    <a:pt x="2533201" y="164715"/>
                    <a:pt x="2499332" y="164715"/>
                  </a:cubicBezTo>
                  <a:cubicBezTo>
                    <a:pt x="2378294" y="164715"/>
                    <a:pt x="2254531" y="173886"/>
                    <a:pt x="2131857" y="192046"/>
                  </a:cubicBezTo>
                  <a:cubicBezTo>
                    <a:pt x="2052043" y="204304"/>
                    <a:pt x="1974407" y="219468"/>
                    <a:pt x="1901130" y="237084"/>
                  </a:cubicBezTo>
                  <a:cubicBezTo>
                    <a:pt x="1822314" y="256334"/>
                    <a:pt x="1746040" y="278035"/>
                    <a:pt x="1674579" y="301553"/>
                  </a:cubicBezTo>
                  <a:cubicBezTo>
                    <a:pt x="1599849" y="326069"/>
                    <a:pt x="1525483" y="353764"/>
                    <a:pt x="1453477" y="383819"/>
                  </a:cubicBezTo>
                  <a:cubicBezTo>
                    <a:pt x="1381199" y="414147"/>
                    <a:pt x="1309011" y="447653"/>
                    <a:pt x="1238821" y="483338"/>
                  </a:cubicBezTo>
                  <a:cubicBezTo>
                    <a:pt x="1097715" y="555162"/>
                    <a:pt x="960695" y="637338"/>
                    <a:pt x="831666" y="727777"/>
                  </a:cubicBezTo>
                  <a:cubicBezTo>
                    <a:pt x="805061" y="746573"/>
                    <a:pt x="770102" y="771543"/>
                    <a:pt x="735416" y="798148"/>
                  </a:cubicBezTo>
                  <a:lnTo>
                    <a:pt x="735234" y="798330"/>
                  </a:lnTo>
                  <a:lnTo>
                    <a:pt x="735053" y="798511"/>
                  </a:lnTo>
                  <a:cubicBezTo>
                    <a:pt x="721796" y="808318"/>
                    <a:pt x="708448" y="818669"/>
                    <a:pt x="695554" y="828748"/>
                  </a:cubicBezTo>
                  <a:lnTo>
                    <a:pt x="687563" y="835014"/>
                  </a:lnTo>
                  <a:cubicBezTo>
                    <a:pt x="670765" y="847817"/>
                    <a:pt x="654784" y="860892"/>
                    <a:pt x="641254" y="871970"/>
                  </a:cubicBezTo>
                  <a:cubicBezTo>
                    <a:pt x="574061" y="926996"/>
                    <a:pt x="515131" y="978753"/>
                    <a:pt x="461013" y="1030147"/>
                  </a:cubicBezTo>
                  <a:cubicBezTo>
                    <a:pt x="343152" y="1141288"/>
                    <a:pt x="235189" y="1261782"/>
                    <a:pt x="139938" y="1388360"/>
                  </a:cubicBezTo>
                  <a:cubicBezTo>
                    <a:pt x="90632" y="1453919"/>
                    <a:pt x="44596" y="1521021"/>
                    <a:pt x="3281" y="1587670"/>
                  </a:cubicBezTo>
                  <a:lnTo>
                    <a:pt x="0" y="1593348"/>
                  </a:lnTo>
                  <a:lnTo>
                    <a:pt x="0" y="1287136"/>
                  </a:lnTo>
                  <a:lnTo>
                    <a:pt x="83949" y="1148949"/>
                  </a:lnTo>
                  <a:cubicBezTo>
                    <a:pt x="552260" y="455747"/>
                    <a:pt x="1345344" y="0"/>
                    <a:pt x="224490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59E43CCD-B367-3AC5-9597-394A1F2A7A4D}"/>
              </a:ext>
            </a:extLst>
          </p:cNvPr>
          <p:cNvSpPr>
            <a:spLocks noGrp="1"/>
          </p:cNvSpPr>
          <p:nvPr>
            <p:ph idx="1"/>
          </p:nvPr>
        </p:nvSpPr>
        <p:spPr>
          <a:xfrm>
            <a:off x="6090574" y="2421682"/>
            <a:ext cx="4977578" cy="3639289"/>
          </a:xfrm>
        </p:spPr>
        <p:txBody>
          <a:bodyPr anchor="ctr">
            <a:normAutofit/>
          </a:bodyPr>
          <a:lstStyle/>
          <a:p>
            <a:r>
              <a:rPr lang="en-US" sz="1800" b="0" i="0" dirty="0">
                <a:solidFill>
                  <a:schemeClr val="tx2"/>
                </a:solidFill>
                <a:effectLst/>
                <a:latin typeface="Aspira Webfont"/>
              </a:rPr>
              <a:t>The Development team is responsible for understanding the requirements, building the product incrementally and delivering a potentially usable part of the product at the end of each sprint. The development team should have all the skills required to turn the product backlog into a working product.</a:t>
            </a:r>
          </a:p>
          <a:p>
            <a:endParaRPr lang="en-US" sz="1800" dirty="0">
              <a:solidFill>
                <a:schemeClr val="tx2"/>
              </a:solidFill>
            </a:endParaRPr>
          </a:p>
        </p:txBody>
      </p:sp>
    </p:spTree>
    <p:extLst>
      <p:ext uri="{BB962C8B-B14F-4D97-AF65-F5344CB8AC3E}">
        <p14:creationId xmlns:p14="http://schemas.microsoft.com/office/powerpoint/2010/main" val="2472140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8E31B7B-1036-C23A-C882-FE0D1A6E2C05}"/>
              </a:ext>
            </a:extLst>
          </p:cNvPr>
          <p:cNvSpPr>
            <a:spLocks noGrp="1"/>
          </p:cNvSpPr>
          <p:nvPr>
            <p:ph type="title"/>
          </p:nvPr>
        </p:nvSpPr>
        <p:spPr>
          <a:xfrm>
            <a:off x="838200" y="365125"/>
            <a:ext cx="5393361" cy="1325563"/>
          </a:xfrm>
        </p:spPr>
        <p:txBody>
          <a:bodyPr>
            <a:normAutofit/>
          </a:bodyPr>
          <a:lstStyle/>
          <a:p>
            <a:r>
              <a:rPr lang="en-US"/>
              <a:t>Testing Team</a:t>
            </a:r>
          </a:p>
        </p:txBody>
      </p:sp>
      <p:sp>
        <p:nvSpPr>
          <p:cNvPr id="3" name="Content Placeholder 2">
            <a:extLst>
              <a:ext uri="{FF2B5EF4-FFF2-40B4-BE49-F238E27FC236}">
                <a16:creationId xmlns:a16="http://schemas.microsoft.com/office/drawing/2014/main" id="{C2DDADC4-12EB-14D1-0FCF-4FF1C05BE908}"/>
              </a:ext>
            </a:extLst>
          </p:cNvPr>
          <p:cNvSpPr>
            <a:spLocks noGrp="1"/>
          </p:cNvSpPr>
          <p:nvPr>
            <p:ph idx="1"/>
          </p:nvPr>
        </p:nvSpPr>
        <p:spPr>
          <a:xfrm>
            <a:off x="838200" y="1825625"/>
            <a:ext cx="5393361" cy="4351338"/>
          </a:xfrm>
        </p:spPr>
        <p:txBody>
          <a:bodyPr>
            <a:normAutofit/>
          </a:bodyPr>
          <a:lstStyle/>
          <a:p>
            <a:r>
              <a:rPr lang="en-US" b="0" i="0" dirty="0">
                <a:effectLst/>
                <a:latin typeface="Aspira Webfont"/>
              </a:rPr>
              <a:t>The Testing team is responsible for testing the product every sprint after the development process is complete and report defects/inconsistencies according to business requirements. They are also responsible for ensuring the deliverable satisfies quality standards and is ready for deployment at the end of each sprint.</a:t>
            </a:r>
            <a:endParaRPr lang="en-US" dirty="0"/>
          </a:p>
        </p:txBody>
      </p:sp>
      <p:pic>
        <p:nvPicPr>
          <p:cNvPr id="5" name="Picture 4">
            <a:extLst>
              <a:ext uri="{FF2B5EF4-FFF2-40B4-BE49-F238E27FC236}">
                <a16:creationId xmlns:a16="http://schemas.microsoft.com/office/drawing/2014/main" id="{799025C9-0E2E-D161-2A10-3ED712D2747D}"/>
              </a:ext>
            </a:extLst>
          </p:cNvPr>
          <p:cNvPicPr>
            <a:picLocks noChangeAspect="1"/>
          </p:cNvPicPr>
          <p:nvPr/>
        </p:nvPicPr>
        <p:blipFill rotWithShape="1">
          <a:blip r:embed="rId2"/>
          <a:srcRect t="6465" r="1" b="1"/>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2580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B493F1-3795-538C-9B6F-6BB50DDFCC41}"/>
              </a:ext>
            </a:extLst>
          </p:cNvPr>
          <p:cNvSpPr>
            <a:spLocks noGrp="1"/>
          </p:cNvSpPr>
          <p:nvPr>
            <p:ph type="title"/>
          </p:nvPr>
        </p:nvSpPr>
        <p:spPr>
          <a:xfrm>
            <a:off x="838200" y="459863"/>
            <a:ext cx="10515600" cy="1004594"/>
          </a:xfrm>
        </p:spPr>
        <p:txBody>
          <a:bodyPr>
            <a:normAutofit/>
          </a:bodyPr>
          <a:lstStyle/>
          <a:p>
            <a:pPr algn="ctr"/>
            <a:r>
              <a:rPr lang="en-US" dirty="0">
                <a:solidFill>
                  <a:srgbClr val="FFFFFF"/>
                </a:solidFill>
              </a:rPr>
              <a:t>Phases of SDLC IN AGILE</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A2B31D9-6032-3791-9E83-AB869C4B2DAB}"/>
              </a:ext>
            </a:extLst>
          </p:cNvPr>
          <p:cNvGraphicFramePr>
            <a:graphicFrameLocks noGrp="1"/>
          </p:cNvGraphicFramePr>
          <p:nvPr>
            <p:ph idx="1"/>
            <p:extLst>
              <p:ext uri="{D42A27DB-BD31-4B8C-83A1-F6EECF244321}">
                <p14:modId xmlns:p14="http://schemas.microsoft.com/office/powerpoint/2010/main" val="1970971757"/>
              </p:ext>
            </p:extLst>
          </p:nvPr>
        </p:nvGraphicFramePr>
        <p:xfrm>
          <a:off x="382423" y="1476847"/>
          <a:ext cx="11427153" cy="48795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9900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6503FE-9F37-19F8-658F-948F34CF1DD1}"/>
              </a:ext>
            </a:extLst>
          </p:cNvPr>
          <p:cNvSpPr>
            <a:spLocks noGrp="1"/>
          </p:cNvSpPr>
          <p:nvPr>
            <p:ph type="title"/>
          </p:nvPr>
        </p:nvSpPr>
        <p:spPr>
          <a:xfrm>
            <a:off x="838200" y="459863"/>
            <a:ext cx="10515600" cy="1004594"/>
          </a:xfrm>
        </p:spPr>
        <p:txBody>
          <a:bodyPr>
            <a:normAutofit/>
          </a:bodyPr>
          <a:lstStyle/>
          <a:p>
            <a:pPr algn="ctr"/>
            <a:r>
              <a:rPr lang="en-US" sz="3400">
                <a:solidFill>
                  <a:srgbClr val="FFFFFF"/>
                </a:solidFill>
              </a:rPr>
              <a:t>Differences if we were to have used Waterfall Approach</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ontent Placeholder 2">
            <a:extLst>
              <a:ext uri="{FF2B5EF4-FFF2-40B4-BE49-F238E27FC236}">
                <a16:creationId xmlns:a16="http://schemas.microsoft.com/office/drawing/2014/main" id="{0E3D859C-CFA8-CDD4-4BD3-EA24F6C492A2}"/>
              </a:ext>
            </a:extLst>
          </p:cNvPr>
          <p:cNvGraphicFramePr>
            <a:graphicFrameLocks noGrp="1"/>
          </p:cNvGraphicFramePr>
          <p:nvPr>
            <p:ph idx="1"/>
            <p:extLst>
              <p:ext uri="{D42A27DB-BD31-4B8C-83A1-F6EECF244321}">
                <p14:modId xmlns:p14="http://schemas.microsoft.com/office/powerpoint/2010/main" val="2732241276"/>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9807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26607CC-B999-BD5C-784B-FB9DF24310D5}"/>
              </a:ext>
            </a:extLst>
          </p:cNvPr>
          <p:cNvSpPr>
            <a:spLocks noGrp="1"/>
          </p:cNvSpPr>
          <p:nvPr>
            <p:ph type="title"/>
          </p:nvPr>
        </p:nvSpPr>
        <p:spPr>
          <a:xfrm>
            <a:off x="2332149" y="345658"/>
            <a:ext cx="7296539" cy="1325563"/>
          </a:xfrm>
        </p:spPr>
        <p:txBody>
          <a:bodyPr>
            <a:normAutofit/>
          </a:bodyPr>
          <a:lstStyle/>
          <a:p>
            <a:r>
              <a:rPr lang="en-US" dirty="0"/>
              <a:t>The Choice: Agile vs Waterfall </a:t>
            </a:r>
          </a:p>
        </p:txBody>
      </p:sp>
      <p:pic>
        <p:nvPicPr>
          <p:cNvPr id="5" name="Picture 4">
            <a:extLst>
              <a:ext uri="{FF2B5EF4-FFF2-40B4-BE49-F238E27FC236}">
                <a16:creationId xmlns:a16="http://schemas.microsoft.com/office/drawing/2014/main" id="{FDD89344-D349-111C-434B-1D2DC3EE1A97}"/>
              </a:ext>
            </a:extLst>
          </p:cNvPr>
          <p:cNvPicPr>
            <a:picLocks noChangeAspect="1"/>
          </p:cNvPicPr>
          <p:nvPr/>
        </p:nvPicPr>
        <p:blipFill rotWithShape="1">
          <a:blip r:embed="rId2"/>
          <a:srcRect l="4366" r="8005" b="-2"/>
          <a:stretch/>
        </p:blipFill>
        <p:spPr>
          <a:xfrm>
            <a:off x="6643451"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3" name="Content Placeholder 2">
            <a:extLst>
              <a:ext uri="{FF2B5EF4-FFF2-40B4-BE49-F238E27FC236}">
                <a16:creationId xmlns:a16="http://schemas.microsoft.com/office/drawing/2014/main" id="{C5FB0855-5830-D9CA-45E0-687334CB5C58}"/>
              </a:ext>
            </a:extLst>
          </p:cNvPr>
          <p:cNvSpPr>
            <a:spLocks noGrp="1"/>
          </p:cNvSpPr>
          <p:nvPr>
            <p:ph idx="1"/>
          </p:nvPr>
        </p:nvSpPr>
        <p:spPr>
          <a:xfrm>
            <a:off x="838200" y="1825624"/>
            <a:ext cx="5570706" cy="4575175"/>
          </a:xfrm>
        </p:spPr>
        <p:txBody>
          <a:bodyPr>
            <a:normAutofit/>
          </a:bodyPr>
          <a:lstStyle/>
          <a:p>
            <a:r>
              <a:rPr lang="en-US" sz="1800" b="0" i="0" dirty="0">
                <a:effectLst/>
                <a:latin typeface="Aspira Webfont"/>
              </a:rPr>
              <a:t>The choice between a Waterfall and an Agile approach depends on the </a:t>
            </a:r>
            <a:r>
              <a:rPr lang="en-US" sz="1800" dirty="0">
                <a:latin typeface="Aspira Webfont"/>
              </a:rPr>
              <a:t>type of project and </a:t>
            </a:r>
            <a:r>
              <a:rPr lang="en-US" sz="1800" b="0" i="0" dirty="0">
                <a:effectLst/>
                <a:latin typeface="Aspira Webfont"/>
              </a:rPr>
              <a:t>various other factors</a:t>
            </a:r>
            <a:r>
              <a:rPr lang="en-US" sz="1800" dirty="0">
                <a:latin typeface="Aspira Webfont"/>
              </a:rPr>
              <a:t>. Some factors to consider include</a:t>
            </a:r>
            <a:r>
              <a:rPr lang="en-US" sz="1800" b="0" i="0" dirty="0">
                <a:effectLst/>
                <a:latin typeface="Aspira Webfont"/>
              </a:rPr>
              <a:t> time-line, complexity, budget and team’s preference. Even though waterfall approach provides solid requirements and thorough documentation, it is not as flexible as Agile. Based on our project, the choice was simple as Agile provided a lot more flexibility in terms of sudden requirement changes, transparency at every step as well as incremental and iterative development of the product. It allowed the team to fix defects early on and also allowed for opportunities to enhance and improve the product utilizing the team’s own feedback as well as the client’s feedback.</a:t>
            </a:r>
            <a:endParaRPr lang="en-US" sz="1800" dirty="0"/>
          </a:p>
        </p:txBody>
      </p:sp>
      <p:sp>
        <p:nvSpPr>
          <p:cNvPr id="12"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74366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344</TotalTime>
  <Words>881</Words>
  <Application>Microsoft Macintosh PowerPoint</Application>
  <PresentationFormat>Widescreen</PresentationFormat>
  <Paragraphs>42</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Aspira Webfont</vt:lpstr>
      <vt:lpstr>Calibri</vt:lpstr>
      <vt:lpstr>Calibri Light</vt:lpstr>
      <vt:lpstr>Office Theme</vt:lpstr>
      <vt:lpstr>PowerPoint Presentation</vt:lpstr>
      <vt:lpstr>Agile Roles</vt:lpstr>
      <vt:lpstr>Product Owner</vt:lpstr>
      <vt:lpstr>Scrum Master</vt:lpstr>
      <vt:lpstr>Development Team</vt:lpstr>
      <vt:lpstr>Testing Team</vt:lpstr>
      <vt:lpstr>Phases of SDLC IN AGILE</vt:lpstr>
      <vt:lpstr>Differences if we were to have used Waterfall Approach</vt:lpstr>
      <vt:lpstr>The Choice: Agile vs Waterfall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Zaman, Ahnaf</dc:creator>
  <cp:lastModifiedBy>Zaman, Ahnaf</cp:lastModifiedBy>
  <cp:revision>4</cp:revision>
  <dcterms:created xsi:type="dcterms:W3CDTF">2023-12-10T01:00:17Z</dcterms:created>
  <dcterms:modified xsi:type="dcterms:W3CDTF">2023-12-10T06:45:28Z</dcterms:modified>
</cp:coreProperties>
</file>