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8" r:id="rId15"/>
    <p:sldId id="269" r:id="rId16"/>
    <p:sldId id="270" r:id="rId17"/>
    <p:sldId id="279" r:id="rId18"/>
    <p:sldId id="271" r:id="rId19"/>
    <p:sldId id="272" r:id="rId20"/>
    <p:sldId id="273" r:id="rId21"/>
    <p:sldId id="267" r:id="rId22"/>
    <p:sldId id="274" r:id="rId23"/>
    <p:sldId id="275" r:id="rId24"/>
    <p:sldId id="277" r:id="rId25"/>
    <p:sldId id="276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MD: </a:t>
            </a:r>
            <a:r>
              <a:rPr lang="en-US" sz="4000" dirty="0" err="1" smtClean="0"/>
              <a:t>Rezaul</a:t>
            </a:r>
            <a:r>
              <a:rPr lang="en-US" sz="4000" dirty="0" smtClean="0"/>
              <a:t> </a:t>
            </a:r>
            <a:r>
              <a:rPr lang="en-US" sz="4000" dirty="0" err="1" smtClean="0"/>
              <a:t>Karim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Batch Department Of CSE,VU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Feedback IT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Polymorphism:-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as-IN" sz="2800" dirty="0" smtClean="0"/>
              <a:t>অর্থাৎ একটা অবজেক্ট নানা সময় নানা</a:t>
            </a:r>
            <a:r>
              <a:rPr lang="en-US" sz="2800" dirty="0" smtClean="0"/>
              <a:t> </a:t>
            </a:r>
            <a:r>
              <a:rPr lang="as-IN" sz="2800" dirty="0" smtClean="0"/>
              <a:t>রূপ ধারণ করতে পারে বা বহুরূপে ব্যবহৃত হতে পারে।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 descr="polymorphi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8458200" cy="3673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429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PHP </a:t>
            </a:r>
            <a:r>
              <a:rPr lang="as-IN" sz="4400" b="1" dirty="0" smtClean="0"/>
              <a:t>তে </a:t>
            </a:r>
            <a:r>
              <a:rPr lang="en-US" sz="4400" b="1" dirty="0" smtClean="0"/>
              <a:t>Object Oriented Programming </a:t>
            </a:r>
            <a:r>
              <a:rPr lang="as-IN" sz="4400" b="1" dirty="0" smtClean="0"/>
              <a:t>শেখার আগে কি কি বিষয় জানতে হবে?</a:t>
            </a:r>
            <a:r>
              <a:rPr lang="as-IN" b="1" dirty="0" smtClean="0"/>
              <a:t/>
            </a:r>
            <a:br>
              <a:rPr lang="as-IN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Parent Class:-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as-IN" sz="2800" dirty="0" smtClean="0"/>
              <a:t>একটি </a:t>
            </a:r>
            <a:r>
              <a:rPr lang="en-US" sz="2800" dirty="0" smtClean="0"/>
              <a:t>class </a:t>
            </a:r>
            <a:r>
              <a:rPr lang="as-IN" sz="2800" dirty="0" smtClean="0"/>
              <a:t>থেকে যখন অন্য একটা </a:t>
            </a:r>
            <a:r>
              <a:rPr lang="en-US" sz="2800" dirty="0" smtClean="0"/>
              <a:t>class inherits </a:t>
            </a:r>
            <a:r>
              <a:rPr lang="as-IN" sz="2800" dirty="0" smtClean="0"/>
              <a:t>বা উত্তরাধিকার সূত্রে তৈরী হয় , তখন যেই </a:t>
            </a:r>
            <a:r>
              <a:rPr lang="en-US" sz="2800" dirty="0" smtClean="0"/>
              <a:t>class </a:t>
            </a:r>
            <a:r>
              <a:rPr lang="as-IN" sz="2800" dirty="0" smtClean="0"/>
              <a:t>থেকে নতুন </a:t>
            </a:r>
            <a:r>
              <a:rPr lang="en-US" sz="2800" dirty="0" smtClean="0"/>
              <a:t>class </a:t>
            </a:r>
            <a:r>
              <a:rPr lang="as-IN" sz="2800" dirty="0" smtClean="0"/>
              <a:t>টি তৈরী হয়, তাকে </a:t>
            </a:r>
            <a:r>
              <a:rPr lang="en-US" sz="2800" dirty="0" smtClean="0"/>
              <a:t>Parent class </a:t>
            </a:r>
            <a:r>
              <a:rPr lang="as-IN" sz="2800" dirty="0" smtClean="0"/>
              <a:t>বলা হয়। </a:t>
            </a:r>
            <a:r>
              <a:rPr lang="en-US" sz="2800" dirty="0" smtClean="0"/>
              <a:t>Parent class </a:t>
            </a:r>
            <a:r>
              <a:rPr lang="as-IN" sz="2800" dirty="0" smtClean="0"/>
              <a:t>কে </a:t>
            </a:r>
            <a:r>
              <a:rPr lang="en-US" sz="2800" dirty="0" smtClean="0"/>
              <a:t>base class </a:t>
            </a:r>
            <a:r>
              <a:rPr lang="as-IN" sz="2800" dirty="0" smtClean="0"/>
              <a:t>বা </a:t>
            </a:r>
            <a:r>
              <a:rPr lang="en-US" sz="2800" dirty="0" smtClean="0"/>
              <a:t>super class </a:t>
            </a:r>
            <a:r>
              <a:rPr lang="as-IN" sz="2800" dirty="0" smtClean="0"/>
              <a:t>ও বলে।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Child Class:-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as-IN" sz="2800" dirty="0" smtClean="0"/>
              <a:t>একটি </a:t>
            </a:r>
            <a:r>
              <a:rPr lang="en-US" sz="2800" dirty="0" smtClean="0"/>
              <a:t>class </a:t>
            </a:r>
            <a:r>
              <a:rPr lang="as-IN" sz="2800" dirty="0" smtClean="0"/>
              <a:t>যখন অন্য একটা </a:t>
            </a:r>
            <a:r>
              <a:rPr lang="en-US" sz="2800" dirty="0" smtClean="0"/>
              <a:t>class </a:t>
            </a:r>
            <a:r>
              <a:rPr lang="as-IN" sz="2800" dirty="0" smtClean="0"/>
              <a:t>থেকে </a:t>
            </a:r>
            <a:r>
              <a:rPr lang="en-US" sz="2800" dirty="0" smtClean="0"/>
              <a:t>inherits </a:t>
            </a:r>
            <a:r>
              <a:rPr lang="as-IN" sz="2800" dirty="0" smtClean="0"/>
              <a:t>বা উত্তরাধিকার সূত্রে তৈরী হয় , তখন তাকে </a:t>
            </a:r>
            <a:r>
              <a:rPr lang="en-US" sz="2800" dirty="0" smtClean="0"/>
              <a:t>child class </a:t>
            </a:r>
            <a:r>
              <a:rPr lang="as-IN" sz="2800" dirty="0" smtClean="0"/>
              <a:t>বলা হয়। </a:t>
            </a:r>
            <a:r>
              <a:rPr lang="en-US" sz="2800" dirty="0" smtClean="0"/>
              <a:t>child class </a:t>
            </a:r>
            <a:r>
              <a:rPr lang="as-IN" sz="2800" dirty="0" smtClean="0"/>
              <a:t>কে </a:t>
            </a:r>
            <a:r>
              <a:rPr lang="en-US" sz="2800" dirty="0" smtClean="0"/>
              <a:t>subclass </a:t>
            </a:r>
            <a:r>
              <a:rPr lang="as-IN" sz="2800" dirty="0" smtClean="0"/>
              <a:t>বা </a:t>
            </a:r>
            <a:r>
              <a:rPr lang="en-US" sz="2800" dirty="0" smtClean="0"/>
              <a:t>derived class </a:t>
            </a:r>
            <a:r>
              <a:rPr lang="as-IN" sz="2800" dirty="0" smtClean="0"/>
              <a:t>ও বলে।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Parent &amp; Child Class:-</a:t>
            </a:r>
            <a:endParaRPr lang="en-US" sz="4400" dirty="0"/>
          </a:p>
        </p:txBody>
      </p:sp>
      <p:pic>
        <p:nvPicPr>
          <p:cNvPr id="4" name="Content Placeholder 3" descr="Hybrid Inheritance In C++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027237"/>
            <a:ext cx="6096000" cy="4019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Property:-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PHP </a:t>
            </a:r>
            <a:r>
              <a:rPr lang="as-IN" sz="2800" dirty="0" smtClean="0"/>
              <a:t>তে </a:t>
            </a:r>
            <a:r>
              <a:rPr lang="en-US" sz="2800" dirty="0" smtClean="0"/>
              <a:t>class </a:t>
            </a:r>
            <a:r>
              <a:rPr lang="as-IN" sz="2800" dirty="0" smtClean="0"/>
              <a:t>এর মধ্যে অবস্থিত </a:t>
            </a:r>
            <a:r>
              <a:rPr lang="en-US" sz="2800" dirty="0" smtClean="0"/>
              <a:t>variable </a:t>
            </a:r>
            <a:r>
              <a:rPr lang="as-IN" sz="2800" dirty="0" smtClean="0"/>
              <a:t>গুলিকে </a:t>
            </a:r>
            <a:r>
              <a:rPr lang="en-US" sz="2800" dirty="0" smtClean="0"/>
              <a:t>Property </a:t>
            </a:r>
            <a:r>
              <a:rPr lang="as-IN" sz="2800" dirty="0" smtClean="0"/>
              <a:t>বলা হয়।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Method:-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PHP </a:t>
            </a:r>
            <a:r>
              <a:rPr lang="as-IN" sz="2800" dirty="0" smtClean="0"/>
              <a:t>তে </a:t>
            </a:r>
            <a:r>
              <a:rPr lang="en-US" sz="2800" dirty="0" smtClean="0"/>
              <a:t>class </a:t>
            </a:r>
            <a:r>
              <a:rPr lang="as-IN" sz="2800" dirty="0" smtClean="0"/>
              <a:t>এর মধ্যে অবস্থিত </a:t>
            </a:r>
            <a:r>
              <a:rPr lang="en-US" sz="2800" dirty="0" smtClean="0"/>
              <a:t>function </a:t>
            </a:r>
            <a:r>
              <a:rPr lang="as-IN" sz="2800" dirty="0" smtClean="0"/>
              <a:t>গুলিকে </a:t>
            </a:r>
            <a:r>
              <a:rPr lang="en-US" sz="2800" dirty="0" smtClean="0"/>
              <a:t>Method </a:t>
            </a:r>
            <a:r>
              <a:rPr lang="as-IN" sz="2800" dirty="0" smtClean="0"/>
              <a:t>বলা হয়।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Property &amp; Method:-</a:t>
            </a:r>
            <a:endParaRPr lang="en-US" sz="4800" dirty="0"/>
          </a:p>
        </p:txBody>
      </p:sp>
      <p:pic>
        <p:nvPicPr>
          <p:cNvPr id="4" name="Content Placeholder 3" descr="oopConcept-Imag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6469" y="2484220"/>
            <a:ext cx="5449061" cy="3105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keyword:-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as-IN" sz="2800" dirty="0" smtClean="0"/>
              <a:t>এর যেকোনো </a:t>
            </a:r>
            <a:r>
              <a:rPr lang="en-US" sz="2800" dirty="0" smtClean="0"/>
              <a:t>property </a:t>
            </a:r>
            <a:r>
              <a:rPr lang="as-IN" sz="2800" dirty="0" smtClean="0"/>
              <a:t>এবং </a:t>
            </a:r>
            <a:r>
              <a:rPr lang="en-US" sz="2800" dirty="0" smtClean="0"/>
              <a:t>method </a:t>
            </a:r>
            <a:r>
              <a:rPr lang="as-IN" sz="2800" dirty="0" smtClean="0"/>
              <a:t>এ কোন রকম </a:t>
            </a:r>
            <a:r>
              <a:rPr lang="en-US" sz="2800" dirty="0" smtClean="0"/>
              <a:t>instance </a:t>
            </a:r>
            <a:r>
              <a:rPr lang="as-IN" sz="2800" dirty="0" smtClean="0"/>
              <a:t>বা </a:t>
            </a:r>
            <a:r>
              <a:rPr lang="en-US" sz="2800" dirty="0" smtClean="0"/>
              <a:t>object </a:t>
            </a:r>
            <a:r>
              <a:rPr lang="as-IN" sz="2800" dirty="0" smtClean="0"/>
              <a:t>ছাড়া </a:t>
            </a:r>
            <a:r>
              <a:rPr lang="en-US" sz="2800" dirty="0" smtClean="0"/>
              <a:t>access </a:t>
            </a:r>
            <a:r>
              <a:rPr lang="as-IN" sz="2800" dirty="0" smtClean="0"/>
              <a:t>করার সুযোগ দিতে চাইলে বা সরাসরি </a:t>
            </a:r>
            <a:r>
              <a:rPr lang="en-US" sz="2800" dirty="0" smtClean="0"/>
              <a:t>class </a:t>
            </a:r>
            <a:r>
              <a:rPr lang="as-IN" sz="2800" dirty="0" smtClean="0"/>
              <a:t>দিয়ে </a:t>
            </a:r>
            <a:r>
              <a:rPr lang="en-US" sz="2800" dirty="0" smtClean="0"/>
              <a:t>access </a:t>
            </a:r>
            <a:r>
              <a:rPr lang="as-IN" sz="2800" dirty="0" smtClean="0"/>
              <a:t>করার সুযোগ দিতে চাইলে </a:t>
            </a:r>
            <a:r>
              <a:rPr lang="en-US" sz="2800" dirty="0" smtClean="0"/>
              <a:t>static keyword </a:t>
            </a:r>
            <a:r>
              <a:rPr lang="as-IN" sz="2800" dirty="0" smtClean="0"/>
              <a:t>ব্যবহৃত হয়।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4176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“::” scope resolution operator:-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PHP </a:t>
            </a:r>
            <a:r>
              <a:rPr lang="as-IN" dirty="0" smtClean="0"/>
              <a:t>তে </a:t>
            </a:r>
            <a:r>
              <a:rPr lang="en-US" dirty="0" smtClean="0"/>
              <a:t>class </a:t>
            </a:r>
            <a:r>
              <a:rPr lang="as-IN" dirty="0" smtClean="0"/>
              <a:t>এর মধ্যে অবস্থিত যেকোনো </a:t>
            </a:r>
            <a:r>
              <a:rPr lang="en-US" dirty="0" smtClean="0"/>
              <a:t>static property, static method </a:t>
            </a:r>
            <a:r>
              <a:rPr lang="as-IN" dirty="0" smtClean="0"/>
              <a:t>এবং </a:t>
            </a:r>
            <a:r>
              <a:rPr lang="en-US" dirty="0" smtClean="0"/>
              <a:t>constant </a:t>
            </a:r>
            <a:r>
              <a:rPr lang="as-IN" dirty="0" smtClean="0"/>
              <a:t>কে </a:t>
            </a:r>
            <a:r>
              <a:rPr lang="en-US" dirty="0" smtClean="0"/>
              <a:t>class </a:t>
            </a:r>
            <a:r>
              <a:rPr lang="as-IN" dirty="0" smtClean="0"/>
              <a:t>এর ভিতরে অথবা বাহিরে যেকোনো কাজে ব্যবহার করতে চাইলে “</a:t>
            </a:r>
            <a:r>
              <a:rPr lang="as-IN" b="1" dirty="0" smtClean="0"/>
              <a:t>:: </a:t>
            </a:r>
            <a:r>
              <a:rPr lang="en-US" b="1" dirty="0" smtClean="0"/>
              <a:t>scope resolution operator</a:t>
            </a:r>
            <a:r>
              <a:rPr lang="en-US" dirty="0" smtClean="0"/>
              <a:t>” </a:t>
            </a:r>
            <a:r>
              <a:rPr lang="as-IN" dirty="0" smtClean="0"/>
              <a:t>ব্যবহার করতে হয়।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4419600"/>
            <a:ext cx="7010399" cy="1447800"/>
          </a:xfrm>
        </p:spPr>
        <p:txBody>
          <a:bodyPr/>
          <a:lstStyle/>
          <a:p>
            <a:pPr algn="ctr"/>
            <a:r>
              <a:rPr lang="en-US" b="1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10000"/>
            <a:ext cx="6400800" cy="1066800"/>
          </a:xfrm>
        </p:spPr>
        <p:txBody>
          <a:bodyPr>
            <a:noAutofit/>
          </a:bodyPr>
          <a:lstStyle/>
          <a:p>
            <a:r>
              <a:rPr lang="en-US" sz="8800" dirty="0" smtClean="0"/>
              <a:t>PHP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“$this”</a:t>
            </a:r>
            <a:r>
              <a:rPr lang="en-US" sz="4000" dirty="0" smtClean="0"/>
              <a:t> </a:t>
            </a:r>
            <a:r>
              <a:rPr lang="en-US" sz="4000" b="1" dirty="0" smtClean="0"/>
              <a:t>pseudo-variable:-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“$this”</a:t>
            </a:r>
            <a:r>
              <a:rPr lang="en-US" dirty="0" smtClean="0"/>
              <a:t> pseudo-variable </a:t>
            </a:r>
            <a:r>
              <a:rPr lang="as-IN" dirty="0" smtClean="0"/>
              <a:t>টি মূলত </a:t>
            </a:r>
            <a:r>
              <a:rPr lang="en-US" dirty="0" smtClean="0"/>
              <a:t>current class </a:t>
            </a:r>
            <a:r>
              <a:rPr lang="as-IN" dirty="0" smtClean="0"/>
              <a:t>এর </a:t>
            </a:r>
            <a:r>
              <a:rPr lang="en-US" dirty="0" smtClean="0"/>
              <a:t>object </a:t>
            </a:r>
            <a:r>
              <a:rPr lang="as-IN" dirty="0" smtClean="0"/>
              <a:t>কে ধারণ করে। </a:t>
            </a:r>
            <a:r>
              <a:rPr lang="en-US" dirty="0" smtClean="0"/>
              <a:t>PHP </a:t>
            </a:r>
            <a:r>
              <a:rPr lang="as-IN" dirty="0" smtClean="0"/>
              <a:t>তে </a:t>
            </a:r>
            <a:r>
              <a:rPr lang="en-US" dirty="0" smtClean="0"/>
              <a:t>class </a:t>
            </a:r>
            <a:r>
              <a:rPr lang="as-IN" dirty="0" smtClean="0"/>
              <a:t>এর মধ্যে অবস্থিত যেকোনো </a:t>
            </a:r>
            <a:r>
              <a:rPr lang="en-US" dirty="0" smtClean="0"/>
              <a:t>Non-static property </a:t>
            </a:r>
            <a:r>
              <a:rPr lang="as-IN" dirty="0" smtClean="0"/>
              <a:t>এবং </a:t>
            </a:r>
            <a:r>
              <a:rPr lang="en-US" dirty="0" smtClean="0"/>
              <a:t>Non-static method </a:t>
            </a:r>
            <a:r>
              <a:rPr lang="as-IN" dirty="0" smtClean="0"/>
              <a:t>কে </a:t>
            </a:r>
            <a:r>
              <a:rPr lang="en-US" dirty="0" smtClean="0"/>
              <a:t>class </a:t>
            </a:r>
            <a:r>
              <a:rPr lang="as-IN" dirty="0" smtClean="0"/>
              <a:t>এর মধ্যেই যেকোনো কাজে ব্যবহার করতে চাইলে “$</a:t>
            </a:r>
            <a:r>
              <a:rPr lang="en-US" dirty="0" smtClean="0"/>
              <a:t>this” pseudo-variable </a:t>
            </a:r>
            <a:r>
              <a:rPr lang="as-IN" dirty="0" smtClean="0"/>
              <a:t>ব্যবহার করতে হয়।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Visibility/Access modifier:-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as-IN" dirty="0" smtClean="0"/>
              <a:t>ইংরেজি শব্দ </a:t>
            </a:r>
            <a:r>
              <a:rPr lang="en-US" dirty="0" smtClean="0"/>
              <a:t>visibility </a:t>
            </a:r>
            <a:r>
              <a:rPr lang="as-IN" dirty="0" smtClean="0"/>
              <a:t>অর্থ দৃশ্যমানতা, অর্থাৎ </a:t>
            </a:r>
            <a:r>
              <a:rPr lang="en-US" dirty="0" smtClean="0"/>
              <a:t>class </a:t>
            </a:r>
            <a:r>
              <a:rPr lang="as-IN" dirty="0" smtClean="0"/>
              <a:t>এর মধ্যে যেকোনো </a:t>
            </a:r>
            <a:r>
              <a:rPr lang="en-US" dirty="0" smtClean="0"/>
              <a:t>property, constant </a:t>
            </a:r>
            <a:r>
              <a:rPr lang="as-IN" dirty="0" smtClean="0"/>
              <a:t>অথবা </a:t>
            </a:r>
            <a:r>
              <a:rPr lang="en-US" dirty="0" smtClean="0"/>
              <a:t>Method </a:t>
            </a:r>
            <a:r>
              <a:rPr lang="as-IN" dirty="0" smtClean="0"/>
              <a:t>এ কে </a:t>
            </a:r>
            <a:r>
              <a:rPr lang="en-US" dirty="0" smtClean="0"/>
              <a:t>access </a:t>
            </a:r>
            <a:r>
              <a:rPr lang="as-IN" dirty="0" smtClean="0"/>
              <a:t>পাবে তা </a:t>
            </a:r>
            <a:r>
              <a:rPr lang="en-US" dirty="0" smtClean="0"/>
              <a:t>visibility </a:t>
            </a:r>
            <a:r>
              <a:rPr lang="as-IN" dirty="0" smtClean="0"/>
              <a:t>দিয়ে নির্ধারিত হয়। </a:t>
            </a:r>
            <a:r>
              <a:rPr lang="en-US" dirty="0" smtClean="0"/>
              <a:t>Visibility </a:t>
            </a:r>
            <a:r>
              <a:rPr lang="as-IN" dirty="0" smtClean="0"/>
              <a:t>গুলো সাধারণত </a:t>
            </a:r>
            <a:r>
              <a:rPr lang="en-US" dirty="0" smtClean="0"/>
              <a:t>class </a:t>
            </a:r>
            <a:r>
              <a:rPr lang="as-IN" dirty="0" smtClean="0"/>
              <a:t>এর মধ্যে </a:t>
            </a:r>
            <a:r>
              <a:rPr lang="en-US" dirty="0" smtClean="0"/>
              <a:t>constant, property, method </a:t>
            </a:r>
            <a:r>
              <a:rPr lang="as-IN" dirty="0" smtClean="0"/>
              <a:t>এর আগে ঘোষণা করতে হয়।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 </a:t>
            </a:r>
            <a:r>
              <a:rPr lang="as-IN" b="1" dirty="0" smtClean="0"/>
              <a:t>তে </a:t>
            </a:r>
            <a:r>
              <a:rPr lang="en-US" b="1" dirty="0" smtClean="0"/>
              <a:t>Visibility </a:t>
            </a:r>
            <a:r>
              <a:rPr lang="as-IN" b="1" dirty="0" smtClean="0"/>
              <a:t>তিন ধরনের:</a:t>
            </a:r>
            <a:endParaRPr lang="as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4">
              <a:buFont typeface="Wingdings" pitchFamily="2" charset="2"/>
              <a:buChar char="q"/>
            </a:pPr>
            <a:r>
              <a:rPr lang="en-US" sz="6000" b="1" dirty="0" smtClean="0"/>
              <a:t>private</a:t>
            </a:r>
            <a:endParaRPr lang="as-IN" sz="6000" dirty="0" smtClean="0"/>
          </a:p>
          <a:p>
            <a:pPr lvl="4">
              <a:buFont typeface="Wingdings" pitchFamily="2" charset="2"/>
              <a:buChar char="q"/>
            </a:pPr>
            <a:r>
              <a:rPr lang="en-US" sz="6000" b="1" dirty="0" smtClean="0"/>
              <a:t>protected</a:t>
            </a:r>
            <a:endParaRPr lang="as-IN" sz="6000" dirty="0" smtClean="0"/>
          </a:p>
          <a:p>
            <a:pPr lvl="4">
              <a:buFont typeface="Wingdings" pitchFamily="2" charset="2"/>
              <a:buChar char="q"/>
            </a:pPr>
            <a:r>
              <a:rPr lang="en-US" sz="6000" b="1" dirty="0" smtClean="0"/>
              <a:t>public</a:t>
            </a:r>
            <a:endParaRPr lang="as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Private:-</a:t>
            </a:r>
            <a:endParaRPr lang="as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as-IN" sz="2800" dirty="0" smtClean="0"/>
              <a:t>এর মধ্যে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যদি শুধু একই </a:t>
            </a:r>
            <a:r>
              <a:rPr lang="en-US" sz="2800" dirty="0" smtClean="0"/>
              <a:t>class </a:t>
            </a:r>
            <a:r>
              <a:rPr lang="as-IN" sz="2800" dirty="0" smtClean="0"/>
              <a:t>বা </a:t>
            </a:r>
            <a:r>
              <a:rPr lang="en-US" sz="2800" dirty="0" smtClean="0"/>
              <a:t>class </a:t>
            </a:r>
            <a:r>
              <a:rPr lang="as-IN" sz="2800" dirty="0" smtClean="0"/>
              <a:t>নিজের মধ্যে ব্যবহার সীমিত রাখতে চাই , তাহলে সেইসব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</a:t>
            </a:r>
            <a:r>
              <a:rPr lang="en-US" sz="2800" dirty="0" smtClean="0"/>
              <a:t>private </a:t>
            </a:r>
            <a:r>
              <a:rPr lang="as-IN" sz="2800" dirty="0" smtClean="0"/>
              <a:t>ঘোষণা করতে হয়।</a:t>
            </a:r>
            <a:endParaRPr lang="as-I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Protected:-</a:t>
            </a:r>
            <a:endParaRPr lang="as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as-IN" sz="2800" dirty="0" smtClean="0"/>
              <a:t>এর মধ্যে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যদি শুধু একই </a:t>
            </a:r>
            <a:r>
              <a:rPr lang="en-US" sz="2800" dirty="0" smtClean="0"/>
              <a:t>class </a:t>
            </a:r>
            <a:r>
              <a:rPr lang="as-IN" sz="2800" dirty="0" smtClean="0"/>
              <a:t>বা </a:t>
            </a:r>
            <a:r>
              <a:rPr lang="en-US" sz="2800" dirty="0" smtClean="0"/>
              <a:t>class </a:t>
            </a:r>
            <a:r>
              <a:rPr lang="as-IN" sz="2800" dirty="0" smtClean="0"/>
              <a:t>নিজের মধ্যে এবং তার </a:t>
            </a:r>
            <a:r>
              <a:rPr lang="en-US" sz="2800" dirty="0" smtClean="0"/>
              <a:t>child class </a:t>
            </a:r>
            <a:r>
              <a:rPr lang="as-IN" sz="2800" dirty="0" smtClean="0"/>
              <a:t>এর মধ্যে ব্যবহার সীমিত রাখতে চাই , তাহলে সেইসব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</a:t>
            </a:r>
            <a:r>
              <a:rPr lang="en-US" sz="2800" dirty="0" smtClean="0"/>
              <a:t>protected </a:t>
            </a:r>
            <a:r>
              <a:rPr lang="as-IN" sz="2800" dirty="0" smtClean="0"/>
              <a:t>ঘোষণা করতে হয়।</a:t>
            </a:r>
            <a:endParaRPr lang="as-I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Public:-</a:t>
            </a:r>
            <a:endParaRPr lang="as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as-IN" sz="2800" dirty="0" smtClean="0"/>
              <a:t>এর মধ্যে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যদি একই </a:t>
            </a:r>
            <a:r>
              <a:rPr lang="en-US" sz="2800" dirty="0" smtClean="0"/>
              <a:t>class </a:t>
            </a:r>
            <a:r>
              <a:rPr lang="as-IN" sz="2800" dirty="0" smtClean="0"/>
              <a:t>বা </a:t>
            </a:r>
            <a:r>
              <a:rPr lang="en-US" sz="2800" dirty="0" smtClean="0"/>
              <a:t>class </a:t>
            </a:r>
            <a:r>
              <a:rPr lang="as-IN" sz="2800" dirty="0" smtClean="0"/>
              <a:t>নিজের মধ্যে , </a:t>
            </a:r>
            <a:r>
              <a:rPr lang="en-US" sz="2800" dirty="0" smtClean="0"/>
              <a:t>child class </a:t>
            </a:r>
            <a:r>
              <a:rPr lang="as-IN" sz="2800" dirty="0" smtClean="0"/>
              <a:t>এবং </a:t>
            </a:r>
            <a:r>
              <a:rPr lang="en-US" sz="2800" dirty="0" smtClean="0"/>
              <a:t>class </a:t>
            </a:r>
            <a:r>
              <a:rPr lang="as-IN" sz="2800" dirty="0" smtClean="0"/>
              <a:t>এর বাহির থেকে ব্যবহার রাখতে চাই , তাহলে সেইসব </a:t>
            </a:r>
            <a:r>
              <a:rPr lang="en-US" sz="2800" dirty="0" smtClean="0"/>
              <a:t>constant, property, method </a:t>
            </a:r>
            <a:r>
              <a:rPr lang="as-IN" sz="2800" dirty="0" smtClean="0"/>
              <a:t>গুলোকে </a:t>
            </a:r>
            <a:r>
              <a:rPr lang="en-US" sz="2800" dirty="0" smtClean="0"/>
              <a:t>public </a:t>
            </a:r>
            <a:r>
              <a:rPr lang="as-IN" sz="2800" dirty="0" smtClean="0"/>
              <a:t>ঘোষণা করতে হয়।</a:t>
            </a:r>
            <a:endParaRPr lang="as-I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Private &amp; protected &amp; public :-</a:t>
            </a:r>
            <a:endParaRPr lang="en-US" sz="3200" dirty="0"/>
          </a:p>
        </p:txBody>
      </p:sp>
      <p:pic>
        <p:nvPicPr>
          <p:cNvPr id="4" name="Content Placeholder 3" descr="access-modifiers-in-jav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49023"/>
            <a:ext cx="7467600" cy="3375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6002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 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Any Question ???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 </a:t>
            </a:r>
            <a:r>
              <a:rPr lang="as-IN" sz="5400" b="1" dirty="0" smtClean="0"/>
              <a:t>কি?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as-IN" sz="2800" dirty="0" smtClean="0"/>
              <a:t>আমরা আমাদের চার পাশে যা কিছু দেখি তার সবই </a:t>
            </a:r>
            <a:r>
              <a:rPr lang="en-US" sz="2800" dirty="0" smtClean="0"/>
              <a:t>Object </a:t>
            </a:r>
            <a:r>
              <a:rPr lang="as-IN" sz="2800" dirty="0" smtClean="0"/>
              <a:t>বা বস্তু।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 descr="Object oriented programming concepts in 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5943600" cy="3209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 </a:t>
            </a:r>
            <a:r>
              <a:rPr lang="as-IN" sz="5400" b="1" dirty="0" smtClean="0"/>
              <a:t>কি?</a:t>
            </a:r>
            <a:endParaRPr lang="as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Object </a:t>
            </a:r>
            <a:r>
              <a:rPr lang="as-IN" sz="2800" dirty="0" smtClean="0"/>
              <a:t>সম্পর্কে তো জানা হলো , চলুন এবার জানি </a:t>
            </a:r>
            <a:r>
              <a:rPr lang="en-US" sz="2800" dirty="0" smtClean="0"/>
              <a:t>class </a:t>
            </a:r>
            <a:r>
              <a:rPr lang="as-IN" sz="2800" dirty="0" smtClean="0"/>
              <a:t>কি? </a:t>
            </a:r>
            <a:r>
              <a:rPr lang="en-US" sz="2800" dirty="0" smtClean="0"/>
              <a:t>class </a:t>
            </a:r>
            <a:r>
              <a:rPr lang="as-IN" sz="2800" dirty="0" smtClean="0"/>
              <a:t>হচ্ছে </a:t>
            </a:r>
            <a:r>
              <a:rPr lang="en-US" sz="2800" dirty="0" smtClean="0"/>
              <a:t>Object </a:t>
            </a:r>
            <a:r>
              <a:rPr lang="as-IN" sz="2800" dirty="0" smtClean="0"/>
              <a:t>এর </a:t>
            </a:r>
            <a:r>
              <a:rPr lang="en-US" sz="2800" dirty="0" smtClean="0"/>
              <a:t>replica (</a:t>
            </a:r>
            <a:r>
              <a:rPr lang="as-IN" sz="2800" dirty="0" smtClean="0"/>
              <a:t>অবিকল প্রতিরুপ) বা </a:t>
            </a:r>
            <a:r>
              <a:rPr lang="en-US" sz="2800" dirty="0" smtClean="0"/>
              <a:t>blueprint (</a:t>
            </a:r>
            <a:r>
              <a:rPr lang="as-IN" sz="2800" dirty="0" smtClean="0"/>
              <a:t>নীলনকশা)।</a:t>
            </a:r>
            <a:endParaRPr lang="en-US" sz="28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 descr="Btqy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76599"/>
            <a:ext cx="4800600" cy="323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3600" b="1" spc="-150" dirty="0" smtClean="0"/>
              <a:t>Object oriented programming </a:t>
            </a:r>
            <a:r>
              <a:rPr lang="as-IN" sz="3600" b="1" spc="-150" dirty="0" smtClean="0"/>
              <a:t>কি?</a:t>
            </a:r>
            <a:endParaRPr lang="as-IN" sz="36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as-IN" sz="2000" dirty="0" smtClean="0"/>
              <a:t>এখন প্রশ্ন হল, তাহলে </a:t>
            </a:r>
            <a:r>
              <a:rPr lang="en-US" sz="2000" dirty="0" smtClean="0"/>
              <a:t>Object Oriented Programming </a:t>
            </a:r>
            <a:r>
              <a:rPr lang="as-IN" sz="2000" dirty="0" smtClean="0"/>
              <a:t>কি? </a:t>
            </a:r>
            <a:endParaRPr lang="en-US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4" name="Picture 3" descr="class-object-featur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74295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2743200"/>
          </a:xfrm>
        </p:spPr>
        <p:txBody>
          <a:bodyPr>
            <a:normAutofit/>
          </a:bodyPr>
          <a:lstStyle/>
          <a:p>
            <a:r>
              <a:rPr lang="as-IN" sz="4400" dirty="0" smtClean="0"/>
              <a:t>অবজেক্ট ওরিয়েন্ট কনসেপ্ট তিনটি ধারণার উপর প্রতিষ্ঠিত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3">
              <a:buFont typeface="Wingdings" pitchFamily="2" charset="2"/>
              <a:buChar char="q"/>
            </a:pPr>
            <a:r>
              <a:rPr lang="en-US" sz="6000" b="1" dirty="0" smtClean="0"/>
              <a:t>Inheritance</a:t>
            </a:r>
          </a:p>
          <a:p>
            <a:pPr lvl="3">
              <a:buFont typeface="Wingdings" pitchFamily="2" charset="2"/>
              <a:buChar char="q"/>
            </a:pPr>
            <a:r>
              <a:rPr lang="en-US" sz="6000" b="1" dirty="0" smtClean="0"/>
              <a:t>Encapsulation</a:t>
            </a:r>
          </a:p>
          <a:p>
            <a:pPr lvl="3">
              <a:buFont typeface="Wingdings" pitchFamily="2" charset="2"/>
              <a:buChar char="q"/>
            </a:pPr>
            <a:r>
              <a:rPr lang="en-US" sz="6000" b="1" dirty="0" smtClean="0"/>
              <a:t>Polymorphism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Inheritance:-</a:t>
            </a:r>
            <a:endParaRPr lang="as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as-IN" sz="2800" dirty="0" smtClean="0"/>
              <a:t>ইংরেজি শব্দ </a:t>
            </a:r>
            <a:r>
              <a:rPr lang="en-US" sz="2800" dirty="0" smtClean="0"/>
              <a:t>inheritance </a:t>
            </a:r>
            <a:r>
              <a:rPr lang="as-IN" sz="2800" dirty="0" smtClean="0"/>
              <a:t>অর্থ হচ্ছে উত্তরাধিকার।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 descr="Object-Oriented-Inheritance-as-a-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4305300" cy="43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Encapsulation:-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as-IN" sz="2800" dirty="0" smtClean="0"/>
              <a:t>অর্থাৎ সব কিছু </a:t>
            </a:r>
            <a:r>
              <a:rPr lang="en-US" sz="2800" dirty="0" smtClean="0"/>
              <a:t>encapsulate </a:t>
            </a:r>
            <a:r>
              <a:rPr lang="as-IN" sz="2800" dirty="0" smtClean="0"/>
              <a:t>অবস্থায় থাকা।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 descr="introduction-to-object-oriented-programming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607695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</TotalTime>
  <Words>560</Words>
  <Application>Microsoft Office PowerPoint</Application>
  <PresentationFormat>On-screen Show (4:3)</PresentationFormat>
  <Paragraphs>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MD: Rezaul Karim</vt:lpstr>
      <vt:lpstr>Object Oriented Programming</vt:lpstr>
      <vt:lpstr>Object কি?</vt:lpstr>
      <vt:lpstr>Class কি?</vt:lpstr>
      <vt:lpstr>Object oriented programming কি?</vt:lpstr>
      <vt:lpstr>অবজেক্ট ওরিয়েন্ট কনসেপ্ট তিনটি ধারণার উপর প্রতিষ্ঠিত</vt:lpstr>
      <vt:lpstr>Slide 7</vt:lpstr>
      <vt:lpstr>Inheritance:-</vt:lpstr>
      <vt:lpstr>Encapsulation:-</vt:lpstr>
      <vt:lpstr>Polymorphism:-</vt:lpstr>
      <vt:lpstr>PHP তে Object Oriented Programming শেখার আগে কি কি বিষয় জানতে হবে? </vt:lpstr>
      <vt:lpstr>Parent Class:-</vt:lpstr>
      <vt:lpstr>Child Class:-</vt:lpstr>
      <vt:lpstr>Parent &amp; Child Class:-</vt:lpstr>
      <vt:lpstr>Property:-</vt:lpstr>
      <vt:lpstr>Method:-</vt:lpstr>
      <vt:lpstr>Property &amp; Method:-</vt:lpstr>
      <vt:lpstr>static keyword:-</vt:lpstr>
      <vt:lpstr>“::” scope resolution operator:-</vt:lpstr>
      <vt:lpstr>“$this” pseudo-variable:-</vt:lpstr>
      <vt:lpstr>Visibility/Access modifier:-</vt:lpstr>
      <vt:lpstr>PHP তে Visibility তিন ধরনের:</vt:lpstr>
      <vt:lpstr>Private:-</vt:lpstr>
      <vt:lpstr>Protected:-</vt:lpstr>
      <vt:lpstr>Public:-</vt:lpstr>
      <vt:lpstr>Private &amp; protected &amp; public :-</vt:lpstr>
      <vt:lpstr>Thank You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User</dc:creator>
  <cp:lastModifiedBy>Windows User</cp:lastModifiedBy>
  <cp:revision>29</cp:revision>
  <dcterms:created xsi:type="dcterms:W3CDTF">2006-08-16T00:00:00Z</dcterms:created>
  <dcterms:modified xsi:type="dcterms:W3CDTF">2018-10-16T18:16:09Z</dcterms:modified>
</cp:coreProperties>
</file>