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comments/comment8.xml" ContentType="application/vnd.openxmlformats-officedocument.presentationml.comments+xml"/>
  <Override PartName="/ppt/comments/comment7.xml" ContentType="application/vnd.openxmlformats-officedocument.presentationml.comments+xml"/>
  <Override PartName="/ppt/comments/comment6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906000" cy="6858000"/>
  <p:notesSz cx="6797675" cy="9926637"/>
</p:presentation>
</file>

<file path=ppt/commentAuthors.xml><?xml version="1.0" encoding="utf-8"?>
<p:cmAuthorLst xmlns:p="http://schemas.openxmlformats.org/presentationml/2006/main">
  <p:cmAuthor id="0" name="User" initials="U" lastIdx="5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20-09-08T16:57:16.330000000" idx="1">
    <p:pos x="0" y="0"/>
    <p:text/>
  </p:cm>
</p:cmLst>
</file>

<file path=ppt/comments/comment5.xml><?xml version="1.0" encoding="utf-8"?>
<p:cmLst xmlns:p="http://schemas.openxmlformats.org/presentationml/2006/main">
  <p:cm authorId="0" dt="2020-09-08T16:57:16.330000000" idx="2">
    <p:pos x="0" y="0"/>
    <p:text/>
  </p:cm>
</p:cmLst>
</file>

<file path=ppt/comments/comment6.xml><?xml version="1.0" encoding="utf-8"?>
<p:cmLst xmlns:p="http://schemas.openxmlformats.org/presentationml/2006/main">
  <p:cm authorId="0" dt="2020-09-08T16:57:16.330000000" idx="3">
    <p:pos x="0" y="0"/>
    <p:text/>
  </p:cm>
</p:cmLst>
</file>

<file path=ppt/comments/comment7.xml><?xml version="1.0" encoding="utf-8"?>
<p:cmLst xmlns:p="http://schemas.openxmlformats.org/presentationml/2006/main">
  <p:cm authorId="0" dt="2020-09-08T16:57:16.330000000" idx="4">
    <p:pos x="0" y="0"/>
    <p:text/>
  </p:cm>
</p:cmLst>
</file>

<file path=ppt/comments/comment8.xml><?xml version="1.0" encoding="utf-8"?>
<p:cmLst xmlns:p="http://schemas.openxmlformats.org/presentationml/2006/main">
  <p:cm authorId="0" dt="2020-09-08T16:57:16.330000000" idx="5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2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4EB3243-13E4-420B-9AAE-8D9A6EE807B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712800" y="746280"/>
            <a:ext cx="5373360" cy="372060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5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49840" y="9429840"/>
            <a:ext cx="2945880" cy="4950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EC0A2AB-9611-4B09-9045-1EF7BDDE545A}" type="slidenum">
              <a:rPr b="0" lang="en-US" sz="1200" spc="-1" strike="noStrike">
                <a:solidFill>
                  <a:srgbClr val="000000"/>
                </a:solidFill>
                <a:latin typeface="굴림"/>
                <a:ea typeface="굴림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70000" y="135000"/>
            <a:ext cx="9295920" cy="380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04920" y="692280"/>
            <a:ext cx="929592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04920" y="1105920"/>
            <a:ext cx="929592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" y="135000"/>
            <a:ext cx="9295920" cy="380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04920" y="692280"/>
            <a:ext cx="453636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8440" y="692280"/>
            <a:ext cx="453636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04920" y="1105920"/>
            <a:ext cx="453636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68440" y="1105920"/>
            <a:ext cx="453636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70000" y="135000"/>
            <a:ext cx="9295920" cy="380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04920" y="692280"/>
            <a:ext cx="299304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48080" y="692280"/>
            <a:ext cx="299304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91240" y="692280"/>
            <a:ext cx="299304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04920" y="1105920"/>
            <a:ext cx="299304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448080" y="1105920"/>
            <a:ext cx="299304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91240" y="1105920"/>
            <a:ext cx="299304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70000" y="135000"/>
            <a:ext cx="9295920" cy="380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04920" y="692280"/>
            <a:ext cx="929592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" y="135000"/>
            <a:ext cx="9295920" cy="380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04920" y="692280"/>
            <a:ext cx="9295920" cy="7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" y="135000"/>
            <a:ext cx="9295920" cy="380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04920" y="692280"/>
            <a:ext cx="4536360" cy="7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8440" y="692280"/>
            <a:ext cx="4536360" cy="7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" y="135000"/>
            <a:ext cx="9295920" cy="380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70000" y="135000"/>
            <a:ext cx="9295920" cy="176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" y="135000"/>
            <a:ext cx="9295920" cy="380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04920" y="692280"/>
            <a:ext cx="453636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8440" y="692280"/>
            <a:ext cx="4536360" cy="7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04920" y="1105920"/>
            <a:ext cx="453636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70000" y="135000"/>
            <a:ext cx="9295920" cy="380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4920" y="692280"/>
            <a:ext cx="4536360" cy="7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8440" y="692280"/>
            <a:ext cx="453636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8440" y="1105920"/>
            <a:ext cx="453636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70000" y="135000"/>
            <a:ext cx="9295920" cy="380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04920" y="692280"/>
            <a:ext cx="453636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8440" y="692280"/>
            <a:ext cx="453636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04920" y="1105920"/>
            <a:ext cx="9295920" cy="3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524640"/>
            <a:ext cx="990576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66"/>
                </a:solidFill>
                <a:latin typeface="Arial"/>
                <a:ea typeface="굴림"/>
              </a:rPr>
              <a:t>- </a:t>
            </a:r>
            <a:fld id="{5AA93AE5-2F5E-4274-A6E8-4EA546F79A61}" type="slidenum">
              <a:rPr b="1" lang="en-US" sz="1000" spc="-1" strike="noStrike">
                <a:solidFill>
                  <a:srgbClr val="000066"/>
                </a:solidFill>
                <a:latin typeface="Arial"/>
                <a:ea typeface="굴림"/>
              </a:rPr>
              <a:t>&lt;number&gt;</a:t>
            </a:fld>
            <a:r>
              <a:rPr b="1" lang="en-US" sz="1000" spc="-1" strike="noStrike">
                <a:solidFill>
                  <a:srgbClr val="000066"/>
                </a:solidFill>
                <a:latin typeface="Arial"/>
                <a:ea typeface="굴림"/>
              </a:rPr>
              <a:t> -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 flipV="1">
            <a:off x="0" y="585720"/>
            <a:ext cx="9905760" cy="42480"/>
          </a:xfrm>
          <a:prstGeom prst="rect">
            <a:avLst/>
          </a:prstGeom>
          <a:gradFill rotWithShape="0">
            <a:gsLst>
              <a:gs pos="0">
                <a:srgbClr val="637988"/>
              </a:gs>
              <a:gs pos="100000">
                <a:srgbClr val="27455a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그림 6" descr=""/>
          <p:cNvPicPr/>
          <p:nvPr/>
        </p:nvPicPr>
        <p:blipFill>
          <a:blip r:embed="rId2"/>
          <a:srcRect l="0" t="12523" r="0" b="12523"/>
          <a:stretch/>
        </p:blipFill>
        <p:spPr>
          <a:xfrm>
            <a:off x="0" y="6424560"/>
            <a:ext cx="1125000" cy="43128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70000" y="135000"/>
            <a:ext cx="9295920" cy="380520"/>
          </a:xfrm>
          <a:prstGeom prst="rect">
            <a:avLst/>
          </a:prstGeom>
        </p:spPr>
        <p:txBody>
          <a:bodyPr anchor="ctr"/>
          <a:p>
            <a:pPr marL="380880" indent="-380520"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마스터 제목 스타일 편집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04920" y="692280"/>
            <a:ext cx="9295920" cy="791640"/>
          </a:xfrm>
          <a:prstGeom prst="rect">
            <a:avLst/>
          </a:prstGeom>
        </p:spPr>
        <p:txBody>
          <a:bodyPr/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마스터 텍스트 스타일을 편집합니다</a:t>
            </a: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comments" Target="../comments/commen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1.xml"/><Relationship Id="rId9" Type="http://schemas.openxmlformats.org/officeDocument/2006/relationships/comments" Target="../comments/commen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slideLayout" Target="../slideLayouts/slideLayout1.xml"/><Relationship Id="rId17" Type="http://schemas.openxmlformats.org/officeDocument/2006/relationships/comments" Target="../comments/commen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1"/>
          <p:cNvGraphicFramePr/>
          <p:nvPr/>
        </p:nvGraphicFramePr>
        <p:xfrm>
          <a:off x="94680" y="1240200"/>
          <a:ext cx="9718920" cy="4529880"/>
        </p:xfrm>
        <a:graphic>
          <a:graphicData uri="http://schemas.openxmlformats.org/drawingml/2006/table">
            <a:tbl>
              <a:tblPr/>
              <a:tblGrid>
                <a:gridCol w="1869840"/>
                <a:gridCol w="7849080"/>
              </a:tblGrid>
              <a:tr h="331560">
                <a:tc>
                  <a:txBody>
                    <a:bodyPr tIns="36000" bIns="36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89" strike="noStrike">
                          <a:solidFill>
                            <a:srgbClr val="ffffff"/>
                          </a:solidFill>
                          <a:latin typeface="CJ ONLYONE NEW 본문 Light"/>
                          <a:ea typeface="CJ ONLYONE NEW 본문 Light"/>
                        </a:rPr>
                        <a:t>리뷰 항목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2a5385"/>
                    </a:solidFill>
                  </a:tcPr>
                </a:tc>
                <a:tc>
                  <a:txBody>
                    <a:bodyPr tIns="36000" bIns="36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89" strike="noStrike">
                          <a:solidFill>
                            <a:srgbClr val="ffffff"/>
                          </a:solidFill>
                          <a:latin typeface="CJ ONLYONE NEW 본문 Light"/>
                          <a:ea typeface="CJ ONLYONE NEW 본문 Light"/>
                        </a:rPr>
                        <a:t>내용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808080"/>
                      </a:solidFill>
                    </a:lnL>
                    <a:lnR w="12240">
                      <a:noFill/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2a5385"/>
                    </a:solidFill>
                  </a:tcPr>
                </a:tc>
              </a:tr>
              <a:tr h="1612440"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1.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과제 목적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-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이 과제는 왜 하는가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? 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  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: Microbiome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실험장비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(Hamilton) AI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적용을 통한 미세균주 선별 자동화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/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고도화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-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현업의 현재 업무 프로세스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181080" indent="-18072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  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: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혐기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(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無산소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)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고속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/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자동화 균주 선별 시스템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(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혐기조건의 대형 챔버內 설치된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Robot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을 이용하여 고속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/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자동으로 사람 분변 유래의 균주를 선별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/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발굴하는 시스템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)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을 활용하지만 연구원이 직접 눈으로 판독하여 타겟 균주선별을 진행하고 있음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- 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해결해야 하는 문제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: 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  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: [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정량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]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타겟 균주 선별 자동화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, [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정성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]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생산상 향상 및 업무 효율화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noFill/>
                    </a:lnR>
                    <a:lnT w="18720">
                      <a:solidFill>
                        <a:srgbClr val="000000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9240"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2.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주요 가설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- AI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엔진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(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알고리즘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)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을 통해서 다양한 크기와 모형의 미세균주별 유형을 분류 할 수 있다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9240"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3.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가설검증 방법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-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기존에 확보된 이미지 확인 및 검토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2120"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89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4. </a:t>
                      </a:r>
                      <a:r>
                        <a:rPr b="0" lang="en-US" sz="1000" spc="-89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데이터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-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필요데이터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: microbiome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용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plate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이미지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-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확보 방안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: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현 보유중인 이미지 데이터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,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고해상도 카메라 적용 후 이미지 데이터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9240"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89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5. </a:t>
                      </a:r>
                      <a:r>
                        <a:rPr b="0" lang="en-US" sz="1000" spc="-89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데이터 가공 및 전처리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- 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2120"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89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6. </a:t>
                      </a:r>
                      <a:r>
                        <a:rPr b="0" lang="en-US" sz="1000" spc="-89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분석 방법  </a:t>
                      </a:r>
                      <a:r>
                        <a:rPr b="0" lang="en-US" sz="1000" spc="-89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/ </a:t>
                      </a:r>
                      <a:r>
                        <a:rPr b="0" lang="en-US" sz="1000" spc="-89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알고리즘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-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데이터분석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/AI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후보 모델 및 알고리즘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-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모델 선정 근거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: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9240"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89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7. </a:t>
                      </a:r>
                      <a:r>
                        <a:rPr b="0" lang="en-US" sz="1000" spc="-89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추진 계획 및 일정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데이터 수집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/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처리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(~8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월말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),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모델 기획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/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개발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(~9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월말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),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모델 테스트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/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검증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(~10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월말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2120"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89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8. </a:t>
                      </a:r>
                      <a:r>
                        <a:rPr b="0" lang="en-US" sz="1000" spc="-89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주요 진행사항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7/20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데이터 수집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, 8/6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현업 인터뷰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, ~8/20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선별 기준 협의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, 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J ONLYONE NEW 본문 Light"/>
                          <a:ea typeface="CJ ONLYONE NEW 본문 Light"/>
                        </a:rPr>
                        <a:t>9/3 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J ONLYONE NEW 본문 Light"/>
                          <a:ea typeface="CJ ONLYONE NEW 본문 Light"/>
                        </a:rPr>
                        <a:t>현업 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J ONLYONE NEW 본문 Light"/>
                          <a:ea typeface="CJ ONLYONE NEW 본문 Light"/>
                        </a:rPr>
                        <a:t>2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J ONLYONE NEW 본문 Light"/>
                          <a:ea typeface="CJ ONLYONE NEW 본문 Light"/>
                        </a:rPr>
                        <a:t>차 인터뷰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J ONLYONE NEW 본문 Light"/>
                          <a:ea typeface="CJ ONLYONE NEW 본문 Light"/>
                        </a:rPr>
                        <a:t>, 9/4 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J ONLYONE NEW 본문 Light"/>
                          <a:ea typeface="CJ ONLYONE NEW 본문 Light"/>
                        </a:rPr>
                        <a:t>흑백 이미지 데이터 수집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J ONLYONE NEW 본문 Light"/>
                          <a:ea typeface="CJ ONLYONE NEW 본문 Light"/>
                        </a:rPr>
                        <a:t>, 9/16 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J ONLYONE NEW 본문 Light"/>
                          <a:ea typeface="CJ ONLYONE NEW 본문 Light"/>
                        </a:rPr>
                        <a:t>현업 인터뷰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J ONLYONE NEW 본문 Light"/>
                          <a:ea typeface="CJ ONLYONE NEW 본문 Light"/>
                        </a:rPr>
                        <a:t>, 9/17 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J ONLYONE NEW 본문 Light"/>
                          <a:ea typeface="CJ ONLYONE NEW 본문 Light"/>
                        </a:rPr>
                        <a:t>자연과학 회의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9240"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89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9. </a:t>
                      </a:r>
                      <a:r>
                        <a:rPr b="0" lang="en-US" sz="1000" spc="-89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이슈 및 요청사항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tIns="18000" bIns="180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333333"/>
                          </a:solidFill>
                          <a:latin typeface="CJ ONLYONE NEW 본문 Light"/>
                          <a:ea typeface="CJ ONLYONE NEW 본문 Light"/>
                        </a:rPr>
                        <a:t>-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6000" marR="36000">
                    <a:lnL w="12240">
                      <a:solidFill>
                        <a:srgbClr val="a6a6a6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" name="CustomShape 2"/>
          <p:cNvSpPr/>
          <p:nvPr/>
        </p:nvSpPr>
        <p:spPr>
          <a:xfrm>
            <a:off x="932400" y="669960"/>
            <a:ext cx="1217520" cy="48960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식품</a:t>
            </a:r>
            <a:r>
              <a:rPr b="0" lang="en-US" sz="10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(</a:t>
            </a:r>
            <a:r>
              <a:rPr b="0" lang="en-US" sz="10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생산</a:t>
            </a:r>
            <a:r>
              <a:rPr b="0" lang="en-US" sz="10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94680" y="669960"/>
            <a:ext cx="837720" cy="48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대상 </a:t>
            </a:r>
            <a:r>
              <a:rPr b="1" lang="en-US" sz="14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V/C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3146760" y="669960"/>
            <a:ext cx="1823040" cy="48960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BIO/</a:t>
            </a:r>
            <a:r>
              <a:rPr b="0" lang="en-US" sz="10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미래기술센터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2150280" y="669960"/>
            <a:ext cx="996120" cy="48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현업 부서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5966280" y="669960"/>
            <a:ext cx="564840" cy="48960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김재원님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4969800" y="669960"/>
            <a:ext cx="996120" cy="48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현업 담당자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7273800" y="669960"/>
            <a:ext cx="898560" cy="48960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한덕희님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6531120" y="669960"/>
            <a:ext cx="741960" cy="48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AI LAB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8915040" y="669960"/>
            <a:ext cx="898560" cy="48960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강규봉님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8172720" y="669960"/>
            <a:ext cx="741960" cy="48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디지털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기획팀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TextShape 12"/>
          <p:cNvSpPr txBox="1"/>
          <p:nvPr/>
        </p:nvSpPr>
        <p:spPr>
          <a:xfrm>
            <a:off x="270000" y="135000"/>
            <a:ext cx="9295920" cy="380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380880" indent="-380520"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[5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차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] Microbiome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연구 효율화를 위한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Vision AI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기반 자동 분류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270000" y="135000"/>
            <a:ext cx="9295920" cy="380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380880" indent="-380520"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[5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차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] Microbiome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연구 효율화를 위한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Vision AI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기반 자동 분류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0" name="Table 2"/>
          <p:cNvGraphicFramePr/>
          <p:nvPr/>
        </p:nvGraphicFramePr>
        <p:xfrm>
          <a:off x="500400" y="2349000"/>
          <a:ext cx="8973360" cy="3966840"/>
        </p:xfrm>
        <a:graphic>
          <a:graphicData uri="http://schemas.openxmlformats.org/drawingml/2006/table">
            <a:tbl>
              <a:tblPr/>
              <a:tblGrid>
                <a:gridCol w="1788120"/>
                <a:gridCol w="3528360"/>
                <a:gridCol w="3656880"/>
              </a:tblGrid>
              <a:tr h="423360">
                <a:tc>
                  <a:txBody>
                    <a:bodyPr lIns="99000" rIns="99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J ONLYONE NEW 제목 Bold"/>
                          <a:ea typeface="CJ ONLYONE NEW 제목 Bold"/>
                        </a:rPr>
                        <a:t>주요업무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9000" marR="99000">
                    <a:lnL w="6480">
                      <a:solidFill>
                        <a:srgbClr val="80808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12240">
                      <a:solidFill>
                        <a:srgbClr val="66666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9000" rIns="99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J ONLYONE NEW 제목 Bold"/>
                          <a:ea typeface="CJ ONLYONE NEW 제목 Bold"/>
                        </a:rPr>
                        <a:t>실적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J ONLYONE NEW 제목 Bold"/>
                          <a:ea typeface="CJ ONLYONE NEW 제목 Bold"/>
                        </a:rPr>
                        <a:t>(9/14~9/18)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12240">
                      <a:solidFill>
                        <a:srgbClr val="66666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9000" rIns="99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J ONLYONE NEW 제목 Bold"/>
                          <a:ea typeface="CJ ONLYONE NEW 제목 Bold"/>
                        </a:rPr>
                        <a:t>계획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J ONLYONE NEW 제목 Bold"/>
                          <a:ea typeface="CJ ONLYONE NEW 제목 Bold"/>
                        </a:rPr>
                        <a:t>(9/21~9/25)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12240">
                      <a:solidFill>
                        <a:srgbClr val="666666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463400">
                <a:tc>
                  <a:txBody>
                    <a:bodyPr lIns="99000" rIns="99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이슈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진행사항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담당 지시사항 포함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666666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lIns="99000" rIns="99000"/>
                    <a:p>
                      <a:pPr>
                        <a:lnSpc>
                          <a:spcPct val="150000"/>
                        </a:lnSpc>
                        <a:buClr>
                          <a:srgbClr val="666666"/>
                        </a:buClr>
                        <a:buFont typeface="Wingdings" charset="2"/>
                        <a:buChar char=""/>
                      </a:pP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모델 기획 및 설계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-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적용 가능 모델 조사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(~9/18)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-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모델 검증 및 선전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(~9/25)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b="0" lang="en-US" sz="1000" spc="-1" strike="noStrike">
                        <a:latin typeface="Arial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666666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lIns="99000" rIns="99000"/>
                    <a:p>
                      <a:pPr>
                        <a:lnSpc>
                          <a:spcPct val="150000"/>
                        </a:lnSpc>
                        <a:buClr>
                          <a:srgbClr val="666666"/>
                        </a:buClr>
                        <a:buFont typeface="Wingdings" charset="2"/>
                        <a:buChar char=""/>
                      </a:pP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모델 기획 및 설계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   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-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모델 검증 및 선전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(~9/25)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buClr>
                          <a:srgbClr val="666666"/>
                        </a:buClr>
                        <a:buFont typeface="Wingdings" charset="2"/>
                        <a:buChar char=""/>
                      </a:pP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모델 구현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   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-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모델 설계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(~9/25)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   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-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모델 구현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(~10/5)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666666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1628640">
                <a:tc>
                  <a:txBody>
                    <a:bodyPr lIns="99000" rIns="99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대응결과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계획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lIns="99000" rIns="99000"/>
                    <a:p>
                      <a:pPr>
                        <a:lnSpc>
                          <a:spcPct val="150000"/>
                        </a:lnSpc>
                        <a:buClr>
                          <a:srgbClr val="666666"/>
                        </a:buClr>
                        <a:buFont typeface="Wingdings" charset="2"/>
                        <a:buChar char=""/>
                      </a:pP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9/16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현업 인터뷰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(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연구소 방문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buClr>
                          <a:srgbClr val="666666"/>
                        </a:buClr>
                        <a:buFont typeface="Wingdings" charset="2"/>
                        <a:buChar char=""/>
                      </a:pP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9/17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자연과학 화상 회의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: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해밀턴 솔루션 內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Easypick </a:t>
                      </a:r>
                      <a:r>
                        <a:rPr b="0" lang="en-US" sz="1000" spc="-1" strike="noStrike">
                          <a:solidFill>
                            <a:srgbClr val="666666"/>
                          </a:solidFill>
                          <a:latin typeface="CJ ONLYONE NEW 본문 Regular"/>
                          <a:ea typeface="CJ ONLYONE NEW 본문 Regular"/>
                        </a:rPr>
                        <a:t>프로그램 연동 방안 협의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51440">
                <a:tc>
                  <a:txBody>
                    <a:bodyPr lIns="99000" rIns="99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주요 확인사항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dbc1"/>
                    </a:solidFill>
                  </a:tcPr>
                </a:tc>
                <a:tc gridSpan="2"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dbc1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61" name="CustomShape 3"/>
          <p:cNvSpPr/>
          <p:nvPr/>
        </p:nvSpPr>
        <p:spPr>
          <a:xfrm>
            <a:off x="607680" y="1052280"/>
            <a:ext cx="899640" cy="179640"/>
          </a:xfrm>
          <a:prstGeom prst="homePlate">
            <a:avLst>
              <a:gd name="adj" fmla="val 50000"/>
            </a:avLst>
          </a:prstGeom>
          <a:solidFill>
            <a:srgbClr val="1c1c1c"/>
          </a:solidFill>
          <a:ln w="1260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36000" bIns="36000" anchor="ctr"/>
          <a:p>
            <a:pPr marL="87480" indent="-87120" algn="ctr">
              <a:lnSpc>
                <a:spcPct val="100000"/>
              </a:lnSpc>
              <a:spcBef>
                <a:spcPts val="201"/>
              </a:spcBef>
            </a:pPr>
            <a:r>
              <a:rPr b="1" lang="en-US" sz="1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분석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1519920" y="1440360"/>
            <a:ext cx="1331640" cy="179640"/>
          </a:xfrm>
          <a:prstGeom prst="homePlate">
            <a:avLst>
              <a:gd name="adj" fmla="val 50000"/>
            </a:avLst>
          </a:prstGeom>
          <a:solidFill>
            <a:srgbClr val="1c1c1c"/>
          </a:solidFill>
          <a:ln w="1260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36000" bIns="36000" anchor="ctr"/>
          <a:p>
            <a:pPr marL="87480" indent="-87120" algn="ctr">
              <a:lnSpc>
                <a:spcPct val="100000"/>
              </a:lnSpc>
              <a:spcBef>
                <a:spcPts val="201"/>
              </a:spcBef>
            </a:pPr>
            <a:r>
              <a:rPr b="1" lang="en-US" sz="1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데이터 수집 및 처리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3" name="CustomShape 5"/>
          <p:cNvSpPr/>
          <p:nvPr/>
        </p:nvSpPr>
        <p:spPr>
          <a:xfrm>
            <a:off x="2797920" y="1730880"/>
            <a:ext cx="2231640" cy="185760"/>
          </a:xfrm>
          <a:prstGeom prst="homePlat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36000" bIns="36000" anchor="ctr"/>
          <a:p>
            <a:pPr marL="87480" indent="-87120" algn="ctr">
              <a:lnSpc>
                <a:spcPct val="100000"/>
              </a:lnSpc>
              <a:spcBef>
                <a:spcPts val="201"/>
              </a:spcBef>
            </a:pPr>
            <a:r>
              <a:rPr b="1" lang="en-US" sz="1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모델 기획 및 개발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4" name="Line 6"/>
          <p:cNvSpPr/>
          <p:nvPr/>
        </p:nvSpPr>
        <p:spPr>
          <a:xfrm>
            <a:off x="612360" y="1198440"/>
            <a:ext cx="360" cy="216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7"/>
          <p:cNvSpPr/>
          <p:nvPr/>
        </p:nvSpPr>
        <p:spPr>
          <a:xfrm flipV="1">
            <a:off x="612360" y="1282320"/>
            <a:ext cx="8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8"/>
          <p:cNvSpPr/>
          <p:nvPr/>
        </p:nvSpPr>
        <p:spPr>
          <a:xfrm flipV="1">
            <a:off x="1519920" y="1664280"/>
            <a:ext cx="13316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9"/>
          <p:cNvSpPr/>
          <p:nvPr/>
        </p:nvSpPr>
        <p:spPr>
          <a:xfrm>
            <a:off x="4989960" y="1632960"/>
            <a:ext cx="8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0"/>
          <p:cNvSpPr/>
          <p:nvPr/>
        </p:nvSpPr>
        <p:spPr>
          <a:xfrm>
            <a:off x="739440" y="1251720"/>
            <a:ext cx="5756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0.5M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" name="CustomShape 11"/>
          <p:cNvSpPr/>
          <p:nvPr/>
        </p:nvSpPr>
        <p:spPr>
          <a:xfrm>
            <a:off x="1780920" y="1700640"/>
            <a:ext cx="5756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0.75M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" name="CustomShape 12"/>
          <p:cNvSpPr/>
          <p:nvPr/>
        </p:nvSpPr>
        <p:spPr>
          <a:xfrm>
            <a:off x="3351240" y="1955520"/>
            <a:ext cx="5756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1.25M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" name="CustomShape 13"/>
          <p:cNvSpPr/>
          <p:nvPr/>
        </p:nvSpPr>
        <p:spPr>
          <a:xfrm>
            <a:off x="488520" y="836640"/>
            <a:ext cx="9000720" cy="1439640"/>
          </a:xfrm>
          <a:prstGeom prst="rect">
            <a:avLst/>
          </a:prstGeom>
          <a:noFill/>
          <a:ln w="1260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14"/>
          <p:cNvSpPr/>
          <p:nvPr/>
        </p:nvSpPr>
        <p:spPr>
          <a:xfrm>
            <a:off x="363600" y="838800"/>
            <a:ext cx="7304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’</a:t>
            </a:r>
            <a:r>
              <a:rPr b="1" lang="en-US" sz="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20.08.10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" name="CustomShape 15"/>
          <p:cNvSpPr/>
          <p:nvPr/>
        </p:nvSpPr>
        <p:spPr>
          <a:xfrm flipV="1">
            <a:off x="2817000" y="1971360"/>
            <a:ext cx="223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6"/>
          <p:cNvSpPr/>
          <p:nvPr/>
        </p:nvSpPr>
        <p:spPr>
          <a:xfrm>
            <a:off x="5153760" y="1667520"/>
            <a:ext cx="5756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0.5M</a:t>
            </a:r>
            <a:endParaRPr b="0" lang="en-US" sz="800" spc="-1" strike="noStrike">
              <a:latin typeface="Arial"/>
            </a:endParaRPr>
          </a:p>
        </p:txBody>
      </p:sp>
      <p:grpSp>
        <p:nvGrpSpPr>
          <p:cNvPr id="75" name="Group 17"/>
          <p:cNvGrpSpPr/>
          <p:nvPr/>
        </p:nvGrpSpPr>
        <p:grpSpPr>
          <a:xfrm>
            <a:off x="3119400" y="799200"/>
            <a:ext cx="575640" cy="1238040"/>
            <a:chOff x="3119400" y="799200"/>
            <a:chExt cx="575640" cy="1238040"/>
          </a:xfrm>
        </p:grpSpPr>
        <p:sp>
          <p:nvSpPr>
            <p:cNvPr id="76" name="CustomShape 18"/>
            <p:cNvSpPr/>
            <p:nvPr/>
          </p:nvSpPr>
          <p:spPr>
            <a:xfrm rot="10800000">
              <a:off x="3344040" y="985320"/>
              <a:ext cx="143640" cy="12384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60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CustomShape 19"/>
            <p:cNvSpPr/>
            <p:nvPr/>
          </p:nvSpPr>
          <p:spPr>
            <a:xfrm>
              <a:off x="3119400" y="799200"/>
              <a:ext cx="575640" cy="212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800" spc="-1" strike="noStrike">
                  <a:solidFill>
                    <a:srgbClr val="ff0000"/>
                  </a:solidFill>
                  <a:latin typeface="맑은 고딕"/>
                  <a:ea typeface="맑은 고딕"/>
                </a:rPr>
                <a:t>현재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78" name="Line 20"/>
            <p:cNvSpPr/>
            <p:nvPr/>
          </p:nvSpPr>
          <p:spPr>
            <a:xfrm>
              <a:off x="3405960" y="1065240"/>
              <a:ext cx="360" cy="972000"/>
            </a:xfrm>
            <a:prstGeom prst="line">
              <a:avLst/>
            </a:prstGeom>
            <a:ln>
              <a:solidFill>
                <a:srgbClr val="ff0000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" name="CustomShape 21"/>
          <p:cNvSpPr/>
          <p:nvPr/>
        </p:nvSpPr>
        <p:spPr>
          <a:xfrm>
            <a:off x="488520" y="836640"/>
            <a:ext cx="9000720" cy="1295640"/>
          </a:xfrm>
          <a:prstGeom prst="rect">
            <a:avLst/>
          </a:prstGeom>
          <a:noFill/>
          <a:ln w="1260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2"/>
          <p:cNvSpPr/>
          <p:nvPr/>
        </p:nvSpPr>
        <p:spPr>
          <a:xfrm>
            <a:off x="4998600" y="1408680"/>
            <a:ext cx="899640" cy="179640"/>
          </a:xfrm>
          <a:prstGeom prst="homePlat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36000" bIns="36000" anchor="ctr"/>
          <a:p>
            <a:pPr marL="87480" indent="-87120" algn="ctr">
              <a:lnSpc>
                <a:spcPct val="100000"/>
              </a:lnSpc>
              <a:spcBef>
                <a:spcPts val="201"/>
              </a:spcBef>
            </a:pPr>
            <a:r>
              <a:rPr b="1" lang="en-US" sz="1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테스트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" name="CustomShape 23"/>
          <p:cNvSpPr/>
          <p:nvPr/>
        </p:nvSpPr>
        <p:spPr>
          <a:xfrm rot="10800000">
            <a:off x="4270680" y="1182600"/>
            <a:ext cx="143640" cy="123840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60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4"/>
          <p:cNvSpPr/>
          <p:nvPr/>
        </p:nvSpPr>
        <p:spPr>
          <a:xfrm rot="10800000">
            <a:off x="2426760" y="1186560"/>
            <a:ext cx="143640" cy="123840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60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5"/>
          <p:cNvSpPr/>
          <p:nvPr/>
        </p:nvSpPr>
        <p:spPr>
          <a:xfrm>
            <a:off x="2110320" y="852480"/>
            <a:ext cx="5036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8</a:t>
            </a:r>
            <a:r>
              <a:rPr b="1" lang="en-US" sz="8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월 </a:t>
            </a:r>
            <a:r>
              <a:rPr b="1" lang="en-US" sz="8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5</a:t>
            </a:r>
            <a:r>
              <a:rPr b="1" lang="en-US" sz="8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주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4" name="CustomShape 26"/>
          <p:cNvSpPr/>
          <p:nvPr/>
        </p:nvSpPr>
        <p:spPr>
          <a:xfrm>
            <a:off x="3954240" y="852480"/>
            <a:ext cx="4978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9</a:t>
            </a:r>
            <a:r>
              <a:rPr b="1" lang="en-US" sz="8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월 </a:t>
            </a:r>
            <a:r>
              <a:rPr b="1" lang="en-US" sz="8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4</a:t>
            </a:r>
            <a:r>
              <a:rPr b="1" lang="en-US" sz="8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주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" name="CustomShape 27"/>
          <p:cNvSpPr/>
          <p:nvPr/>
        </p:nvSpPr>
        <p:spPr>
          <a:xfrm rot="10800000">
            <a:off x="5937840" y="1182600"/>
            <a:ext cx="143640" cy="123840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60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8"/>
          <p:cNvSpPr/>
          <p:nvPr/>
        </p:nvSpPr>
        <p:spPr>
          <a:xfrm>
            <a:off x="5564880" y="852120"/>
            <a:ext cx="5882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10</a:t>
            </a:r>
            <a:r>
              <a:rPr b="1" lang="en-US" sz="8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월 </a:t>
            </a:r>
            <a:r>
              <a:rPr b="1" lang="en-US" sz="8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4</a:t>
            </a:r>
            <a:r>
              <a:rPr b="1" lang="en-US" sz="8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주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" name="CustomShape 29"/>
          <p:cNvSpPr/>
          <p:nvPr/>
        </p:nvSpPr>
        <p:spPr>
          <a:xfrm>
            <a:off x="6828480" y="863640"/>
            <a:ext cx="268164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9</a:t>
            </a:r>
            <a:r>
              <a:rPr b="0" lang="en-US" sz="10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월 </a:t>
            </a:r>
            <a:r>
              <a:rPr b="0" lang="en-US" sz="10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1</a:t>
            </a:r>
            <a:r>
              <a:rPr b="0" lang="en-US" sz="1000" spc="-1" strike="noStrike">
                <a:solidFill>
                  <a:srgbClr val="000000"/>
                </a:solidFill>
                <a:latin typeface="CJ ONLYONE NEW 본문 Regular"/>
                <a:ea typeface="CJ ONLYONE NEW 본문 Regular"/>
              </a:rPr>
              <a:t>주차 </a:t>
            </a:r>
            <a:r>
              <a:rPr b="0" lang="en-US" sz="1000" spc="-1" strike="noStrike">
                <a:solidFill>
                  <a:srgbClr val="333333"/>
                </a:solidFill>
                <a:latin typeface="CJ ONLYONE NEW 본문 Regular"/>
                <a:ea typeface="CJ ONLYONE NEW 본문 Regular"/>
              </a:rPr>
              <a:t>진척률</a:t>
            </a:r>
            <a:r>
              <a:rPr b="0" lang="en-US" sz="1000" spc="-1" strike="noStrike">
                <a:solidFill>
                  <a:srgbClr val="333333"/>
                </a:solidFill>
                <a:latin typeface="CJ ONLYONE NEW 본문 Regular"/>
                <a:ea typeface="CJ ONLYONE NEW 본문 Regular"/>
              </a:rPr>
              <a:t>: 54.5% / 54.5%(</a:t>
            </a:r>
            <a:r>
              <a:rPr b="0" lang="en-US" sz="1000" spc="-1" strike="noStrike">
                <a:solidFill>
                  <a:srgbClr val="333333"/>
                </a:solidFill>
                <a:latin typeface="CJ ONLYONE NEW 본문 Regular"/>
                <a:ea typeface="CJ ONLYONE NEW 본문 Regular"/>
              </a:rPr>
              <a:t>계획</a:t>
            </a:r>
            <a:r>
              <a:rPr b="0" lang="en-US" sz="1000" spc="-1" strike="noStrike">
                <a:solidFill>
                  <a:srgbClr val="333333"/>
                </a:solidFill>
                <a:latin typeface="CJ ONLYONE NEW 본문 Regular"/>
                <a:ea typeface="CJ ONLYONE NEW 본문 Regular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70000" y="135000"/>
            <a:ext cx="9295920" cy="380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380880" indent="-380520"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[5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차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] Microbiome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연구 효율화를 위한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Vision AI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기반 자동 분류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04920" y="692280"/>
            <a:ext cx="9295920" cy="791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균 크기 분류 요구사항에 대한 문제점</a:t>
            </a: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균 크기 분류 요구 기준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0.1mm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이하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 0.1~0.5mm / 0.5~1.0mm / 1.0mm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이상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총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가지 분류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1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현재 이미지 해상도 기준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1px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mm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환산 시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측정 단위 크기는 약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0.068mm</a:t>
            </a:r>
            <a:endParaRPr b="1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해밀턴과 위치 연계 협의 필요</a:t>
            </a:r>
            <a:endParaRPr b="1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. plate 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의 크기 확인 및 그룹 범위 조정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픽셀 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-&gt; mm 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로 환산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 b="1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90" name="Table 3"/>
          <p:cNvGraphicFramePr/>
          <p:nvPr/>
        </p:nvGraphicFramePr>
        <p:xfrm>
          <a:off x="465840" y="2739960"/>
          <a:ext cx="8756640" cy="3537360"/>
        </p:xfrm>
        <a:graphic>
          <a:graphicData uri="http://schemas.openxmlformats.org/drawingml/2006/table">
            <a:tbl>
              <a:tblPr/>
              <a:tblGrid>
                <a:gridCol w="1098720"/>
                <a:gridCol w="726480"/>
                <a:gridCol w="858240"/>
                <a:gridCol w="921600"/>
                <a:gridCol w="957600"/>
                <a:gridCol w="1274040"/>
                <a:gridCol w="972720"/>
                <a:gridCol w="972720"/>
                <a:gridCol w="974520"/>
              </a:tblGrid>
              <a:tr h="677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그룹</a:t>
                      </a: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(</a:t>
                      </a: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픽셀</a:t>
                      </a: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A : 1 ~ 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B : 4 ~ 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C : 8 ~ 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D : 12 ~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8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사이즈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20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30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40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50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60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</a:tr>
              <a:tr h="38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갯수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314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481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114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33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</a:tr>
              <a:tr h="1736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이미지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grid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pic>
        <p:nvPicPr>
          <p:cNvPr id="91" name="그림 2" descr=""/>
          <p:cNvPicPr/>
          <p:nvPr/>
        </p:nvPicPr>
        <p:blipFill>
          <a:blip r:embed="rId1"/>
          <a:stretch/>
        </p:blipFill>
        <p:spPr>
          <a:xfrm>
            <a:off x="2238120" y="4001040"/>
            <a:ext cx="342720" cy="342720"/>
          </a:xfrm>
          <a:prstGeom prst="rect">
            <a:avLst/>
          </a:prstGeom>
          <a:ln>
            <a:noFill/>
          </a:ln>
        </p:spPr>
      </p:pic>
      <p:pic>
        <p:nvPicPr>
          <p:cNvPr id="92" name="그림 4" descr=""/>
          <p:cNvPicPr/>
          <p:nvPr/>
        </p:nvPicPr>
        <p:blipFill>
          <a:blip r:embed="rId2"/>
          <a:stretch/>
        </p:blipFill>
        <p:spPr>
          <a:xfrm>
            <a:off x="2238120" y="4826520"/>
            <a:ext cx="388440" cy="388440"/>
          </a:xfrm>
          <a:prstGeom prst="rect">
            <a:avLst/>
          </a:prstGeom>
          <a:ln>
            <a:noFill/>
          </a:ln>
        </p:spPr>
      </p:pic>
      <p:pic>
        <p:nvPicPr>
          <p:cNvPr id="93" name="그림 6" descr=""/>
          <p:cNvPicPr/>
          <p:nvPr/>
        </p:nvPicPr>
        <p:blipFill>
          <a:blip r:embed="rId3"/>
          <a:stretch/>
        </p:blipFill>
        <p:spPr>
          <a:xfrm>
            <a:off x="3740760" y="3974040"/>
            <a:ext cx="617040" cy="594000"/>
          </a:xfrm>
          <a:prstGeom prst="rect">
            <a:avLst/>
          </a:prstGeom>
          <a:ln>
            <a:noFill/>
          </a:ln>
        </p:spPr>
      </p:pic>
      <p:pic>
        <p:nvPicPr>
          <p:cNvPr id="94" name="그림 7" descr=""/>
          <p:cNvPicPr/>
          <p:nvPr/>
        </p:nvPicPr>
        <p:blipFill>
          <a:blip r:embed="rId4"/>
          <a:stretch/>
        </p:blipFill>
        <p:spPr>
          <a:xfrm>
            <a:off x="3648960" y="4862160"/>
            <a:ext cx="937080" cy="662760"/>
          </a:xfrm>
          <a:prstGeom prst="rect">
            <a:avLst/>
          </a:prstGeom>
          <a:ln>
            <a:noFill/>
          </a:ln>
        </p:spPr>
      </p:pic>
      <p:pic>
        <p:nvPicPr>
          <p:cNvPr id="95" name="그림 8" descr=""/>
          <p:cNvPicPr/>
          <p:nvPr/>
        </p:nvPicPr>
        <p:blipFill>
          <a:blip r:embed="rId5"/>
          <a:stretch/>
        </p:blipFill>
        <p:spPr>
          <a:xfrm>
            <a:off x="5896080" y="3868560"/>
            <a:ext cx="479880" cy="111996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2549160" y="4777920"/>
            <a:ext cx="538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4284360" y="3905640"/>
            <a:ext cx="42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4303080" y="4777920"/>
            <a:ext cx="613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7.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9" name="그림 18" descr=""/>
          <p:cNvPicPr/>
          <p:nvPr/>
        </p:nvPicPr>
        <p:blipFill>
          <a:blip r:embed="rId6"/>
          <a:stretch/>
        </p:blipFill>
        <p:spPr>
          <a:xfrm>
            <a:off x="5465880" y="5042160"/>
            <a:ext cx="1348560" cy="1142640"/>
          </a:xfrm>
          <a:prstGeom prst="rect">
            <a:avLst/>
          </a:prstGeom>
          <a:ln>
            <a:noFill/>
          </a:ln>
        </p:spPr>
      </p:pic>
      <p:pic>
        <p:nvPicPr>
          <p:cNvPr id="100" name="그림 19" descr=""/>
          <p:cNvPicPr/>
          <p:nvPr/>
        </p:nvPicPr>
        <p:blipFill>
          <a:blip r:embed="rId7"/>
          <a:stretch/>
        </p:blipFill>
        <p:spPr>
          <a:xfrm>
            <a:off x="7786080" y="3942000"/>
            <a:ext cx="1028520" cy="1668600"/>
          </a:xfrm>
          <a:prstGeom prst="rect">
            <a:avLst/>
          </a:prstGeom>
          <a:ln>
            <a:noFill/>
          </a:ln>
        </p:spPr>
      </p:pic>
      <p:sp>
        <p:nvSpPr>
          <p:cNvPr id="101" name="CustomShape 7"/>
          <p:cNvSpPr/>
          <p:nvPr/>
        </p:nvSpPr>
        <p:spPr>
          <a:xfrm>
            <a:off x="6178320" y="3862440"/>
            <a:ext cx="506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8521200" y="3889440"/>
            <a:ext cx="450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2520000" y="3974040"/>
            <a:ext cx="469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6500880" y="5042160"/>
            <a:ext cx="506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11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70000" y="135000"/>
            <a:ext cx="9295920" cy="380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380880" indent="-380520"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[5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차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] Microbiome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연구 효율화를 위한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Vision AI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기반 자동 분류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04920" y="692280"/>
            <a:ext cx="9295920" cy="791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이전에 확보된 칼라 이미지를 흑백 이미지로 변경해서 진행함</a:t>
            </a: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7" name="그림 4" descr=""/>
          <p:cNvPicPr/>
          <p:nvPr/>
        </p:nvPicPr>
        <p:blipFill>
          <a:blip r:embed="rId1"/>
          <a:stretch/>
        </p:blipFill>
        <p:spPr>
          <a:xfrm>
            <a:off x="5526360" y="1894320"/>
            <a:ext cx="3874320" cy="3983040"/>
          </a:xfrm>
          <a:prstGeom prst="rect">
            <a:avLst/>
          </a:prstGeom>
          <a:ln>
            <a:noFill/>
          </a:ln>
        </p:spPr>
      </p:pic>
      <p:pic>
        <p:nvPicPr>
          <p:cNvPr id="108" name="그림 6" descr=""/>
          <p:cNvPicPr/>
          <p:nvPr/>
        </p:nvPicPr>
        <p:blipFill>
          <a:blip r:embed="rId2"/>
          <a:stretch/>
        </p:blipFill>
        <p:spPr>
          <a:xfrm>
            <a:off x="617760" y="1894320"/>
            <a:ext cx="3936240" cy="398304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4791960" y="2518920"/>
            <a:ext cx="667800" cy="273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36000" bIns="36000"/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흑백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변환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70000" y="135000"/>
            <a:ext cx="9295920" cy="380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380880" indent="-380520"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[5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차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] Microbiome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연구 효율화를 위한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Vision AI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기반 자동 분류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04920" y="692280"/>
            <a:ext cx="9295920" cy="791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954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개의 균을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Detection</a:t>
            </a: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녹색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균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Detection</a:t>
            </a: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빨간 점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균의 중심</a:t>
            </a: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12" name="그림 3" descr=""/>
          <p:cNvPicPr/>
          <p:nvPr/>
        </p:nvPicPr>
        <p:blipFill>
          <a:blip r:embed="rId1"/>
          <a:stretch/>
        </p:blipFill>
        <p:spPr>
          <a:xfrm>
            <a:off x="470160" y="1887840"/>
            <a:ext cx="4141440" cy="4222080"/>
          </a:xfrm>
          <a:prstGeom prst="rect">
            <a:avLst/>
          </a:prstGeom>
          <a:ln>
            <a:noFill/>
          </a:ln>
        </p:spPr>
      </p:pic>
      <p:pic>
        <p:nvPicPr>
          <p:cNvPr id="113" name="그림 5" descr=""/>
          <p:cNvPicPr/>
          <p:nvPr/>
        </p:nvPicPr>
        <p:blipFill>
          <a:blip r:embed="rId2"/>
          <a:stretch/>
        </p:blipFill>
        <p:spPr>
          <a:xfrm>
            <a:off x="5465520" y="1887840"/>
            <a:ext cx="4135320" cy="422208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2026080" y="2627640"/>
            <a:ext cx="1230480" cy="10987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4741200" y="2373840"/>
            <a:ext cx="671760" cy="3208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70000" y="135000"/>
            <a:ext cx="9295920" cy="380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380880" indent="-380520"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[5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차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] Microbiome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연구 효율화를 위한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Vision AI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기반 자동 분류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04920" y="692280"/>
            <a:ext cx="9295920" cy="791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크기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4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개의 클러스터링</a:t>
            </a: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- 4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개의 그룹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가로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*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세로 픽셀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 각각의 개수 분류함</a:t>
            </a:r>
            <a:endParaRPr b="1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필요 사항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endParaRPr b="1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해밀턴과 위치 연계 협의 필요</a:t>
            </a:r>
            <a:endParaRPr b="1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. plate 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의 크기 확인 및 그룹 범위 조정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픽셀 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-&gt; mm 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로 환산</a:t>
            </a:r>
            <a:r>
              <a:rPr b="1" lang="en-US" sz="14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 b="1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18" name="Table 3"/>
          <p:cNvGraphicFramePr/>
          <p:nvPr/>
        </p:nvGraphicFramePr>
        <p:xfrm>
          <a:off x="465840" y="2739960"/>
          <a:ext cx="8756640" cy="3537360"/>
        </p:xfrm>
        <a:graphic>
          <a:graphicData uri="http://schemas.openxmlformats.org/drawingml/2006/table">
            <a:tbl>
              <a:tblPr/>
              <a:tblGrid>
                <a:gridCol w="1098720"/>
                <a:gridCol w="726480"/>
                <a:gridCol w="858240"/>
                <a:gridCol w="921600"/>
                <a:gridCol w="957600"/>
                <a:gridCol w="1274040"/>
                <a:gridCol w="972720"/>
                <a:gridCol w="972720"/>
                <a:gridCol w="974520"/>
              </a:tblGrid>
              <a:tr h="677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그룹</a:t>
                      </a: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(</a:t>
                      </a: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픽셀</a:t>
                      </a: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A : 1 ~ 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B : 4 ~ 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C : 8 ~ 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D : 12 ~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8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사이즈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20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30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40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50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60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</a:tr>
              <a:tr h="38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갯수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314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481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114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33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</a:tr>
              <a:tr h="1736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이미지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grid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pic>
        <p:nvPicPr>
          <p:cNvPr id="119" name="그림 2" descr=""/>
          <p:cNvPicPr/>
          <p:nvPr/>
        </p:nvPicPr>
        <p:blipFill>
          <a:blip r:embed="rId1"/>
          <a:stretch/>
        </p:blipFill>
        <p:spPr>
          <a:xfrm>
            <a:off x="2238120" y="4001040"/>
            <a:ext cx="342720" cy="342720"/>
          </a:xfrm>
          <a:prstGeom prst="rect">
            <a:avLst/>
          </a:prstGeom>
          <a:ln>
            <a:noFill/>
          </a:ln>
        </p:spPr>
      </p:pic>
      <p:pic>
        <p:nvPicPr>
          <p:cNvPr id="120" name="그림 4" descr=""/>
          <p:cNvPicPr/>
          <p:nvPr/>
        </p:nvPicPr>
        <p:blipFill>
          <a:blip r:embed="rId2"/>
          <a:stretch/>
        </p:blipFill>
        <p:spPr>
          <a:xfrm>
            <a:off x="2238120" y="4826520"/>
            <a:ext cx="388440" cy="388440"/>
          </a:xfrm>
          <a:prstGeom prst="rect">
            <a:avLst/>
          </a:prstGeom>
          <a:ln>
            <a:noFill/>
          </a:ln>
        </p:spPr>
      </p:pic>
      <p:pic>
        <p:nvPicPr>
          <p:cNvPr id="121" name="그림 6" descr=""/>
          <p:cNvPicPr/>
          <p:nvPr/>
        </p:nvPicPr>
        <p:blipFill>
          <a:blip r:embed="rId3"/>
          <a:stretch/>
        </p:blipFill>
        <p:spPr>
          <a:xfrm>
            <a:off x="3740760" y="3974040"/>
            <a:ext cx="617040" cy="594000"/>
          </a:xfrm>
          <a:prstGeom prst="rect">
            <a:avLst/>
          </a:prstGeom>
          <a:ln>
            <a:noFill/>
          </a:ln>
        </p:spPr>
      </p:pic>
      <p:pic>
        <p:nvPicPr>
          <p:cNvPr id="122" name="그림 7" descr=""/>
          <p:cNvPicPr/>
          <p:nvPr/>
        </p:nvPicPr>
        <p:blipFill>
          <a:blip r:embed="rId4"/>
          <a:stretch/>
        </p:blipFill>
        <p:spPr>
          <a:xfrm>
            <a:off x="3648960" y="4862160"/>
            <a:ext cx="937080" cy="662760"/>
          </a:xfrm>
          <a:prstGeom prst="rect">
            <a:avLst/>
          </a:prstGeom>
          <a:ln>
            <a:noFill/>
          </a:ln>
        </p:spPr>
      </p:pic>
      <p:pic>
        <p:nvPicPr>
          <p:cNvPr id="123" name="그림 8" descr=""/>
          <p:cNvPicPr/>
          <p:nvPr/>
        </p:nvPicPr>
        <p:blipFill>
          <a:blip r:embed="rId5"/>
          <a:stretch/>
        </p:blipFill>
        <p:spPr>
          <a:xfrm>
            <a:off x="5896080" y="3868560"/>
            <a:ext cx="479880" cy="111996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2549160" y="4777920"/>
            <a:ext cx="538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4284360" y="3905640"/>
            <a:ext cx="42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4303080" y="4777920"/>
            <a:ext cx="613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7.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7" name="그림 18" descr=""/>
          <p:cNvPicPr/>
          <p:nvPr/>
        </p:nvPicPr>
        <p:blipFill>
          <a:blip r:embed="rId6"/>
          <a:stretch/>
        </p:blipFill>
        <p:spPr>
          <a:xfrm>
            <a:off x="5465880" y="5042160"/>
            <a:ext cx="1348560" cy="1142640"/>
          </a:xfrm>
          <a:prstGeom prst="rect">
            <a:avLst/>
          </a:prstGeom>
          <a:ln>
            <a:noFill/>
          </a:ln>
        </p:spPr>
      </p:pic>
      <p:pic>
        <p:nvPicPr>
          <p:cNvPr id="128" name="그림 19" descr=""/>
          <p:cNvPicPr/>
          <p:nvPr/>
        </p:nvPicPr>
        <p:blipFill>
          <a:blip r:embed="rId7"/>
          <a:stretch/>
        </p:blipFill>
        <p:spPr>
          <a:xfrm>
            <a:off x="7786080" y="3942000"/>
            <a:ext cx="1028520" cy="1668600"/>
          </a:xfrm>
          <a:prstGeom prst="rect">
            <a:avLst/>
          </a:prstGeom>
          <a:ln>
            <a:noFill/>
          </a:ln>
        </p:spPr>
      </p:pic>
      <p:sp>
        <p:nvSpPr>
          <p:cNvPr id="129" name="CustomShape 7"/>
          <p:cNvSpPr/>
          <p:nvPr/>
        </p:nvSpPr>
        <p:spPr>
          <a:xfrm>
            <a:off x="6178320" y="3862440"/>
            <a:ext cx="506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8521200" y="3889440"/>
            <a:ext cx="450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2520000" y="3974040"/>
            <a:ext cx="469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2" name="CustomShape 10"/>
          <p:cNvSpPr/>
          <p:nvPr/>
        </p:nvSpPr>
        <p:spPr>
          <a:xfrm>
            <a:off x="6500880" y="5042160"/>
            <a:ext cx="506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11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70000" y="135000"/>
            <a:ext cx="9295920" cy="380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380880" indent="-380520"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[5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차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] Microbiome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연구 효율화를 위한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Vision AI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기반 자동 분류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04920" y="692280"/>
            <a:ext cx="9295920" cy="791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모양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2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개의 클러스터링</a:t>
            </a: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재분류 대상이 존재함</a:t>
            </a:r>
            <a:endParaRPr b="1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학습 데이터 분류 중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현재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circle : 749, not_cirle 944</a:t>
            </a:r>
            <a:endParaRPr b="1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35" name="Table 3"/>
          <p:cNvGraphicFramePr/>
          <p:nvPr/>
        </p:nvGraphicFramePr>
        <p:xfrm>
          <a:off x="580320" y="1943280"/>
          <a:ext cx="8721720" cy="4386960"/>
        </p:xfrm>
        <a:graphic>
          <a:graphicData uri="http://schemas.openxmlformats.org/drawingml/2006/table">
            <a:tbl>
              <a:tblPr/>
              <a:tblGrid>
                <a:gridCol w="852840"/>
                <a:gridCol w="3596040"/>
                <a:gridCol w="4272840"/>
              </a:tblGrid>
              <a:tr h="38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그룹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 </a:t>
                      </a: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circle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not_circle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</a:tr>
              <a:tr h="38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갯수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433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521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</a:tr>
              <a:tr h="1519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분류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정상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</a:tr>
              <a:tr h="2098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재분류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33333"/>
                          </a:solidFill>
                          <a:latin typeface="Arial"/>
                          <a:ea typeface="돋움"/>
                        </a:rPr>
                        <a:t>대상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2f2"/>
                    </a:solidFill>
                  </a:tcPr>
                </a:tc>
              </a:tr>
            </a:tbl>
          </a:graphicData>
        </a:graphic>
      </p:graphicFrame>
      <p:pic>
        <p:nvPicPr>
          <p:cNvPr id="136" name="그림 3" descr=""/>
          <p:cNvPicPr/>
          <p:nvPr/>
        </p:nvPicPr>
        <p:blipFill>
          <a:blip r:embed="rId1"/>
          <a:stretch/>
        </p:blipFill>
        <p:spPr>
          <a:xfrm>
            <a:off x="1589760" y="2948040"/>
            <a:ext cx="495000" cy="495000"/>
          </a:xfrm>
          <a:prstGeom prst="rect">
            <a:avLst/>
          </a:prstGeom>
          <a:ln>
            <a:noFill/>
          </a:ln>
        </p:spPr>
      </p:pic>
      <p:pic>
        <p:nvPicPr>
          <p:cNvPr id="137" name="그림 5" descr=""/>
          <p:cNvPicPr/>
          <p:nvPr/>
        </p:nvPicPr>
        <p:blipFill>
          <a:blip r:embed="rId2"/>
          <a:stretch/>
        </p:blipFill>
        <p:spPr>
          <a:xfrm>
            <a:off x="2246760" y="2925000"/>
            <a:ext cx="571320" cy="571320"/>
          </a:xfrm>
          <a:prstGeom prst="rect">
            <a:avLst/>
          </a:prstGeom>
          <a:ln>
            <a:noFill/>
          </a:ln>
        </p:spPr>
      </p:pic>
      <p:pic>
        <p:nvPicPr>
          <p:cNvPr id="138" name="그림 9" descr=""/>
          <p:cNvPicPr/>
          <p:nvPr/>
        </p:nvPicPr>
        <p:blipFill>
          <a:blip r:embed="rId3"/>
          <a:stretch/>
        </p:blipFill>
        <p:spPr>
          <a:xfrm>
            <a:off x="2896560" y="2925000"/>
            <a:ext cx="837720" cy="837720"/>
          </a:xfrm>
          <a:prstGeom prst="rect">
            <a:avLst/>
          </a:prstGeom>
          <a:ln>
            <a:noFill/>
          </a:ln>
        </p:spPr>
      </p:pic>
      <p:pic>
        <p:nvPicPr>
          <p:cNvPr id="139" name="그림 12" descr=""/>
          <p:cNvPicPr/>
          <p:nvPr/>
        </p:nvPicPr>
        <p:blipFill>
          <a:blip r:embed="rId4"/>
          <a:stretch/>
        </p:blipFill>
        <p:spPr>
          <a:xfrm>
            <a:off x="3881160" y="2817360"/>
            <a:ext cx="875880" cy="914040"/>
          </a:xfrm>
          <a:prstGeom prst="rect">
            <a:avLst/>
          </a:prstGeom>
          <a:ln>
            <a:noFill/>
          </a:ln>
        </p:spPr>
      </p:pic>
      <p:pic>
        <p:nvPicPr>
          <p:cNvPr id="140" name="그림 13" descr=""/>
          <p:cNvPicPr/>
          <p:nvPr/>
        </p:nvPicPr>
        <p:blipFill>
          <a:blip r:embed="rId5"/>
          <a:stretch/>
        </p:blipFill>
        <p:spPr>
          <a:xfrm>
            <a:off x="1722600" y="4514400"/>
            <a:ext cx="856800" cy="833040"/>
          </a:xfrm>
          <a:prstGeom prst="rect">
            <a:avLst/>
          </a:prstGeom>
          <a:ln>
            <a:noFill/>
          </a:ln>
        </p:spPr>
      </p:pic>
      <p:pic>
        <p:nvPicPr>
          <p:cNvPr id="141" name="그림 20" descr=""/>
          <p:cNvPicPr/>
          <p:nvPr/>
        </p:nvPicPr>
        <p:blipFill>
          <a:blip r:embed="rId6"/>
          <a:stretch/>
        </p:blipFill>
        <p:spPr>
          <a:xfrm>
            <a:off x="3047040" y="4466880"/>
            <a:ext cx="785520" cy="928440"/>
          </a:xfrm>
          <a:prstGeom prst="rect">
            <a:avLst/>
          </a:prstGeom>
          <a:ln>
            <a:noFill/>
          </a:ln>
        </p:spPr>
      </p:pic>
      <p:pic>
        <p:nvPicPr>
          <p:cNvPr id="142" name="그림 24" descr=""/>
          <p:cNvPicPr/>
          <p:nvPr/>
        </p:nvPicPr>
        <p:blipFill>
          <a:blip r:embed="rId7"/>
          <a:stretch/>
        </p:blipFill>
        <p:spPr>
          <a:xfrm>
            <a:off x="5374800" y="2801160"/>
            <a:ext cx="533160" cy="599760"/>
          </a:xfrm>
          <a:prstGeom prst="rect">
            <a:avLst/>
          </a:prstGeom>
          <a:ln>
            <a:noFill/>
          </a:ln>
        </p:spPr>
      </p:pic>
      <p:pic>
        <p:nvPicPr>
          <p:cNvPr id="143" name="그림 25" descr=""/>
          <p:cNvPicPr/>
          <p:nvPr/>
        </p:nvPicPr>
        <p:blipFill>
          <a:blip r:embed="rId8"/>
          <a:stretch/>
        </p:blipFill>
        <p:spPr>
          <a:xfrm>
            <a:off x="6066000" y="3401280"/>
            <a:ext cx="833040" cy="642600"/>
          </a:xfrm>
          <a:prstGeom prst="rect">
            <a:avLst/>
          </a:prstGeom>
          <a:ln>
            <a:noFill/>
          </a:ln>
        </p:spPr>
      </p:pic>
      <p:pic>
        <p:nvPicPr>
          <p:cNvPr id="144" name="그림 26" descr=""/>
          <p:cNvPicPr/>
          <p:nvPr/>
        </p:nvPicPr>
        <p:blipFill>
          <a:blip r:embed="rId9"/>
          <a:stretch/>
        </p:blipFill>
        <p:spPr>
          <a:xfrm>
            <a:off x="6973920" y="2764800"/>
            <a:ext cx="866520" cy="766440"/>
          </a:xfrm>
          <a:prstGeom prst="rect">
            <a:avLst/>
          </a:prstGeom>
          <a:ln>
            <a:noFill/>
          </a:ln>
        </p:spPr>
      </p:pic>
      <p:pic>
        <p:nvPicPr>
          <p:cNvPr id="145" name="그림 27" descr=""/>
          <p:cNvPicPr/>
          <p:nvPr/>
        </p:nvPicPr>
        <p:blipFill>
          <a:blip r:embed="rId10"/>
          <a:stretch/>
        </p:blipFill>
        <p:spPr>
          <a:xfrm>
            <a:off x="6113520" y="2801160"/>
            <a:ext cx="738000" cy="523440"/>
          </a:xfrm>
          <a:prstGeom prst="rect">
            <a:avLst/>
          </a:prstGeom>
          <a:ln>
            <a:noFill/>
          </a:ln>
        </p:spPr>
      </p:pic>
      <p:pic>
        <p:nvPicPr>
          <p:cNvPr id="146" name="그림 29" descr=""/>
          <p:cNvPicPr/>
          <p:nvPr/>
        </p:nvPicPr>
        <p:blipFill>
          <a:blip r:embed="rId11"/>
          <a:stretch/>
        </p:blipFill>
        <p:spPr>
          <a:xfrm>
            <a:off x="7953480" y="2787840"/>
            <a:ext cx="999720" cy="1095120"/>
          </a:xfrm>
          <a:prstGeom prst="rect">
            <a:avLst/>
          </a:prstGeom>
          <a:ln>
            <a:noFill/>
          </a:ln>
        </p:spPr>
      </p:pic>
      <p:pic>
        <p:nvPicPr>
          <p:cNvPr id="147" name="그림 30" descr=""/>
          <p:cNvPicPr/>
          <p:nvPr/>
        </p:nvPicPr>
        <p:blipFill>
          <a:blip r:embed="rId12"/>
          <a:stretch/>
        </p:blipFill>
        <p:spPr>
          <a:xfrm>
            <a:off x="5324400" y="4385520"/>
            <a:ext cx="685440" cy="856800"/>
          </a:xfrm>
          <a:prstGeom prst="rect">
            <a:avLst/>
          </a:prstGeom>
          <a:ln>
            <a:noFill/>
          </a:ln>
        </p:spPr>
      </p:pic>
      <p:pic>
        <p:nvPicPr>
          <p:cNvPr id="148" name="그림 31" descr=""/>
          <p:cNvPicPr/>
          <p:nvPr/>
        </p:nvPicPr>
        <p:blipFill>
          <a:blip r:embed="rId13"/>
          <a:stretch/>
        </p:blipFill>
        <p:spPr>
          <a:xfrm>
            <a:off x="6197040" y="4451400"/>
            <a:ext cx="642600" cy="685440"/>
          </a:xfrm>
          <a:prstGeom prst="rect">
            <a:avLst/>
          </a:prstGeom>
          <a:ln>
            <a:noFill/>
          </a:ln>
        </p:spPr>
      </p:pic>
      <p:pic>
        <p:nvPicPr>
          <p:cNvPr id="149" name="그림 32" descr=""/>
          <p:cNvPicPr/>
          <p:nvPr/>
        </p:nvPicPr>
        <p:blipFill>
          <a:blip r:embed="rId14"/>
          <a:stretch/>
        </p:blipFill>
        <p:spPr>
          <a:xfrm>
            <a:off x="7063200" y="4385520"/>
            <a:ext cx="685440" cy="771120"/>
          </a:xfrm>
          <a:prstGeom prst="rect">
            <a:avLst/>
          </a:prstGeom>
          <a:ln>
            <a:noFill/>
          </a:ln>
        </p:spPr>
      </p:pic>
      <p:pic>
        <p:nvPicPr>
          <p:cNvPr id="150" name="그림 33" descr=""/>
          <p:cNvPicPr/>
          <p:nvPr/>
        </p:nvPicPr>
        <p:blipFill>
          <a:blip r:embed="rId15"/>
          <a:stretch/>
        </p:blipFill>
        <p:spPr>
          <a:xfrm>
            <a:off x="8110440" y="4385520"/>
            <a:ext cx="771120" cy="7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70000" y="135000"/>
            <a:ext cx="9295920" cy="380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380880" indent="-380520"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[5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차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] Microbiome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연구 효율화를 위한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Vision AI </a:t>
            </a:r>
            <a:r>
              <a:rPr b="0" lang="ko-KR" sz="2000" spc="-1" strike="noStrike">
                <a:solidFill>
                  <a:srgbClr val="000000"/>
                </a:solidFill>
                <a:latin typeface="HY헤드라인M"/>
                <a:ea typeface="CJ ONLYONE Bold"/>
              </a:rPr>
              <a:t>기반 자동 분류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04920" y="692280"/>
            <a:ext cx="9295920" cy="791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차주 계획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1" lang="en-US" sz="18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- </a:t>
            </a:r>
            <a:r>
              <a:rPr b="1" lang="en-US" sz="18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해밀턴과 위치 연계 협의</a:t>
            </a: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   </a:t>
            </a:r>
            <a:r>
              <a:rPr b="1" lang="en-US" sz="18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- plate </a:t>
            </a:r>
            <a:r>
              <a:rPr b="1" lang="en-US" sz="18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의 크기 확인 및 그룹 범위 조정</a:t>
            </a:r>
            <a:r>
              <a:rPr b="1" lang="en-US" sz="18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18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픽셀 </a:t>
            </a:r>
            <a:r>
              <a:rPr b="1" lang="en-US" sz="18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-&gt; mm </a:t>
            </a:r>
            <a:r>
              <a:rPr b="1" lang="en-US" sz="18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로 환산</a:t>
            </a:r>
            <a:r>
              <a:rPr b="1" lang="en-US" sz="1800" spc="-1" strike="noStrike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이미지 재분류 통한 모양의 고도화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이미지 분류 및 학습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ts val="2401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색에 대한 클러스터링 </a:t>
            </a:r>
            <a:endParaRPr b="1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3226</TotalTime>
  <Application>LibreOffice/6.0.7.3$Linux_X86_64 LibreOffice_project/00m0$Build-3</Application>
  <Words>724</Words>
  <Paragraphs>138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2009-09-29T02:19:07Z</dcterms:created>
  <dc:creator>김동규</dc:creator>
  <dc:description/>
  <dc:language>en-US</dc:language>
  <cp:lastModifiedBy/>
  <cp:lastPrinted>2020-04-02T04:31:22Z</cp:lastPrinted>
  <dcterms:modified xsi:type="dcterms:W3CDTF">2020-10-14T10:24:28Z</dcterms:modified>
  <cp:revision>310</cp:revision>
  <dc:subject/>
  <dc:title>CJ제일제당 정보전략팀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0x0101002CC0B77675C9844582662E0E95107A8B</vt:lpwstr>
  </property>
  <property fmtid="{D5CDD505-2E9C-101B-9397-08002B2CF9AE}" pid="4" name="FDRClass">
    <vt:lpwstr>0</vt:lpwstr>
  </property>
  <property fmtid="{D5CDD505-2E9C-101B-9397-08002B2CF9AE}" pid="5" name="FDRSet">
    <vt:lpwstr>manual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A4 용지(210x297mm)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7</vt:i4>
  </property>
</Properties>
</file>