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4BC6-F9C7-BF40-A7B5-DCADEF330F83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E807-3D35-C246-AF8E-F3D36CE0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3E807-3D35-C246-AF8E-F3D36CE0A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DF55-D0D2-490A-B369-C60EA27EC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TECHNOLOGY MANAGEMENT LARGE LANGUAGE MODEL (HTM-LLM)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C6D2-8DB6-5CF3-D4CA-6558403C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DVAMC</a:t>
            </a:r>
          </a:p>
          <a:p>
            <a:r>
              <a:rPr lang="en-US" dirty="0"/>
              <a:t>Chris Ahn</a:t>
            </a:r>
          </a:p>
        </p:txBody>
      </p:sp>
    </p:spTree>
    <p:extLst>
      <p:ext uri="{BB962C8B-B14F-4D97-AF65-F5344CB8AC3E}">
        <p14:creationId xmlns:p14="http://schemas.microsoft.com/office/powerpoint/2010/main" val="27279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88E-5A19-C282-44EB-0C61089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DC46-0D3A-D72C-CEBA-ED50E33F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Helping Hand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Without it or with it?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it’s Built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45812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A7B-16CC-D64C-BD73-D6C95E5C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A013-A2B7-DB73-4FC1-06FE4DEF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3278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Service manuals for medical devices can reach to the hundreds of pages or more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a paper copy loses the benefits of keyword 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a digital copy allows keyword search but search terms may appear in multiple places, and using a laptop or mobile phone can be unwieldy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2FAC9-D4A8-D677-34EA-12E28621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73" y="1860395"/>
            <a:ext cx="4303132" cy="4303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48272-A136-0255-8AEC-FF4FF59D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306" y="3658219"/>
            <a:ext cx="1505416" cy="15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372A-AF36-9B5C-EBB3-6769E62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Helping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F30-027B-74DB-EB08-70BE99ED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Enter HTM-LLM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Uses Retrieval Augmented Generation (RAG), with the medical device service manual as reference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Accessible via laptop or mobile for easy 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Gives time back to the technician </a:t>
            </a:r>
          </a:p>
        </p:txBody>
      </p:sp>
    </p:spTree>
    <p:extLst>
      <p:ext uri="{BB962C8B-B14F-4D97-AF65-F5344CB8AC3E}">
        <p14:creationId xmlns:p14="http://schemas.microsoft.com/office/powerpoint/2010/main" val="19715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A25B-31A2-FEE0-EC97-0E7007A1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it or with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21B57-CD76-D583-D5CA-9A5BCB653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0B78D2-DE80-B02C-4E29-89EB973E2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97392" y="2179636"/>
            <a:ext cx="3389838" cy="33416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16BC-406F-6507-EFDD-50A049C1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43E3E-B4E1-4465-952C-F3267A7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4128" y="3102383"/>
            <a:ext cx="4754880" cy="3341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table of contents (print/digital) or enter keyword (digital)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Navigate to page (print/digital) or scroll through keyword hits (digital)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answer….</a:t>
            </a:r>
          </a:p>
          <a:p>
            <a:pPr marL="173736" lvl="1" indent="0">
              <a:buNone/>
            </a:pPr>
            <a:r>
              <a:rPr lang="en-US" dirty="0"/>
              <a:t>All on a tiny phone screen or balancing a laptop, sometimes in a patient care area.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CC35C8D-70B3-5CB9-D75D-1AC425153754}"/>
              </a:ext>
            </a:extLst>
          </p:cNvPr>
          <p:cNvSpPr txBox="1">
            <a:spLocks/>
          </p:cNvSpPr>
          <p:nvPr/>
        </p:nvSpPr>
        <p:spPr>
          <a:xfrm>
            <a:off x="5990888" y="3102383"/>
            <a:ext cx="4754880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A29786C-5363-952B-735A-5482D783E310}"/>
              </a:ext>
            </a:extLst>
          </p:cNvPr>
          <p:cNvSpPr txBox="1">
            <a:spLocks/>
          </p:cNvSpPr>
          <p:nvPr/>
        </p:nvSpPr>
        <p:spPr>
          <a:xfrm>
            <a:off x="6096000" y="3097400"/>
            <a:ext cx="2401392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Enter question into HTM-LLM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Receive answer</a:t>
            </a:r>
          </a:p>
        </p:txBody>
      </p:sp>
    </p:spTree>
    <p:extLst>
      <p:ext uri="{BB962C8B-B14F-4D97-AF65-F5344CB8AC3E}">
        <p14:creationId xmlns:p14="http://schemas.microsoft.com/office/powerpoint/2010/main" val="16334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E63FDAC1-3F2C-EAA2-81D2-66AD7C38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88" y="4287652"/>
            <a:ext cx="1744285" cy="191240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9A5BD16-AD32-851C-C091-25E5774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built (Architecture Diagram)</a:t>
            </a:r>
          </a:p>
        </p:txBody>
      </p:sp>
      <p:pic>
        <p:nvPicPr>
          <p:cNvPr id="1026" name="Picture 2" descr="openai&quot; Icon - Download for free – Iconduck">
            <a:extLst>
              <a:ext uri="{FF2B5EF4-FFF2-40B4-BE49-F238E27FC236}">
                <a16:creationId xmlns:a16="http://schemas.microsoft.com/office/drawing/2014/main" id="{62FB6AF1-B235-9E70-BC7B-072E3000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9" y="4897873"/>
            <a:ext cx="1096382" cy="11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drant · GitHub">
            <a:extLst>
              <a:ext uri="{FF2B5EF4-FFF2-40B4-BE49-F238E27FC236}">
                <a16:creationId xmlns:a16="http://schemas.microsoft.com/office/drawing/2014/main" id="{A2488DCC-6A96-EBAE-03CC-9462DBB7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33" y="4938811"/>
            <a:ext cx="1261250" cy="12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0A934-76C7-C23D-49EA-86B1E76CDFF2}"/>
              </a:ext>
            </a:extLst>
          </p:cNvPr>
          <p:cNvSpPr txBox="1"/>
          <p:nvPr/>
        </p:nvSpPr>
        <p:spPr>
          <a:xfrm>
            <a:off x="1131639" y="303179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 (</a:t>
            </a:r>
            <a:r>
              <a:rPr lang="en-US" sz="2800" dirty="0" err="1"/>
              <a:t>Chainlit</a:t>
            </a:r>
            <a:r>
              <a:rPr lang="en-US" sz="2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52355-20C5-F263-FF65-C89F652DC361}"/>
              </a:ext>
            </a:extLst>
          </p:cNvPr>
          <p:cNvSpPr txBox="1"/>
          <p:nvPr/>
        </p:nvSpPr>
        <p:spPr>
          <a:xfrm>
            <a:off x="375579" y="4311504"/>
            <a:ext cx="294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Model</a:t>
            </a:r>
          </a:p>
          <a:p>
            <a:pPr algn="ctr"/>
            <a:r>
              <a:rPr lang="en-US" dirty="0"/>
              <a:t>(text-embeddings-3-small)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5DD0-B7A5-BD84-64BA-AA0A5EFB4E46}"/>
              </a:ext>
            </a:extLst>
          </p:cNvPr>
          <p:cNvSpPr txBox="1"/>
          <p:nvPr/>
        </p:nvSpPr>
        <p:spPr>
          <a:xfrm>
            <a:off x="2395731" y="4360978"/>
            <a:ext cx="29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Store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Qdrant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3039F-58FA-0F56-FF3B-2F45C45F8240}"/>
              </a:ext>
            </a:extLst>
          </p:cNvPr>
          <p:cNvSpPr txBox="1"/>
          <p:nvPr/>
        </p:nvSpPr>
        <p:spPr>
          <a:xfrm>
            <a:off x="6156150" y="2517462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F8B40-2157-D716-767E-5B56EC0D6619}"/>
              </a:ext>
            </a:extLst>
          </p:cNvPr>
          <p:cNvSpPr txBox="1"/>
          <p:nvPr/>
        </p:nvSpPr>
        <p:spPr>
          <a:xfrm>
            <a:off x="7020810" y="3568433"/>
            <a:ext cx="19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F0E9D-FE5E-7627-B23F-2274B71F8F03}"/>
              </a:ext>
            </a:extLst>
          </p:cNvPr>
          <p:cNvSpPr txBox="1"/>
          <p:nvPr/>
        </p:nvSpPr>
        <p:spPr>
          <a:xfrm>
            <a:off x="5962223" y="398613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B8458-0A97-640A-4795-5F880192E0FC}"/>
              </a:ext>
            </a:extLst>
          </p:cNvPr>
          <p:cNvSpPr txBox="1"/>
          <p:nvPr/>
        </p:nvSpPr>
        <p:spPr>
          <a:xfrm>
            <a:off x="6010536" y="3199101"/>
            <a:ext cx="88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pic>
        <p:nvPicPr>
          <p:cNvPr id="17" name="Picture 2" descr="openai&quot; Icon - Download for free – Iconduck">
            <a:extLst>
              <a:ext uri="{FF2B5EF4-FFF2-40B4-BE49-F238E27FC236}">
                <a16:creationId xmlns:a16="http://schemas.microsoft.com/office/drawing/2014/main" id="{05C15125-AA2B-01B7-180A-1212BDD9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40" y="2410659"/>
            <a:ext cx="1096382" cy="11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E93F4E-C6D2-EF04-7B5C-1143A3203C76}"/>
              </a:ext>
            </a:extLst>
          </p:cNvPr>
          <p:cNvSpPr txBox="1"/>
          <p:nvPr/>
        </p:nvSpPr>
        <p:spPr>
          <a:xfrm>
            <a:off x="8947170" y="1948994"/>
            <a:ext cx="294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Model (gpt4o)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5923C-8484-45A3-A945-D548278FFCA4}"/>
              </a:ext>
            </a:extLst>
          </p:cNvPr>
          <p:cNvSpPr txBox="1"/>
          <p:nvPr/>
        </p:nvSpPr>
        <p:spPr>
          <a:xfrm>
            <a:off x="9026783" y="5938451"/>
            <a:ext cx="286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 (</a:t>
            </a:r>
            <a:r>
              <a:rPr lang="en-US" sz="2800" dirty="0" err="1"/>
              <a:t>Chainlit</a:t>
            </a:r>
            <a:r>
              <a:rPr lang="en-US" sz="28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9C9DB1-7F00-9C40-8FE5-4C06F118118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847540" y="3555016"/>
            <a:ext cx="679674" cy="7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56D4A9-ED15-B3CB-F3FC-81D9CEF2DA8E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395731" y="5453439"/>
            <a:ext cx="758902" cy="11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2AC08A4-2A05-E292-A735-DD9CAD31F728}"/>
              </a:ext>
            </a:extLst>
          </p:cNvPr>
          <p:cNvCxnSpPr>
            <a:stCxn id="1028" idx="3"/>
            <a:endCxn id="14" idx="2"/>
          </p:cNvCxnSpPr>
          <p:nvPr/>
        </p:nvCxnSpPr>
        <p:spPr>
          <a:xfrm flipV="1">
            <a:off x="4415883" y="3937765"/>
            <a:ext cx="3576860" cy="1631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1B4AFE-8AF6-90AE-AB8A-D860835682C1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>
            <a:off x="2527214" y="3555016"/>
            <a:ext cx="3435009" cy="6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E20F-3F44-F734-82FC-E9E748664DC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6455306" y="3568433"/>
            <a:ext cx="1" cy="4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FF4CBA5-351A-B44C-A26C-9ABC9B96D4CB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16200000" flipV="1">
            <a:off x="7354076" y="2929766"/>
            <a:ext cx="184666" cy="1092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612822-E826-FDD8-A1EA-998DC2A74DE3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6455306" y="2886794"/>
            <a:ext cx="565504" cy="31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ame 36">
            <a:extLst>
              <a:ext uri="{FF2B5EF4-FFF2-40B4-BE49-F238E27FC236}">
                <a16:creationId xmlns:a16="http://schemas.microsoft.com/office/drawing/2014/main" id="{42411937-1952-4A3B-93CE-E7660B7CBE3E}"/>
              </a:ext>
            </a:extLst>
          </p:cNvPr>
          <p:cNvSpPr/>
          <p:nvPr/>
        </p:nvSpPr>
        <p:spPr>
          <a:xfrm>
            <a:off x="4846570" y="1873504"/>
            <a:ext cx="4586394" cy="320519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012ACF4-6373-7585-1641-981284B340BB}"/>
              </a:ext>
            </a:extLst>
          </p:cNvPr>
          <p:cNvCxnSpPr>
            <a:cxnSpLocks/>
            <a:stCxn id="13" idx="0"/>
            <a:endCxn id="18" idx="0"/>
          </p:cNvCxnSpPr>
          <p:nvPr/>
        </p:nvCxnSpPr>
        <p:spPr>
          <a:xfrm rot="5400000" flipH="1" flipV="1">
            <a:off x="8435736" y="534068"/>
            <a:ext cx="568468" cy="3398321"/>
          </a:xfrm>
          <a:prstGeom prst="bentConnector3">
            <a:avLst>
              <a:gd name="adj1" fmla="val 140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30BF88-6A7E-9652-58E8-2EB7D965243E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>
            <a:off x="10419131" y="3521791"/>
            <a:ext cx="0" cy="7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04A0C9-92DE-2C54-0345-6AA2767F7CC6}"/>
              </a:ext>
            </a:extLst>
          </p:cNvPr>
          <p:cNvSpPr txBox="1"/>
          <p:nvPr/>
        </p:nvSpPr>
        <p:spPr>
          <a:xfrm>
            <a:off x="2196177" y="1949881"/>
            <a:ext cx="5790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AE662-5B0F-DC1E-D2FB-8D1045EAE86E}"/>
              </a:ext>
            </a:extLst>
          </p:cNvPr>
          <p:cNvSpPr txBox="1"/>
          <p:nvPr/>
        </p:nvSpPr>
        <p:spPr>
          <a:xfrm>
            <a:off x="0" y="6488668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Hosted on </a:t>
            </a:r>
            <a:r>
              <a:rPr lang="en-US" dirty="0" err="1"/>
              <a:t>HuggingFace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8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C438-A3A0-6742-BE49-A21D860C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C94A7-4702-668C-5850-78D6CDE1820A}"/>
              </a:ext>
            </a:extLst>
          </p:cNvPr>
          <p:cNvSpPr txBox="1"/>
          <p:nvPr/>
        </p:nvSpPr>
        <p:spPr>
          <a:xfrm>
            <a:off x="2074127" y="2185639"/>
            <a:ext cx="5900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default service password?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I access advanced NIBP settings?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NIBP frame is blank. What’s wrong and how do I fix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I check the error logs?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I access the Service tab?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part number for the NIBP pump assembly?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31270-E9CF-857D-1157-0F08E51F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0" y="3683614"/>
            <a:ext cx="3705457" cy="25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97EA-996C-B649-8F2A-3A8A571A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FDEC-370B-8E37-76E2-45B6569E33A1}"/>
              </a:ext>
            </a:extLst>
          </p:cNvPr>
          <p:cNvSpPr txBox="1"/>
          <p:nvPr/>
        </p:nvSpPr>
        <p:spPr>
          <a:xfrm>
            <a:off x="1215483" y="2084832"/>
            <a:ext cx="951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the available service manuals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menu / search system to show available manuals, and then use RAG just on that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Multimodal!</a:t>
            </a:r>
          </a:p>
        </p:txBody>
      </p:sp>
    </p:spTree>
    <p:extLst>
      <p:ext uri="{BB962C8B-B14F-4D97-AF65-F5344CB8AC3E}">
        <p14:creationId xmlns:p14="http://schemas.microsoft.com/office/powerpoint/2010/main" val="372643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313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HEALTHCARE TECHNOLOGY MANAGEMENT LARGE LANGUAGE MODEL (HTM-LLM)</vt:lpstr>
      <vt:lpstr>Overview</vt:lpstr>
      <vt:lpstr>The Problem</vt:lpstr>
      <vt:lpstr>A Helping hand</vt:lpstr>
      <vt:lpstr>Without it or with it?</vt:lpstr>
      <vt:lpstr>How it’s built (Architecture Diagram)</vt:lpstr>
      <vt:lpstr>DEMo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TECHNOLOGY MANAGEMENT LARGE LANGUAGE MODEL (HTM-LLM)</dc:title>
  <dc:creator>Chris Ahn</dc:creator>
  <cp:lastModifiedBy>Chris Ahn</cp:lastModifiedBy>
  <cp:revision>2</cp:revision>
  <dcterms:created xsi:type="dcterms:W3CDTF">2024-07-22T22:30:54Z</dcterms:created>
  <dcterms:modified xsi:type="dcterms:W3CDTF">2024-07-23T00:11:46Z</dcterms:modified>
</cp:coreProperties>
</file>