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0" r:id="rId3"/>
    <p:sldId id="294" r:id="rId4"/>
    <p:sldId id="296" r:id="rId5"/>
    <p:sldId id="298" r:id="rId6"/>
    <p:sldId id="292" r:id="rId7"/>
    <p:sldId id="297" r:id="rId8"/>
    <p:sldId id="299" r:id="rId9"/>
    <p:sldId id="301" r:id="rId10"/>
    <p:sldId id="293" r:id="rId11"/>
    <p:sldId id="303" r:id="rId12"/>
    <p:sldId id="304" r:id="rId13"/>
    <p:sldId id="302" r:id="rId14"/>
    <p:sldId id="305" r:id="rId15"/>
    <p:sldId id="307" r:id="rId16"/>
    <p:sldId id="306" r:id="rId17"/>
    <p:sldId id="308" r:id="rId18"/>
    <p:sldId id="309" r:id="rId19"/>
    <p:sldId id="310" r:id="rId20"/>
    <p:sldId id="295" r:id="rId21"/>
    <p:sldId id="313" r:id="rId22"/>
    <p:sldId id="311" r:id="rId23"/>
    <p:sldId id="315" r:id="rId24"/>
    <p:sldId id="314" r:id="rId25"/>
    <p:sldId id="312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727" autoAdjust="0"/>
  </p:normalViewPr>
  <p:slideViewPr>
    <p:cSldViewPr snapToGrid="0" snapToObjects="1">
      <p:cViewPr varScale="1">
        <p:scale>
          <a:sx n="103" d="100"/>
          <a:sy n="103" d="100"/>
        </p:scale>
        <p:origin x="114" y="17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4CAFC-6B41-404E-BA74-012B3B53F3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2098CF-68F6-488C-8B6B-2F6669764A4A}">
      <dgm:prSet/>
      <dgm:spPr/>
      <dgm:t>
        <a:bodyPr/>
        <a:lstStyle/>
        <a:p>
          <a:r>
            <a:rPr lang="en-GB"/>
            <a:t>Fixed Priority</a:t>
          </a:r>
          <a:endParaRPr lang="en-US"/>
        </a:p>
      </dgm:t>
    </dgm:pt>
    <dgm:pt modelId="{2F4E54CF-8957-44CF-8CCB-2B48962A632E}" type="parTrans" cxnId="{494ECBD7-1F81-4D12-AF43-ED0D9BB4036B}">
      <dgm:prSet/>
      <dgm:spPr/>
      <dgm:t>
        <a:bodyPr/>
        <a:lstStyle/>
        <a:p>
          <a:endParaRPr lang="en-US"/>
        </a:p>
      </dgm:t>
    </dgm:pt>
    <dgm:pt modelId="{BD79A9E5-B74C-482C-A3D0-8D26E7E8575B}" type="sibTrans" cxnId="{494ECBD7-1F81-4D12-AF43-ED0D9BB4036B}">
      <dgm:prSet/>
      <dgm:spPr/>
      <dgm:t>
        <a:bodyPr/>
        <a:lstStyle/>
        <a:p>
          <a:endParaRPr lang="en-US"/>
        </a:p>
      </dgm:t>
    </dgm:pt>
    <dgm:pt modelId="{0769129C-28F5-4701-B3D4-82A4EA19EF2B}">
      <dgm:prSet/>
      <dgm:spPr/>
      <dgm:t>
        <a:bodyPr/>
        <a:lstStyle/>
        <a:p>
          <a:r>
            <a:rPr lang="en-GB"/>
            <a:t>Non-Pre-emptive</a:t>
          </a:r>
          <a:endParaRPr lang="en-US"/>
        </a:p>
      </dgm:t>
    </dgm:pt>
    <dgm:pt modelId="{393A0D93-7872-4CC5-87A0-F8D63AC825B5}" type="parTrans" cxnId="{C49F632C-6022-4AD3-82CE-1DE8A8D1716B}">
      <dgm:prSet/>
      <dgm:spPr/>
      <dgm:t>
        <a:bodyPr/>
        <a:lstStyle/>
        <a:p>
          <a:endParaRPr lang="en-US"/>
        </a:p>
      </dgm:t>
    </dgm:pt>
    <dgm:pt modelId="{937503D7-6C9F-4D6F-9FBA-DB5DCB196A9A}" type="sibTrans" cxnId="{C49F632C-6022-4AD3-82CE-1DE8A8D1716B}">
      <dgm:prSet/>
      <dgm:spPr/>
      <dgm:t>
        <a:bodyPr/>
        <a:lstStyle/>
        <a:p>
          <a:endParaRPr lang="en-US"/>
        </a:p>
      </dgm:t>
    </dgm:pt>
    <dgm:pt modelId="{2D8E32E2-F112-48C7-841E-2C063C6BEC82}">
      <dgm:prSet/>
      <dgm:spPr/>
      <dgm:t>
        <a:bodyPr/>
        <a:lstStyle/>
        <a:p>
          <a:r>
            <a:rPr lang="en-GB"/>
            <a:t>Pre-emptive</a:t>
          </a:r>
          <a:endParaRPr lang="en-US"/>
        </a:p>
      </dgm:t>
    </dgm:pt>
    <dgm:pt modelId="{F9A7A4C6-4854-4AB0-BFC7-660CBF6936AF}" type="parTrans" cxnId="{268C2189-1D48-4CDF-B685-AF554B4CC533}">
      <dgm:prSet/>
      <dgm:spPr/>
      <dgm:t>
        <a:bodyPr/>
        <a:lstStyle/>
        <a:p>
          <a:endParaRPr lang="en-US"/>
        </a:p>
      </dgm:t>
    </dgm:pt>
    <dgm:pt modelId="{A1CA75A4-8FB4-47D1-BD5D-40DB8ADAC990}" type="sibTrans" cxnId="{268C2189-1D48-4CDF-B685-AF554B4CC533}">
      <dgm:prSet/>
      <dgm:spPr/>
      <dgm:t>
        <a:bodyPr/>
        <a:lstStyle/>
        <a:p>
          <a:endParaRPr lang="en-US"/>
        </a:p>
      </dgm:t>
    </dgm:pt>
    <dgm:pt modelId="{A082BAD9-B66B-43B7-928E-9D5C577D9FA8}">
      <dgm:prSet/>
      <dgm:spPr/>
      <dgm:t>
        <a:bodyPr/>
        <a:lstStyle/>
        <a:p>
          <a:r>
            <a:rPr lang="en-GB"/>
            <a:t>Earliest Deadline First</a:t>
          </a:r>
          <a:endParaRPr lang="en-US"/>
        </a:p>
      </dgm:t>
    </dgm:pt>
    <dgm:pt modelId="{4F21A0EC-7FC5-4E64-B130-61B6A9BB387E}" type="parTrans" cxnId="{AF73D8AD-22B4-49F9-9A6F-56E4A5AB58E7}">
      <dgm:prSet/>
      <dgm:spPr/>
      <dgm:t>
        <a:bodyPr/>
        <a:lstStyle/>
        <a:p>
          <a:endParaRPr lang="en-US"/>
        </a:p>
      </dgm:t>
    </dgm:pt>
    <dgm:pt modelId="{409F8A34-F698-4EF2-B9A9-A0FD420981FC}" type="sibTrans" cxnId="{AF73D8AD-22B4-49F9-9A6F-56E4A5AB58E7}">
      <dgm:prSet/>
      <dgm:spPr/>
      <dgm:t>
        <a:bodyPr/>
        <a:lstStyle/>
        <a:p>
          <a:endParaRPr lang="en-US"/>
        </a:p>
      </dgm:t>
    </dgm:pt>
    <dgm:pt modelId="{8E909989-53A0-4643-9AD7-A6C4EF4E6290}">
      <dgm:prSet/>
      <dgm:spPr/>
      <dgm:t>
        <a:bodyPr/>
        <a:lstStyle/>
        <a:p>
          <a:r>
            <a:rPr lang="en-GB"/>
            <a:t>Pessimistic </a:t>
          </a:r>
          <a:endParaRPr lang="en-US"/>
        </a:p>
      </dgm:t>
    </dgm:pt>
    <dgm:pt modelId="{82735250-6DBC-43E5-8B31-D9D720B2445F}" type="parTrans" cxnId="{18101BCF-70B9-436E-8291-800F3AA45F92}">
      <dgm:prSet/>
      <dgm:spPr/>
      <dgm:t>
        <a:bodyPr/>
        <a:lstStyle/>
        <a:p>
          <a:endParaRPr lang="en-US"/>
        </a:p>
      </dgm:t>
    </dgm:pt>
    <dgm:pt modelId="{E34458A8-1CEF-4159-80A6-9E926B260C4F}" type="sibTrans" cxnId="{18101BCF-70B9-436E-8291-800F3AA45F92}">
      <dgm:prSet/>
      <dgm:spPr/>
      <dgm:t>
        <a:bodyPr/>
        <a:lstStyle/>
        <a:p>
          <a:endParaRPr lang="en-US"/>
        </a:p>
      </dgm:t>
    </dgm:pt>
    <dgm:pt modelId="{B024BA92-A44E-4C28-B9AE-F76EC7D20AF7}">
      <dgm:prSet/>
      <dgm:spPr/>
      <dgm:t>
        <a:bodyPr/>
        <a:lstStyle/>
        <a:p>
          <a:r>
            <a:rPr lang="en-GB"/>
            <a:t>Optimized</a:t>
          </a:r>
          <a:endParaRPr lang="en-US"/>
        </a:p>
      </dgm:t>
    </dgm:pt>
    <dgm:pt modelId="{D352ED4A-B2D8-47FA-A979-7A604FD70D15}" type="parTrans" cxnId="{749243DB-0292-4ED8-A2B6-FD7BF94E0709}">
      <dgm:prSet/>
      <dgm:spPr/>
      <dgm:t>
        <a:bodyPr/>
        <a:lstStyle/>
        <a:p>
          <a:endParaRPr lang="en-US"/>
        </a:p>
      </dgm:t>
    </dgm:pt>
    <dgm:pt modelId="{DD7A0F7C-A6F5-469F-B4AA-32559B33A2DC}" type="sibTrans" cxnId="{749243DB-0292-4ED8-A2B6-FD7BF94E0709}">
      <dgm:prSet/>
      <dgm:spPr/>
      <dgm:t>
        <a:bodyPr/>
        <a:lstStyle/>
        <a:p>
          <a:endParaRPr lang="en-US"/>
        </a:p>
      </dgm:t>
    </dgm:pt>
    <dgm:pt modelId="{60933751-762B-40A7-AC41-A249E550FC68}">
      <dgm:prSet/>
      <dgm:spPr/>
      <dgm:t>
        <a:bodyPr/>
        <a:lstStyle/>
        <a:p>
          <a:r>
            <a:rPr lang="en-GB"/>
            <a:t>Least Slack Time</a:t>
          </a:r>
          <a:endParaRPr lang="en-US"/>
        </a:p>
      </dgm:t>
    </dgm:pt>
    <dgm:pt modelId="{30D647A4-24E7-4ECD-BFBF-BE9D449E50B8}" type="parTrans" cxnId="{06BB970D-28E5-4841-9A9E-B9F5D8DB54AE}">
      <dgm:prSet/>
      <dgm:spPr/>
      <dgm:t>
        <a:bodyPr/>
        <a:lstStyle/>
        <a:p>
          <a:endParaRPr lang="en-US"/>
        </a:p>
      </dgm:t>
    </dgm:pt>
    <dgm:pt modelId="{B2B1B0B3-8737-41DB-A1F3-2DAA71682E4B}" type="sibTrans" cxnId="{06BB970D-28E5-4841-9A9E-B9F5D8DB54AE}">
      <dgm:prSet/>
      <dgm:spPr/>
      <dgm:t>
        <a:bodyPr/>
        <a:lstStyle/>
        <a:p>
          <a:endParaRPr lang="en-US"/>
        </a:p>
      </dgm:t>
    </dgm:pt>
    <dgm:pt modelId="{8A5E49CF-1FF8-4AB2-A372-A6AABF88F95C}" type="pres">
      <dgm:prSet presAssocID="{6174CAFC-6B41-404E-BA74-012B3B53F31C}" presName="linear" presStyleCnt="0">
        <dgm:presLayoutVars>
          <dgm:dir/>
          <dgm:animLvl val="lvl"/>
          <dgm:resizeHandles val="exact"/>
        </dgm:presLayoutVars>
      </dgm:prSet>
      <dgm:spPr/>
    </dgm:pt>
    <dgm:pt modelId="{BB209AE8-4820-4DAA-960B-E261DE53E3D4}" type="pres">
      <dgm:prSet presAssocID="{BE2098CF-68F6-488C-8B6B-2F6669764A4A}" presName="parentLin" presStyleCnt="0"/>
      <dgm:spPr/>
    </dgm:pt>
    <dgm:pt modelId="{3EB84859-602D-416B-B351-36C8470F8BDF}" type="pres">
      <dgm:prSet presAssocID="{BE2098CF-68F6-488C-8B6B-2F6669764A4A}" presName="parentLeftMargin" presStyleLbl="node1" presStyleIdx="0" presStyleCnt="3"/>
      <dgm:spPr/>
    </dgm:pt>
    <dgm:pt modelId="{7B3F0DAF-3FB9-4BAD-ADB6-8600057767C3}" type="pres">
      <dgm:prSet presAssocID="{BE2098CF-68F6-488C-8B6B-2F6669764A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BD7DDC-140D-4BBE-BDF9-0319192A990E}" type="pres">
      <dgm:prSet presAssocID="{BE2098CF-68F6-488C-8B6B-2F6669764A4A}" presName="negativeSpace" presStyleCnt="0"/>
      <dgm:spPr/>
    </dgm:pt>
    <dgm:pt modelId="{F520582D-8BD9-4802-96BF-853C5C473844}" type="pres">
      <dgm:prSet presAssocID="{BE2098CF-68F6-488C-8B6B-2F6669764A4A}" presName="childText" presStyleLbl="conFgAcc1" presStyleIdx="0" presStyleCnt="3">
        <dgm:presLayoutVars>
          <dgm:bulletEnabled val="1"/>
        </dgm:presLayoutVars>
      </dgm:prSet>
      <dgm:spPr/>
    </dgm:pt>
    <dgm:pt modelId="{E50C6DEF-D567-4D48-A245-89EEBAB589B8}" type="pres">
      <dgm:prSet presAssocID="{BD79A9E5-B74C-482C-A3D0-8D26E7E8575B}" presName="spaceBetweenRectangles" presStyleCnt="0"/>
      <dgm:spPr/>
    </dgm:pt>
    <dgm:pt modelId="{9E709AC3-BF47-46D2-BB19-68BCADF0870E}" type="pres">
      <dgm:prSet presAssocID="{A082BAD9-B66B-43B7-928E-9D5C577D9FA8}" presName="parentLin" presStyleCnt="0"/>
      <dgm:spPr/>
    </dgm:pt>
    <dgm:pt modelId="{7AEBA7B6-A9E6-4ADF-ABBE-D09A372C5C32}" type="pres">
      <dgm:prSet presAssocID="{A082BAD9-B66B-43B7-928E-9D5C577D9FA8}" presName="parentLeftMargin" presStyleLbl="node1" presStyleIdx="0" presStyleCnt="3"/>
      <dgm:spPr/>
    </dgm:pt>
    <dgm:pt modelId="{A847463B-0FF4-4FEF-BBE3-8168F1776633}" type="pres">
      <dgm:prSet presAssocID="{A082BAD9-B66B-43B7-928E-9D5C577D9F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C832D9-5CD0-4A21-BFC4-92C815E82D6A}" type="pres">
      <dgm:prSet presAssocID="{A082BAD9-B66B-43B7-928E-9D5C577D9FA8}" presName="negativeSpace" presStyleCnt="0"/>
      <dgm:spPr/>
    </dgm:pt>
    <dgm:pt modelId="{D3004175-58C3-4FEB-A16B-5540DD5754C9}" type="pres">
      <dgm:prSet presAssocID="{A082BAD9-B66B-43B7-928E-9D5C577D9FA8}" presName="childText" presStyleLbl="conFgAcc1" presStyleIdx="1" presStyleCnt="3">
        <dgm:presLayoutVars>
          <dgm:bulletEnabled val="1"/>
        </dgm:presLayoutVars>
      </dgm:prSet>
      <dgm:spPr/>
    </dgm:pt>
    <dgm:pt modelId="{2FDE0636-7C3D-4C6B-A796-6564FEB4BB9B}" type="pres">
      <dgm:prSet presAssocID="{409F8A34-F698-4EF2-B9A9-A0FD420981FC}" presName="spaceBetweenRectangles" presStyleCnt="0"/>
      <dgm:spPr/>
    </dgm:pt>
    <dgm:pt modelId="{F9328380-9DA4-4D3F-8C12-B2F3B1CEE427}" type="pres">
      <dgm:prSet presAssocID="{60933751-762B-40A7-AC41-A249E550FC68}" presName="parentLin" presStyleCnt="0"/>
      <dgm:spPr/>
    </dgm:pt>
    <dgm:pt modelId="{83ED03C9-7EEE-44C1-94AC-D70F3A8A0CD3}" type="pres">
      <dgm:prSet presAssocID="{60933751-762B-40A7-AC41-A249E550FC68}" presName="parentLeftMargin" presStyleLbl="node1" presStyleIdx="1" presStyleCnt="3"/>
      <dgm:spPr/>
    </dgm:pt>
    <dgm:pt modelId="{99B02FFD-AABA-4003-B044-7E639DCABF90}" type="pres">
      <dgm:prSet presAssocID="{60933751-762B-40A7-AC41-A249E550F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B6382F-72D4-4142-A9A9-FEAB01C22ED9}" type="pres">
      <dgm:prSet presAssocID="{60933751-762B-40A7-AC41-A249E550FC68}" presName="negativeSpace" presStyleCnt="0"/>
      <dgm:spPr/>
    </dgm:pt>
    <dgm:pt modelId="{B9970A63-05E5-4CB7-A911-7D037AB57A61}" type="pres">
      <dgm:prSet presAssocID="{60933751-762B-40A7-AC41-A249E550F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BB970D-28E5-4841-9A9E-B9F5D8DB54AE}" srcId="{6174CAFC-6B41-404E-BA74-012B3B53F31C}" destId="{60933751-762B-40A7-AC41-A249E550FC68}" srcOrd="2" destOrd="0" parTransId="{30D647A4-24E7-4ECD-BFBF-BE9D449E50B8}" sibTransId="{B2B1B0B3-8737-41DB-A1F3-2DAA71682E4B}"/>
    <dgm:cxn modelId="{A46C6126-3F74-4BDB-A232-BD04E10D098E}" type="presOf" srcId="{60933751-762B-40A7-AC41-A249E550FC68}" destId="{83ED03C9-7EEE-44C1-94AC-D70F3A8A0CD3}" srcOrd="0" destOrd="0" presId="urn:microsoft.com/office/officeart/2005/8/layout/list1"/>
    <dgm:cxn modelId="{C49F632C-6022-4AD3-82CE-1DE8A8D1716B}" srcId="{BE2098CF-68F6-488C-8B6B-2F6669764A4A}" destId="{0769129C-28F5-4701-B3D4-82A4EA19EF2B}" srcOrd="0" destOrd="0" parTransId="{393A0D93-7872-4CC5-87A0-F8D63AC825B5}" sibTransId="{937503D7-6C9F-4D6F-9FBA-DB5DCB196A9A}"/>
    <dgm:cxn modelId="{CA146B34-271F-4258-A3A6-A19F08A928A1}" type="presOf" srcId="{B024BA92-A44E-4C28-B9AE-F76EC7D20AF7}" destId="{D3004175-58C3-4FEB-A16B-5540DD5754C9}" srcOrd="0" destOrd="1" presId="urn:microsoft.com/office/officeart/2005/8/layout/list1"/>
    <dgm:cxn modelId="{5C9C156C-15C1-4FDD-B471-2B9E7E47F105}" type="presOf" srcId="{6174CAFC-6B41-404E-BA74-012B3B53F31C}" destId="{8A5E49CF-1FF8-4AB2-A372-A6AABF88F95C}" srcOrd="0" destOrd="0" presId="urn:microsoft.com/office/officeart/2005/8/layout/list1"/>
    <dgm:cxn modelId="{268C2189-1D48-4CDF-B685-AF554B4CC533}" srcId="{BE2098CF-68F6-488C-8B6B-2F6669764A4A}" destId="{2D8E32E2-F112-48C7-841E-2C063C6BEC82}" srcOrd="1" destOrd="0" parTransId="{F9A7A4C6-4854-4AB0-BFC7-660CBF6936AF}" sibTransId="{A1CA75A4-8FB4-47D1-BD5D-40DB8ADAC990}"/>
    <dgm:cxn modelId="{2AAFB889-7AFF-4F03-9DD0-9C28E13A7E46}" type="presOf" srcId="{A082BAD9-B66B-43B7-928E-9D5C577D9FA8}" destId="{A847463B-0FF4-4FEF-BBE3-8168F1776633}" srcOrd="1" destOrd="0" presId="urn:microsoft.com/office/officeart/2005/8/layout/list1"/>
    <dgm:cxn modelId="{AF73D8AD-22B4-49F9-9A6F-56E4A5AB58E7}" srcId="{6174CAFC-6B41-404E-BA74-012B3B53F31C}" destId="{A082BAD9-B66B-43B7-928E-9D5C577D9FA8}" srcOrd="1" destOrd="0" parTransId="{4F21A0EC-7FC5-4E64-B130-61B6A9BB387E}" sibTransId="{409F8A34-F698-4EF2-B9A9-A0FD420981FC}"/>
    <dgm:cxn modelId="{88607FB4-F179-4886-A7C2-09F017BDB0ED}" type="presOf" srcId="{BE2098CF-68F6-488C-8B6B-2F6669764A4A}" destId="{3EB84859-602D-416B-B351-36C8470F8BDF}" srcOrd="0" destOrd="0" presId="urn:microsoft.com/office/officeart/2005/8/layout/list1"/>
    <dgm:cxn modelId="{BF7383BC-B72D-469B-AB71-5459A481D3F1}" type="presOf" srcId="{8E909989-53A0-4643-9AD7-A6C4EF4E6290}" destId="{D3004175-58C3-4FEB-A16B-5540DD5754C9}" srcOrd="0" destOrd="0" presId="urn:microsoft.com/office/officeart/2005/8/layout/list1"/>
    <dgm:cxn modelId="{18101BCF-70B9-436E-8291-800F3AA45F92}" srcId="{A082BAD9-B66B-43B7-928E-9D5C577D9FA8}" destId="{8E909989-53A0-4643-9AD7-A6C4EF4E6290}" srcOrd="0" destOrd="0" parTransId="{82735250-6DBC-43E5-8B31-D9D720B2445F}" sibTransId="{E34458A8-1CEF-4159-80A6-9E926B260C4F}"/>
    <dgm:cxn modelId="{494ECBD7-1F81-4D12-AF43-ED0D9BB4036B}" srcId="{6174CAFC-6B41-404E-BA74-012B3B53F31C}" destId="{BE2098CF-68F6-488C-8B6B-2F6669764A4A}" srcOrd="0" destOrd="0" parTransId="{2F4E54CF-8957-44CF-8CCB-2B48962A632E}" sibTransId="{BD79A9E5-B74C-482C-A3D0-8D26E7E8575B}"/>
    <dgm:cxn modelId="{86376ADA-C33B-4E51-BB3D-BE49BECD67F3}" type="presOf" srcId="{A082BAD9-B66B-43B7-928E-9D5C577D9FA8}" destId="{7AEBA7B6-A9E6-4ADF-ABBE-D09A372C5C32}" srcOrd="0" destOrd="0" presId="urn:microsoft.com/office/officeart/2005/8/layout/list1"/>
    <dgm:cxn modelId="{749243DB-0292-4ED8-A2B6-FD7BF94E0709}" srcId="{A082BAD9-B66B-43B7-928E-9D5C577D9FA8}" destId="{B024BA92-A44E-4C28-B9AE-F76EC7D20AF7}" srcOrd="1" destOrd="0" parTransId="{D352ED4A-B2D8-47FA-A979-7A604FD70D15}" sibTransId="{DD7A0F7C-A6F5-469F-B4AA-32559B33A2DC}"/>
    <dgm:cxn modelId="{EAEE17DD-01D7-4115-83B1-52482A63D5AC}" type="presOf" srcId="{0769129C-28F5-4701-B3D4-82A4EA19EF2B}" destId="{F520582D-8BD9-4802-96BF-853C5C473844}" srcOrd="0" destOrd="0" presId="urn:microsoft.com/office/officeart/2005/8/layout/list1"/>
    <dgm:cxn modelId="{2D7865F1-1B37-49CC-A6D3-D25FC28108BF}" type="presOf" srcId="{BE2098CF-68F6-488C-8B6B-2F6669764A4A}" destId="{7B3F0DAF-3FB9-4BAD-ADB6-8600057767C3}" srcOrd="1" destOrd="0" presId="urn:microsoft.com/office/officeart/2005/8/layout/list1"/>
    <dgm:cxn modelId="{A60E0FF9-BE9C-4652-B295-68C564E75569}" type="presOf" srcId="{60933751-762B-40A7-AC41-A249E550FC68}" destId="{99B02FFD-AABA-4003-B044-7E639DCABF90}" srcOrd="1" destOrd="0" presId="urn:microsoft.com/office/officeart/2005/8/layout/list1"/>
    <dgm:cxn modelId="{48C670FC-138E-442F-8065-0CC9527D93A0}" type="presOf" srcId="{2D8E32E2-F112-48C7-841E-2C063C6BEC82}" destId="{F520582D-8BD9-4802-96BF-853C5C473844}" srcOrd="0" destOrd="1" presId="urn:microsoft.com/office/officeart/2005/8/layout/list1"/>
    <dgm:cxn modelId="{A1691B7B-9711-4A28-9C17-F657F73C5AEB}" type="presParOf" srcId="{8A5E49CF-1FF8-4AB2-A372-A6AABF88F95C}" destId="{BB209AE8-4820-4DAA-960B-E261DE53E3D4}" srcOrd="0" destOrd="0" presId="urn:microsoft.com/office/officeart/2005/8/layout/list1"/>
    <dgm:cxn modelId="{AA1E728B-6AB8-45C3-8169-89DFBCEE945B}" type="presParOf" srcId="{BB209AE8-4820-4DAA-960B-E261DE53E3D4}" destId="{3EB84859-602D-416B-B351-36C8470F8BDF}" srcOrd="0" destOrd="0" presId="urn:microsoft.com/office/officeart/2005/8/layout/list1"/>
    <dgm:cxn modelId="{9EFD2EB9-C847-4861-B425-66D77A910C0E}" type="presParOf" srcId="{BB209AE8-4820-4DAA-960B-E261DE53E3D4}" destId="{7B3F0DAF-3FB9-4BAD-ADB6-8600057767C3}" srcOrd="1" destOrd="0" presId="urn:microsoft.com/office/officeart/2005/8/layout/list1"/>
    <dgm:cxn modelId="{829CB389-A6BA-4D3F-AB2B-40573FDBB2F4}" type="presParOf" srcId="{8A5E49CF-1FF8-4AB2-A372-A6AABF88F95C}" destId="{8BBD7DDC-140D-4BBE-BDF9-0319192A990E}" srcOrd="1" destOrd="0" presId="urn:microsoft.com/office/officeart/2005/8/layout/list1"/>
    <dgm:cxn modelId="{829EB1DB-6591-41DE-9B93-508DAF5CF620}" type="presParOf" srcId="{8A5E49CF-1FF8-4AB2-A372-A6AABF88F95C}" destId="{F520582D-8BD9-4802-96BF-853C5C473844}" srcOrd="2" destOrd="0" presId="urn:microsoft.com/office/officeart/2005/8/layout/list1"/>
    <dgm:cxn modelId="{6516268C-D155-4A1B-8000-32DBC35E97DE}" type="presParOf" srcId="{8A5E49CF-1FF8-4AB2-A372-A6AABF88F95C}" destId="{E50C6DEF-D567-4D48-A245-89EEBAB589B8}" srcOrd="3" destOrd="0" presId="urn:microsoft.com/office/officeart/2005/8/layout/list1"/>
    <dgm:cxn modelId="{62C26758-3B73-4E78-AD3E-9A9E656C8739}" type="presParOf" srcId="{8A5E49CF-1FF8-4AB2-A372-A6AABF88F95C}" destId="{9E709AC3-BF47-46D2-BB19-68BCADF0870E}" srcOrd="4" destOrd="0" presId="urn:microsoft.com/office/officeart/2005/8/layout/list1"/>
    <dgm:cxn modelId="{FC6ED6D1-E61E-4D80-82D1-8822F7E0C881}" type="presParOf" srcId="{9E709AC3-BF47-46D2-BB19-68BCADF0870E}" destId="{7AEBA7B6-A9E6-4ADF-ABBE-D09A372C5C32}" srcOrd="0" destOrd="0" presId="urn:microsoft.com/office/officeart/2005/8/layout/list1"/>
    <dgm:cxn modelId="{EEAA204B-1B30-40A0-9A70-80583E6DD19C}" type="presParOf" srcId="{9E709AC3-BF47-46D2-BB19-68BCADF0870E}" destId="{A847463B-0FF4-4FEF-BBE3-8168F1776633}" srcOrd="1" destOrd="0" presId="urn:microsoft.com/office/officeart/2005/8/layout/list1"/>
    <dgm:cxn modelId="{84468C87-778E-4EE8-AB05-354F1E6DBD18}" type="presParOf" srcId="{8A5E49CF-1FF8-4AB2-A372-A6AABF88F95C}" destId="{66C832D9-5CD0-4A21-BFC4-92C815E82D6A}" srcOrd="5" destOrd="0" presId="urn:microsoft.com/office/officeart/2005/8/layout/list1"/>
    <dgm:cxn modelId="{87C27A67-2A47-448E-8197-B174901CC4CF}" type="presParOf" srcId="{8A5E49CF-1FF8-4AB2-A372-A6AABF88F95C}" destId="{D3004175-58C3-4FEB-A16B-5540DD5754C9}" srcOrd="6" destOrd="0" presId="urn:microsoft.com/office/officeart/2005/8/layout/list1"/>
    <dgm:cxn modelId="{9288FE86-3A54-4170-92C1-AD2448BA33F0}" type="presParOf" srcId="{8A5E49CF-1FF8-4AB2-A372-A6AABF88F95C}" destId="{2FDE0636-7C3D-4C6B-A796-6564FEB4BB9B}" srcOrd="7" destOrd="0" presId="urn:microsoft.com/office/officeart/2005/8/layout/list1"/>
    <dgm:cxn modelId="{BE4B9651-0BE1-4F8F-BB62-FD44E5726B18}" type="presParOf" srcId="{8A5E49CF-1FF8-4AB2-A372-A6AABF88F95C}" destId="{F9328380-9DA4-4D3F-8C12-B2F3B1CEE427}" srcOrd="8" destOrd="0" presId="urn:microsoft.com/office/officeart/2005/8/layout/list1"/>
    <dgm:cxn modelId="{F767F335-1AA5-4440-A3C2-535B9CABA93C}" type="presParOf" srcId="{F9328380-9DA4-4D3F-8C12-B2F3B1CEE427}" destId="{83ED03C9-7EEE-44C1-94AC-D70F3A8A0CD3}" srcOrd="0" destOrd="0" presId="urn:microsoft.com/office/officeart/2005/8/layout/list1"/>
    <dgm:cxn modelId="{0F6DF725-699D-49B6-A2B6-EB5F0B0358B7}" type="presParOf" srcId="{F9328380-9DA4-4D3F-8C12-B2F3B1CEE427}" destId="{99B02FFD-AABA-4003-B044-7E639DCABF90}" srcOrd="1" destOrd="0" presId="urn:microsoft.com/office/officeart/2005/8/layout/list1"/>
    <dgm:cxn modelId="{F07FEE26-F7E1-4753-9B45-24CBF02D98BA}" type="presParOf" srcId="{8A5E49CF-1FF8-4AB2-A372-A6AABF88F95C}" destId="{9DB6382F-72D4-4142-A9A9-FEAB01C22ED9}" srcOrd="9" destOrd="0" presId="urn:microsoft.com/office/officeart/2005/8/layout/list1"/>
    <dgm:cxn modelId="{0067DFD9-54EC-4574-ABD8-81D8B5BBCE97}" type="presParOf" srcId="{8A5E49CF-1FF8-4AB2-A372-A6AABF88F95C}" destId="{B9970A63-05E5-4CB7-A911-7D037AB57A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0582D-8BD9-4802-96BF-853C5C473844}">
      <dsp:nvSpPr>
        <dsp:cNvPr id="0" name=""/>
        <dsp:cNvSpPr/>
      </dsp:nvSpPr>
      <dsp:spPr>
        <a:xfrm>
          <a:off x="0" y="316513"/>
          <a:ext cx="10580688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9" tIns="437388" rIns="821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Non-Pre-emptive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Pre-emptive</a:t>
          </a:r>
          <a:endParaRPr lang="en-US" sz="2100" kern="1200"/>
        </a:p>
      </dsp:txBody>
      <dsp:txXfrm>
        <a:off x="0" y="316513"/>
        <a:ext cx="10580688" cy="1323000"/>
      </dsp:txXfrm>
    </dsp:sp>
    <dsp:sp modelId="{7B3F0DAF-3FB9-4BAD-ADB6-8600057767C3}">
      <dsp:nvSpPr>
        <dsp:cNvPr id="0" name=""/>
        <dsp:cNvSpPr/>
      </dsp:nvSpPr>
      <dsp:spPr>
        <a:xfrm>
          <a:off x="529034" y="655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Fixed Priority</a:t>
          </a:r>
          <a:endParaRPr lang="en-US" sz="2100" kern="1200"/>
        </a:p>
      </dsp:txBody>
      <dsp:txXfrm>
        <a:off x="559296" y="36815"/>
        <a:ext cx="7345957" cy="559396"/>
      </dsp:txXfrm>
    </dsp:sp>
    <dsp:sp modelId="{D3004175-58C3-4FEB-A16B-5540DD5754C9}">
      <dsp:nvSpPr>
        <dsp:cNvPr id="0" name=""/>
        <dsp:cNvSpPr/>
      </dsp:nvSpPr>
      <dsp:spPr>
        <a:xfrm>
          <a:off x="0" y="2062873"/>
          <a:ext cx="10580688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179" tIns="437388" rIns="82117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Pessimistic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Optimized</a:t>
          </a:r>
          <a:endParaRPr lang="en-US" sz="2100" kern="1200"/>
        </a:p>
      </dsp:txBody>
      <dsp:txXfrm>
        <a:off x="0" y="2062873"/>
        <a:ext cx="10580688" cy="1323000"/>
      </dsp:txXfrm>
    </dsp:sp>
    <dsp:sp modelId="{A847463B-0FF4-4FEF-BBE3-8168F1776633}">
      <dsp:nvSpPr>
        <dsp:cNvPr id="0" name=""/>
        <dsp:cNvSpPr/>
      </dsp:nvSpPr>
      <dsp:spPr>
        <a:xfrm>
          <a:off x="529034" y="175291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Earliest Deadline First</a:t>
          </a:r>
          <a:endParaRPr lang="en-US" sz="2100" kern="1200"/>
        </a:p>
      </dsp:txBody>
      <dsp:txXfrm>
        <a:off x="559296" y="1783175"/>
        <a:ext cx="7345957" cy="559396"/>
      </dsp:txXfrm>
    </dsp:sp>
    <dsp:sp modelId="{B9970A63-05E5-4CB7-A911-7D037AB57A61}">
      <dsp:nvSpPr>
        <dsp:cNvPr id="0" name=""/>
        <dsp:cNvSpPr/>
      </dsp:nvSpPr>
      <dsp:spPr>
        <a:xfrm>
          <a:off x="0" y="3809233"/>
          <a:ext cx="1058068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2FFD-AABA-4003-B044-7E639DCABF90}">
      <dsp:nvSpPr>
        <dsp:cNvPr id="0" name=""/>
        <dsp:cNvSpPr/>
      </dsp:nvSpPr>
      <dsp:spPr>
        <a:xfrm>
          <a:off x="529034" y="3499273"/>
          <a:ext cx="740648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947" tIns="0" rIns="27994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Least Slack Time</a:t>
          </a:r>
          <a:endParaRPr lang="en-US" sz="2100" kern="1200"/>
        </a:p>
      </dsp:txBody>
      <dsp:txXfrm>
        <a:off x="559296" y="3529535"/>
        <a:ext cx="734595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5T20:02:00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Dresden, Germany. </a:t>
            </a:r>
            <a:fld id="{6A1C6277-DCB6-465D-86A0-9E8E68B69AFD}" type="datetime4">
              <a:rPr lang="en-US" smtClean="0"/>
              <a:t>January 4, 2021</a:t>
            </a:fld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 baseline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Name LastName</a:t>
            </a:r>
            <a:br>
              <a:rPr lang="de-DE" dirty="0"/>
            </a:br>
            <a:r>
              <a:rPr lang="de-DE" dirty="0"/>
              <a:t>Institute of Computer Engineering / Chair of Adaptive Dynamic Systems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22571" y="391230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2724" y="6283325"/>
            <a:ext cx="390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273631"/>
            <a:ext cx="5187950" cy="4154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tx2"/>
                </a:solidFill>
                <a:effectLst/>
                <a:latin typeface="Menlo"/>
              </a:rPr>
              <a:t>“Implementation of Scheduling Algorithms to Accelerate Robotic Applications”</a:t>
            </a:r>
          </a:p>
          <a:p>
            <a:pPr marL="0" marR="0" lvl="0" indent="0" algn="ct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Andreas Andreou</a:t>
            </a: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Germany, </a:t>
            </a:r>
            <a:r>
              <a:rPr lang="en-US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30,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Andreas Andreou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Institute of Computer Engineering/ Chair of Adaptive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Menlo"/>
              </a:rPr>
              <a:t>Implementation of Scheduling Algorithms to Accelerate Robotic Applications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0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E39AF-E048-3A4D-6A91-D18ED1813D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6202" r="9383"/>
          <a:stretch/>
        </p:blipFill>
        <p:spPr>
          <a:xfrm>
            <a:off x="422994" y="2524443"/>
            <a:ext cx="5932561" cy="3545949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06BAA122-6FBF-171F-E3E9-0FEEF94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346076"/>
            <a:ext cx="10580687" cy="509588"/>
          </a:xfrm>
        </p:spPr>
        <p:txBody>
          <a:bodyPr/>
          <a:lstStyle/>
          <a:p>
            <a:r>
              <a:rPr lang="en-GB" dirty="0"/>
              <a:t>Scalability</a:t>
            </a:r>
            <a:br>
              <a:rPr lang="en-GB" dirty="0"/>
            </a:br>
            <a:endParaRPr lang="en-DE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34D065B-C83D-4F98-BEDB-C690638540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6545" r="9608"/>
          <a:stretch/>
        </p:blipFill>
        <p:spPr>
          <a:xfrm>
            <a:off x="6355555" y="2524443"/>
            <a:ext cx="5721302" cy="3542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4B36E2-9B9E-1D82-0193-1CE38AB8DE01}"/>
              </a:ext>
            </a:extLst>
          </p:cNvPr>
          <p:cNvSpPr txBox="1"/>
          <p:nvPr/>
        </p:nvSpPr>
        <p:spPr>
          <a:xfrm>
            <a:off x="942975" y="3806505"/>
            <a:ext cx="18573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Scalability</a:t>
            </a:r>
            <a:endParaRPr lang="en-DE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6C9B23-3F96-DDC5-CD88-4D513F2944F7}"/>
              </a:ext>
            </a:extLst>
          </p:cNvPr>
          <p:cNvSpPr/>
          <p:nvPr/>
        </p:nvSpPr>
        <p:spPr>
          <a:xfrm>
            <a:off x="2109063" y="4117181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86886B-482C-12FD-CC41-9467D3F6EC26}"/>
              </a:ext>
            </a:extLst>
          </p:cNvPr>
          <p:cNvCxnSpPr>
            <a:cxnSpLocks/>
          </p:cNvCxnSpPr>
          <p:nvPr/>
        </p:nvCxnSpPr>
        <p:spPr>
          <a:xfrm flipV="1">
            <a:off x="942975" y="2847975"/>
            <a:ext cx="5057775" cy="2600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92AE9-E5A5-43FA-FD42-6F19F70787E5}"/>
              </a:ext>
            </a:extLst>
          </p:cNvPr>
          <p:cNvCxnSpPr>
            <a:cxnSpLocks/>
          </p:cNvCxnSpPr>
          <p:nvPr/>
        </p:nvCxnSpPr>
        <p:spPr>
          <a:xfrm flipV="1">
            <a:off x="6586847" y="2847975"/>
            <a:ext cx="5182159" cy="2538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716FA47-3EE7-5129-0DDE-64DDE316B846}"/>
              </a:ext>
            </a:extLst>
          </p:cNvPr>
          <p:cNvSpPr/>
          <p:nvPr/>
        </p:nvSpPr>
        <p:spPr>
          <a:xfrm>
            <a:off x="7832966" y="4060031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292E6-C6B0-EFE5-D932-97D2202C0C81}"/>
              </a:ext>
            </a:extLst>
          </p:cNvPr>
          <p:cNvSpPr txBox="1"/>
          <p:nvPr/>
        </p:nvSpPr>
        <p:spPr>
          <a:xfrm>
            <a:off x="6694004" y="3718399"/>
            <a:ext cx="18573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Scalability</a:t>
            </a:r>
            <a:endParaRPr lang="en-D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57CCC1-52CC-2005-5D10-E27E0ABEE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54711"/>
              </p:ext>
            </p:extLst>
          </p:nvPr>
        </p:nvGraphicFramePr>
        <p:xfrm>
          <a:off x="1200943" y="1197296"/>
          <a:ext cx="10064750" cy="100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593157885"/>
                    </a:ext>
                  </a:extLst>
                </a:gridCol>
                <a:gridCol w="1255714">
                  <a:extLst>
                    <a:ext uri="{9D8B030D-6E8A-4147-A177-3AD203B41FA5}">
                      <a16:colId xmlns:a16="http://schemas.microsoft.com/office/drawing/2014/main" val="4215871163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559579976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1771125102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601041859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1430705507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867393327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401751976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361261802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2742170358"/>
                    </a:ext>
                  </a:extLst>
                </a:gridCol>
                <a:gridCol w="838729">
                  <a:extLst>
                    <a:ext uri="{9D8B030D-6E8A-4147-A177-3AD203B41FA5}">
                      <a16:colId xmlns:a16="http://schemas.microsoft.com/office/drawing/2014/main" val="3321928316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endParaRPr lang="en-DE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Non-preemptive</a:t>
                      </a:r>
                    </a:p>
                    <a:p>
                      <a:pPr algn="ctr"/>
                      <a:r>
                        <a:rPr lang="en-US" sz="1200" dirty="0"/>
                        <a:t>FP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Preemptive </a:t>
                      </a:r>
                    </a:p>
                    <a:p>
                      <a:pPr algn="ctr"/>
                      <a:r>
                        <a:rPr lang="en-US" sz="1200" dirty="0"/>
                        <a:t>FP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Pessimistic </a:t>
                      </a:r>
                    </a:p>
                    <a:p>
                      <a:pPr algn="ctr"/>
                      <a:r>
                        <a:rPr lang="en-US" sz="1200" dirty="0"/>
                        <a:t>EDF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Optimized</a:t>
                      </a:r>
                    </a:p>
                    <a:p>
                      <a:pPr algn="ctr"/>
                      <a:r>
                        <a:rPr lang="en-US" sz="1200" dirty="0"/>
                        <a:t>EDF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LST</a:t>
                      </a:r>
                      <a:endParaRPr lang="en-DE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6637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Average Scaling Factor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FF</a:t>
                      </a:r>
                      <a:endParaRPr lang="en-DE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LUT</a:t>
                      </a:r>
                      <a:endParaRPr lang="en-DE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1851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2.17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1.80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2.15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2.21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1.99</a:t>
                      </a:r>
                      <a:endParaRPr lang="en-DE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2.23</a:t>
                      </a:r>
                      <a:endParaRPr lang="en-DE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57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2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2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53E-B070-FDEB-975C-73B4C3DF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Generated Values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8C6A9-DBA2-B21F-A33F-0957665D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26" y="4810062"/>
            <a:ext cx="4105848" cy="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42124-B5D0-F773-AC65-52B1E595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4" y="1027114"/>
            <a:ext cx="6096000" cy="3386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F74DCE-F6B6-575F-68D6-A7D09872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69" y="1027114"/>
            <a:ext cx="5791257" cy="32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5FE-37B6-DB21-9C43-6096D6A9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21" y="475187"/>
            <a:ext cx="10580687" cy="509588"/>
          </a:xfrm>
        </p:spPr>
        <p:txBody>
          <a:bodyPr/>
          <a:lstStyle/>
          <a:p>
            <a:r>
              <a:rPr lang="en-GB" dirty="0" err="1"/>
              <a:t>Schedulability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FA99-65C1-D47A-334D-6CA67538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3" y="1347931"/>
            <a:ext cx="5762624" cy="2108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71B41-F522-511A-82EE-765A7B16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92" y="3456884"/>
            <a:ext cx="5939611" cy="96271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6D1500E-A904-62FC-97C7-57E08F15CD16}"/>
              </a:ext>
            </a:extLst>
          </p:cNvPr>
          <p:cNvSpPr/>
          <p:nvPr/>
        </p:nvSpPr>
        <p:spPr>
          <a:xfrm>
            <a:off x="2060061" y="2263908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B20742-14DF-40E1-93E3-F90FF8446689}"/>
              </a:ext>
            </a:extLst>
          </p:cNvPr>
          <p:cNvSpPr/>
          <p:nvPr/>
        </p:nvSpPr>
        <p:spPr>
          <a:xfrm>
            <a:off x="2029415" y="3813500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90667-D1DE-6613-EA35-79379813915F}"/>
              </a:ext>
            </a:extLst>
          </p:cNvPr>
          <p:cNvSpPr txBox="1"/>
          <p:nvPr/>
        </p:nvSpPr>
        <p:spPr>
          <a:xfrm>
            <a:off x="1327256" y="2235967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1/15 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823D0-EC8F-666B-8502-DFB1B824E922}"/>
              </a:ext>
            </a:extLst>
          </p:cNvPr>
          <p:cNvSpPr txBox="1"/>
          <p:nvPr/>
        </p:nvSpPr>
        <p:spPr>
          <a:xfrm>
            <a:off x="1327256" y="3787680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1/15 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525C3-6BEE-EC93-5580-D55CAE50594F}"/>
              </a:ext>
            </a:extLst>
          </p:cNvPr>
          <p:cNvSpPr txBox="1"/>
          <p:nvPr/>
        </p:nvSpPr>
        <p:spPr>
          <a:xfrm>
            <a:off x="916227" y="1928906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0716F-5F49-DBEE-3A7B-479CF11876F0}"/>
              </a:ext>
            </a:extLst>
          </p:cNvPr>
          <p:cNvSpPr txBox="1"/>
          <p:nvPr/>
        </p:nvSpPr>
        <p:spPr>
          <a:xfrm>
            <a:off x="916227" y="3493576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B1F4-360A-B16B-1C81-85CD3E5E0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373" y="4419600"/>
            <a:ext cx="6099370" cy="150939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30F8F85-06E3-F43F-AB84-D3BBD1EA94B0}"/>
              </a:ext>
            </a:extLst>
          </p:cNvPr>
          <p:cNvSpPr/>
          <p:nvPr/>
        </p:nvSpPr>
        <p:spPr>
          <a:xfrm>
            <a:off x="2096091" y="5084066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4830D-D367-3EAE-1E35-2D55551EA117}"/>
              </a:ext>
            </a:extLst>
          </p:cNvPr>
          <p:cNvSpPr txBox="1"/>
          <p:nvPr/>
        </p:nvSpPr>
        <p:spPr>
          <a:xfrm>
            <a:off x="1393932" y="5058246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1/50 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9DBC1-0CB3-7792-87A6-81E15AB7523B}"/>
              </a:ext>
            </a:extLst>
          </p:cNvPr>
          <p:cNvSpPr txBox="1"/>
          <p:nvPr/>
        </p:nvSpPr>
        <p:spPr>
          <a:xfrm>
            <a:off x="982903" y="4764142"/>
            <a:ext cx="160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Length/Period ratio </a:t>
            </a:r>
            <a:endParaRPr lang="en-DE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3081CC-E0AD-1A4C-6A5C-4E5A7FC7C35D}"/>
              </a:ext>
            </a:extLst>
          </p:cNvPr>
          <p:cNvSpPr/>
          <p:nvPr/>
        </p:nvSpPr>
        <p:spPr>
          <a:xfrm>
            <a:off x="2096091" y="5469187"/>
            <a:ext cx="5810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045AE-A42D-0F20-7772-DDBA97C9D405}"/>
              </a:ext>
            </a:extLst>
          </p:cNvPr>
          <p:cNvSpPr txBox="1"/>
          <p:nvPr/>
        </p:nvSpPr>
        <p:spPr>
          <a:xfrm>
            <a:off x="1393932" y="5443367"/>
            <a:ext cx="7878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1/100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49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052-DE7C-6A47-8F2D-66FCCAB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C9CA7-A456-9FA6-8087-38ED77B9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94" y="2015080"/>
            <a:ext cx="2019582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4F60E-1D45-CA35-26B2-942C8219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7" y="3033218"/>
            <a:ext cx="1247949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55EBD-4961-050B-2CC6-6EE34230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47" y="3736987"/>
            <a:ext cx="2029108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3BC06-5BB7-2A40-AECD-A7AB65359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483" y="4581205"/>
            <a:ext cx="2353003" cy="68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88ADBB-58C0-1BF7-100F-FAA2478D67B2}"/>
              </a:ext>
            </a:extLst>
          </p:cNvPr>
          <p:cNvSpPr txBox="1"/>
          <p:nvPr/>
        </p:nvSpPr>
        <p:spPr>
          <a:xfrm>
            <a:off x="368792" y="1513091"/>
            <a:ext cx="34995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Average Response Time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Communication Channel Utilization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Lateness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Number of late Jobs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Maximum Latency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E1260-D939-E375-2A22-033E25D67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194" y="1177733"/>
            <a:ext cx="1255189" cy="8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8F6F385-40DB-A7ED-E6E9-F7D984B2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Average Response Times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CF7F26D-5DC4-048F-5D7A-81CDC4BD3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680257"/>
            <a:ext cx="4169555" cy="37128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Normalized horizontally.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response is larger with more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apparent in Fixed Priority Schedulers.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EDF and LST more apparent for 32 or more Accelerators.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01649-26CA-FAD9-CB02-6FF5A1F8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80" y="1344159"/>
            <a:ext cx="6477805" cy="39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80CA31-8022-A2D2-E489-BB32E30F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346075"/>
            <a:ext cx="10580687" cy="684213"/>
          </a:xfrm>
        </p:spPr>
        <p:txBody>
          <a:bodyPr/>
          <a:lstStyle/>
          <a:p>
            <a:r>
              <a:rPr lang="en-US" dirty="0"/>
              <a:t>Completed Data Transmissions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2833B-5106-CEDF-BB15-E9E8D390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27" y="1450182"/>
            <a:ext cx="6707857" cy="395763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97C765B-9BD6-4557-B6AB-4BCD769CE4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158" y="1484314"/>
            <a:ext cx="5195887" cy="4344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Normalized vertically.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Emphasis on comparison of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Pessimistic EDF least completed data transmissions.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Completed Transmission less for optimized EDF</a:t>
            </a:r>
          </a:p>
          <a:p>
            <a:r>
              <a:rPr lang="en-US" dirty="0"/>
              <a:t>      and LST with more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data transmission for LST for 4 Accelerators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Preemptive fixed Priority for 8 Accelerators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EC7C64-A452-1392-95AE-1B9ECDAF8B8A}"/>
              </a:ext>
            </a:extLst>
          </p:cNvPr>
          <p:cNvSpPr/>
          <p:nvPr/>
        </p:nvSpPr>
        <p:spPr>
          <a:xfrm>
            <a:off x="9171992" y="1791477"/>
            <a:ext cx="2071396" cy="11569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42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83E2-798E-CE7F-F97C-E4D0E005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Lateness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B0097-732A-5FBF-4EFF-777DAF0D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19" y="1410915"/>
            <a:ext cx="8746962" cy="4695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D1601-40B3-725F-8D64-352B3EE38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75" y="112051"/>
            <a:ext cx="6230559" cy="129886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4816B3F-9D68-A22E-09DE-2CA552B5B624}"/>
              </a:ext>
            </a:extLst>
          </p:cNvPr>
          <p:cNvSpPr/>
          <p:nvPr/>
        </p:nvSpPr>
        <p:spPr>
          <a:xfrm>
            <a:off x="8816010" y="926007"/>
            <a:ext cx="248478" cy="2300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36A7F-FB46-1B69-0B12-1B3B4E6AC964}"/>
              </a:ext>
            </a:extLst>
          </p:cNvPr>
          <p:cNvSpPr/>
          <p:nvPr/>
        </p:nvSpPr>
        <p:spPr>
          <a:xfrm>
            <a:off x="7722706" y="937618"/>
            <a:ext cx="228600" cy="2300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B25C3-6AA5-3AA7-9E58-AE83075D7543}"/>
              </a:ext>
            </a:extLst>
          </p:cNvPr>
          <p:cNvSpPr/>
          <p:nvPr/>
        </p:nvSpPr>
        <p:spPr>
          <a:xfrm>
            <a:off x="4672280" y="1665734"/>
            <a:ext cx="118796" cy="129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8BC341-1D02-3A67-D4E1-F01632D0F344}"/>
              </a:ext>
            </a:extLst>
          </p:cNvPr>
          <p:cNvSpPr/>
          <p:nvPr/>
        </p:nvSpPr>
        <p:spPr>
          <a:xfrm>
            <a:off x="4612882" y="2780159"/>
            <a:ext cx="118796" cy="129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4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95E9-543D-3536-E7E3-4ADF94BF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Optimized EDF vs LST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BD2B-9B51-5F18-6717-FE19B057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754526"/>
            <a:ext cx="7808684" cy="5348948"/>
          </a:xfrm>
          <a:prstGeom prst="rect">
            <a:avLst/>
          </a:prstGeom>
          <a:noFill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4FE082-FB34-6DE5-1077-467E36632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55235"/>
              </p:ext>
            </p:extLst>
          </p:nvPr>
        </p:nvGraphicFramePr>
        <p:xfrm>
          <a:off x="8041949" y="906893"/>
          <a:ext cx="3845250" cy="471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0">
                  <a:extLst>
                    <a:ext uri="{9D8B030D-6E8A-4147-A177-3AD203B41FA5}">
                      <a16:colId xmlns:a16="http://schemas.microsoft.com/office/drawing/2014/main" val="916459766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4131932281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1092198019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3402834483"/>
                    </a:ext>
                  </a:extLst>
                </a:gridCol>
                <a:gridCol w="769050">
                  <a:extLst>
                    <a:ext uri="{9D8B030D-6E8A-4147-A177-3AD203B41FA5}">
                      <a16:colId xmlns:a16="http://schemas.microsoft.com/office/drawing/2014/main" val="3887152869"/>
                    </a:ext>
                  </a:extLst>
                </a:gridCol>
              </a:tblGrid>
              <a:tr h="759454">
                <a:tc>
                  <a:txBody>
                    <a:bodyPr/>
                    <a:lstStyle/>
                    <a:p>
                      <a:pPr algn="ctr"/>
                      <a:endParaRPr lang="en-DE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Optimized EDF</a:t>
                      </a:r>
                      <a:endParaRPr lang="en-DE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LST</a:t>
                      </a:r>
                      <a:endParaRPr lang="en-DE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85864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Acc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LUT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FF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LUT</a:t>
                      </a:r>
                      <a:endParaRPr lang="en-DE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FF</a:t>
                      </a:r>
                      <a:endParaRPr lang="en-DE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71324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335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840313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1098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665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186222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1853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803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2271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1327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64185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3340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4919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2643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396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7864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3185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8986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5264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12011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64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15761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6379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20079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10553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45426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128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32467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12756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40317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21017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26490"/>
                  </a:ext>
                </a:extLst>
              </a:tr>
              <a:tr h="44000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256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6375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25390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81939</a:t>
                      </a:r>
                      <a:endParaRPr lang="en-D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42034</a:t>
                      </a:r>
                      <a:endParaRPr lang="en-D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04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4396-96AD-805F-993D-DDCEC645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Channel Utilization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53A4-66AC-7C00-9EAA-E5AEAA441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3602037" cy="4344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Pessimistic EDF Scheduler less than 50% for more than 8 Accelerators.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sends in one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Optimized EDF slightly worse than the rest.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LST and Fixed Priorities more than 80%.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263EC-D0EC-28D9-425F-9DD44B96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57" y="1484314"/>
            <a:ext cx="7175704" cy="45242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CF34E7-56DE-04B3-73DD-B19133B1B3F6}"/>
              </a:ext>
            </a:extLst>
          </p:cNvPr>
          <p:cNvSpPr/>
          <p:nvPr/>
        </p:nvSpPr>
        <p:spPr>
          <a:xfrm>
            <a:off x="5682344" y="2015412"/>
            <a:ext cx="187936" cy="1287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74395-AB89-40E1-6064-C8A33B6573B3}"/>
              </a:ext>
            </a:extLst>
          </p:cNvPr>
          <p:cNvSpPr/>
          <p:nvPr/>
        </p:nvSpPr>
        <p:spPr>
          <a:xfrm>
            <a:off x="7061793" y="2080727"/>
            <a:ext cx="18793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407B-AD81-D9FE-F91E-9B8D3A4C5FEF}"/>
              </a:ext>
            </a:extLst>
          </p:cNvPr>
          <p:cNvSpPr/>
          <p:nvPr/>
        </p:nvSpPr>
        <p:spPr>
          <a:xfrm>
            <a:off x="8441243" y="2080727"/>
            <a:ext cx="142608" cy="1917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F966D4-65CE-4719-6DFC-7B4F4F3C31D2}"/>
              </a:ext>
            </a:extLst>
          </p:cNvPr>
          <p:cNvSpPr/>
          <p:nvPr/>
        </p:nvSpPr>
        <p:spPr>
          <a:xfrm>
            <a:off x="9820692" y="2015411"/>
            <a:ext cx="142608" cy="1982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51862-659B-E826-27EC-B2DC23B36FFE}"/>
              </a:ext>
            </a:extLst>
          </p:cNvPr>
          <p:cNvSpPr/>
          <p:nvPr/>
        </p:nvSpPr>
        <p:spPr>
          <a:xfrm>
            <a:off x="11200141" y="1971869"/>
            <a:ext cx="187936" cy="2254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657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87C-D163-1DB6-E063-2C1DCC6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Outlook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076E-263B-00AC-A037-97A3576F6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9478962" cy="38714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Generalizable, Feasible, Adaptable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Design Decisions effect on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Schedulability</a:t>
            </a:r>
            <a:r>
              <a:rPr lang="en-GB" dirty="0"/>
              <a:t> differences between fixed and dynamic Priority implementations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Length/Period effect on </a:t>
            </a:r>
            <a:r>
              <a:rPr lang="en-GB" dirty="0" err="1"/>
              <a:t>Schedulability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Linear Scalability for resources for all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Consideration of resource utilization should accompany an increase in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15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US" u="sng" dirty="0"/>
              <a:t>Objective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874712" y="1394157"/>
            <a:ext cx="5195887" cy="406968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RTL-Implementation of Scheduling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Internal Characteristics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Generalizability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07260D1B-6E12-FE5F-A386-F988581B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5" y="1657406"/>
            <a:ext cx="5491497" cy="31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B84-AE79-9249-595A-8593869A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2EBAD-E809-8E9B-69CC-8655060411F1}"/>
              </a:ext>
            </a:extLst>
          </p:cNvPr>
          <p:cNvSpPr txBox="1"/>
          <p:nvPr/>
        </p:nvSpPr>
        <p:spPr>
          <a:xfrm>
            <a:off x="636234" y="1138467"/>
            <a:ext cx="110576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[1]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Cristian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Tanase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“Dynamic scheduler implementation used for load distribution between hardware accelerators (RTL) and software tasks (CPU) in heterogeneous systems”.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The Journal of Supercomputing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76 (Dec. 2020).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10.1007/s11227-020-03242-w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[2] Alexander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Doerflinger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“Hardware and Software Task Scheduling for ARM-FPGA Platforms”. In: Aug. 2018, pp. 66–73.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10.1109/AHS.2018.8541481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[3] M.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Vetromille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“RTOS Scheduler Implementation in Hardware and Software for Real Time Applications”.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Seventeenth IEEE International Workshop on Rapid System Prototyping (RSP’06)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2006, pp. 163–168.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10.1109/RSP.2006.34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  <a:endParaRPr lang="en-DE" sz="1400" dirty="0"/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[4] K.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Danne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and Marco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Platzner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 “Periodic real-time scheduling for FPGA computers”. In: </a:t>
            </a:r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June 2005, pp. 117–127. ISBN: 3-902463-03-1. </a:t>
            </a:r>
          </a:p>
          <a:p>
            <a:pPr algn="l"/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de-DE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10.1109/WISES.2005.1438720</a:t>
            </a:r>
            <a:r>
              <a:rPr lang="de-DE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[5] Yi Tang and Neil W. Bergmann. “A Hardware Scheduler Based on Task Queues for FPGA-Based Embedded Real-Time Systems”.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IEEE Transactions on Computers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64.5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(2015), pp. 1254–1267. </a:t>
            </a:r>
          </a:p>
          <a:p>
            <a:pPr algn="l"/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pt-BR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10.1109/TC.2014.2315637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OpenSans-Light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[6] Ariel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OpenSans-Light"/>
              </a:rPr>
              <a:t>Podlubne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 et al. “Model-Based Approach for Automatic Generation of Hardware Architectures for Robotics”. In: </a:t>
            </a:r>
            <a:r>
              <a:rPr lang="en-US" sz="1400" b="0" i="1" u="none" strike="noStrike" baseline="0" dirty="0">
                <a:solidFill>
                  <a:srgbClr val="000000"/>
                </a:solidFill>
                <a:latin typeface="OpenSans-LightItalic"/>
              </a:rPr>
              <a:t>IEEE Access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9 (2021), pp. 140921–140937.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DOI: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RobotoMono-Light"/>
              </a:rPr>
              <a:t>10.1109/ACCESS.2021.3119061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Sans-Light"/>
              </a:rPr>
              <a:t>.</a:t>
            </a:r>
            <a:endParaRPr lang="pt-BR" sz="1400" b="0" i="0" u="none" strike="noStrike" baseline="0" dirty="0">
              <a:solidFill>
                <a:srgbClr val="000000"/>
              </a:solidFill>
              <a:latin typeface="OpenSans-Light"/>
            </a:endParaRPr>
          </a:p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38274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ABAA3-AB9A-C087-B1BF-CB36DABF4AC3}"/>
              </a:ext>
            </a:extLst>
          </p:cNvPr>
          <p:cNvSpPr/>
          <p:nvPr/>
        </p:nvSpPr>
        <p:spPr>
          <a:xfrm>
            <a:off x="1154602" y="2487209"/>
            <a:ext cx="9621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5892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2FC-0DDC-5ABC-D973-5BA5F45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and FF</a:t>
            </a:r>
            <a:endParaRPr lang="en-DE" dirty="0"/>
          </a:p>
        </p:txBody>
      </p:sp>
      <p:pic>
        <p:nvPicPr>
          <p:cNvPr id="6" name="Picture 5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64D9F5A7-1889-2DCF-7CE1-ECB75E1A9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05" y="2028825"/>
            <a:ext cx="8709120" cy="306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74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E254A4-0C0F-E392-0234-B5AE8152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29" y="1951879"/>
            <a:ext cx="7589144" cy="2520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1D7A1-A0CB-1407-08FD-35DEFF286CFF}"/>
              </a:ext>
            </a:extLst>
          </p:cNvPr>
          <p:cNvSpPr txBox="1"/>
          <p:nvPr/>
        </p:nvSpPr>
        <p:spPr>
          <a:xfrm>
            <a:off x="7593496" y="1961818"/>
            <a:ext cx="1470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Accelerators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6D06-5356-EB44-A072-4A153CA9A1FE}"/>
              </a:ext>
            </a:extLst>
          </p:cNvPr>
          <p:cNvSpPr txBox="1"/>
          <p:nvPr/>
        </p:nvSpPr>
        <p:spPr>
          <a:xfrm>
            <a:off x="2229678" y="1951879"/>
            <a:ext cx="222305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IPs to Com 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5910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70087-C31C-527A-5B16-6FC9922F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25" y="1075997"/>
            <a:ext cx="5668166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9A3D6-FDFF-C360-48F2-100E806E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25" y="3686075"/>
            <a:ext cx="5668166" cy="18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15C-03CD-0217-A831-8BAC79B9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 anchor="t">
            <a:normAutofit/>
          </a:bodyPr>
          <a:lstStyle/>
          <a:p>
            <a:r>
              <a:rPr lang="en-GB" dirty="0"/>
              <a:t>Communication Infrastructure </a:t>
            </a:r>
            <a:endParaRPr lang="en-DE" dirty="0"/>
          </a:p>
        </p:txBody>
      </p:sp>
      <p:pic>
        <p:nvPicPr>
          <p:cNvPr id="6" name="Picture Placeholder 5" descr="Schematic&#10;&#10;Description automatically generated">
            <a:extLst>
              <a:ext uri="{FF2B5EF4-FFF2-40B4-BE49-F238E27FC236}">
                <a16:creationId xmlns:a16="http://schemas.microsoft.com/office/drawing/2014/main" id="{9F30CB05-B9C8-A32F-72E7-F53A69D38F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125536"/>
            <a:ext cx="12192000" cy="4876800"/>
          </a:xfr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B1A89E-657B-2B91-02C3-D088C5C57427}"/>
              </a:ext>
            </a:extLst>
          </p:cNvPr>
          <p:cNvSpPr/>
          <p:nvPr/>
        </p:nvSpPr>
        <p:spPr>
          <a:xfrm>
            <a:off x="2275655" y="2637811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AFC2CF-98FB-A7AE-00FD-9E12E35CAABA}"/>
              </a:ext>
            </a:extLst>
          </p:cNvPr>
          <p:cNvSpPr/>
          <p:nvPr/>
        </p:nvSpPr>
        <p:spPr>
          <a:xfrm>
            <a:off x="2275655" y="1844708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88D3A-8C1A-6D7A-260F-6A86B3B2C744}"/>
              </a:ext>
            </a:extLst>
          </p:cNvPr>
          <p:cNvSpPr/>
          <p:nvPr/>
        </p:nvSpPr>
        <p:spPr>
          <a:xfrm>
            <a:off x="2275655" y="3838350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E4EF4-12EE-E4B6-4811-599B52B22957}"/>
              </a:ext>
            </a:extLst>
          </p:cNvPr>
          <p:cNvSpPr/>
          <p:nvPr/>
        </p:nvSpPr>
        <p:spPr>
          <a:xfrm>
            <a:off x="2275655" y="4531926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C449A0-D42E-54A6-420C-B48D98B4EC8B}"/>
              </a:ext>
            </a:extLst>
          </p:cNvPr>
          <p:cNvSpPr/>
          <p:nvPr/>
        </p:nvSpPr>
        <p:spPr>
          <a:xfrm>
            <a:off x="6111167" y="3126114"/>
            <a:ext cx="109330" cy="8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812326-722D-EEFC-394A-45B202D0CFA4}"/>
              </a:ext>
            </a:extLst>
          </p:cNvPr>
          <p:cNvSpPr/>
          <p:nvPr/>
        </p:nvSpPr>
        <p:spPr>
          <a:xfrm>
            <a:off x="8866177" y="4102359"/>
            <a:ext cx="119202" cy="936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3923C1-7421-72C4-4B4B-83D683A8F9F1}"/>
              </a:ext>
            </a:extLst>
          </p:cNvPr>
          <p:cNvSpPr/>
          <p:nvPr/>
        </p:nvSpPr>
        <p:spPr>
          <a:xfrm>
            <a:off x="2216054" y="1662940"/>
            <a:ext cx="119202" cy="936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E99EA-4778-12A1-30AF-47A3393F5901}"/>
              </a:ext>
            </a:extLst>
          </p:cNvPr>
          <p:cNvSpPr/>
          <p:nvPr/>
        </p:nvSpPr>
        <p:spPr>
          <a:xfrm>
            <a:off x="8879666" y="3744687"/>
            <a:ext cx="152907" cy="1316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0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7 L 0.00026 0.0007 C 0.00781 0.00093 0.01549 0.00116 0.02317 0.00185 C 0.03645 0.00324 0.01601 0.0044 0.03541 0.00463 L 0.11041 0.00463 L 0.11041 0.00463 L 0.11041 0.00463 C 0.10833 0.11389 0.10885 0.075 0.10885 0.27408 C 0.10885 0.28172 0.10963 0.29723 0.10963 0.29723 L 0.10963 0.29723 L 0.10963 0.29723 L 0.23138 0.29723 L 0.23059 0.20602 L 0.28046 0.20463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2 -0.00046 L 0.00572 -0.00046 C 0.03346 0.00602 0.02135 0.00301 0.03164 0.00486 L 0.09283 0.00209 L 0.09218 0.23496 L 0.23294 0.23357 L 0.23059 0.08519 L 0.2789 0.08519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046 L -0.00118 -0.00046 L 0.06536 -0.00046 L 0.06536 0.10857 L 0.23359 0.10857 L 0.22981 -0.09004 L 0.27578 -0.0875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26 0.00185 C 0.00911 0.00278 0.01809 0.00417 0.02695 0.00463 C 0.03112 0.00463 0.03919 0.00324 0.03919 0.00324 L 0.03919 0.00324 L 0.03997 0.04954 L 0.23359 0.04954 L 0.23203 -0.18588 L 0.28112 -0.1912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255 L 0.00325 -0.00255 C 0.02773 -0.00116 0.01888 -0.00556 0.03073 0.00139 L 0.03073 0.00139 L 0.03151 0.0206 L 0.06445 0.01504 L 0.13711 0.01504 L 0.13711 0.03148 L 0.19531 0.03287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046 L 0.00261 0.00046 C 0.01836 0.00116 0.02917 0.00139 0.04401 0.00324 C 0.04675 0.00347 0.04961 0.00417 0.05235 0.00463 L 0.06537 0.00046 C 0.06745 -0.00023 0.0694 -0.00092 0.07149 -0.00092 C 0.08229 -0.00092 0.09297 -1.11111E-6 0.10365 0.00046 C 0.10456 0.00093 0.1112 0.00463 0.11289 0.00463 C 0.12123 0.00463 0.12969 0.00347 0.13815 0.00324 C 0.14245 0.00301 0.14675 0.00324 0.15117 0.00324 L 0.15117 0.00324 C 0.15091 -0.0956 0.15065 -0.19444 0.15039 -0.29329 L -0.61888 -0.28935 L -0.62031 -0.32315 L -0.5806 -0.32199 " pathEditMode="relative" ptsTypes="AAAAAAAAAAAAA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162 L 0.00169 -0.00162 L 0.13242 -0.00047 C 0.13268 0.09652 0.13294 0.19351 0.1332 0.29074 L 0.51667 0.29074 " pathEditMode="relative" ptsTypes="AAA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-0.00047 L 0.00481 -0.00047 L 0.15859 -0.00047 L 0.1608 -0.06852 L 0.18997 -0.06598 " pathEditMode="relative" ptsTypes="AAA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42F-382F-F5C7-88DD-6A43EC01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State-of-the Art Scheduling Algorithms</a:t>
            </a:r>
            <a:endParaRPr lang="en-DE" dirty="0"/>
          </a:p>
        </p:txBody>
      </p:sp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52A620FE-77E6-65A4-AFB3-CCA67367F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23251"/>
              </p:ext>
            </p:extLst>
          </p:nvPr>
        </p:nvGraphicFramePr>
        <p:xfrm>
          <a:off x="874711" y="1484313"/>
          <a:ext cx="10580688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8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DB47-1854-56BC-449C-B99012ED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9" y="619453"/>
            <a:ext cx="10580687" cy="684213"/>
          </a:xfrm>
        </p:spPr>
        <p:txBody>
          <a:bodyPr/>
          <a:lstStyle/>
          <a:p>
            <a:r>
              <a:rPr lang="en-GB" dirty="0"/>
              <a:t>Related Works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1DFC2A-346B-D638-342D-BD3FE6B7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8138"/>
              </p:ext>
            </p:extLst>
          </p:nvPr>
        </p:nvGraphicFramePr>
        <p:xfrm>
          <a:off x="805656" y="1475914"/>
          <a:ext cx="10580687" cy="390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19">
                  <a:extLst>
                    <a:ext uri="{9D8B030D-6E8A-4147-A177-3AD203B41FA5}">
                      <a16:colId xmlns:a16="http://schemas.microsoft.com/office/drawing/2014/main" val="3506003324"/>
                    </a:ext>
                  </a:extLst>
                </a:gridCol>
                <a:gridCol w="831831">
                  <a:extLst>
                    <a:ext uri="{9D8B030D-6E8A-4147-A177-3AD203B41FA5}">
                      <a16:colId xmlns:a16="http://schemas.microsoft.com/office/drawing/2014/main" val="120456144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531541547"/>
                    </a:ext>
                  </a:extLst>
                </a:gridCol>
                <a:gridCol w="1749022">
                  <a:extLst>
                    <a:ext uri="{9D8B030D-6E8A-4147-A177-3AD203B41FA5}">
                      <a16:colId xmlns:a16="http://schemas.microsoft.com/office/drawing/2014/main" val="1437337266"/>
                    </a:ext>
                  </a:extLst>
                </a:gridCol>
                <a:gridCol w="1745536">
                  <a:extLst>
                    <a:ext uri="{9D8B030D-6E8A-4147-A177-3AD203B41FA5}">
                      <a16:colId xmlns:a16="http://schemas.microsoft.com/office/drawing/2014/main" val="565151443"/>
                    </a:ext>
                  </a:extLst>
                </a:gridCol>
                <a:gridCol w="2029942">
                  <a:extLst>
                    <a:ext uri="{9D8B030D-6E8A-4147-A177-3AD203B41FA5}">
                      <a16:colId xmlns:a16="http://schemas.microsoft.com/office/drawing/2014/main" val="363555185"/>
                    </a:ext>
                  </a:extLst>
                </a:gridCol>
                <a:gridCol w="993937">
                  <a:extLst>
                    <a:ext uri="{9D8B030D-6E8A-4147-A177-3AD203B41FA5}">
                      <a16:colId xmlns:a16="http://schemas.microsoft.com/office/drawing/2014/main" val="3454111675"/>
                    </a:ext>
                  </a:extLst>
                </a:gridCol>
              </a:tblGrid>
              <a:tr h="4929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Characteristics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Tanase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Doerflinger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et al. 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[M.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Vetromille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et al.] 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Dannev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 &amp;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Platzner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[Tang , Neil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latin typeface="OpenSans-Light"/>
                        </a:rPr>
                        <a:t>W.Bergmann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latin typeface="OpenSans-Light"/>
                        </a:rPr>
                        <a:t>]</a:t>
                      </a:r>
                      <a:endParaRPr lang="en-D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This Work</a:t>
                      </a:r>
                      <a:endParaRPr lang="en-DE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75216"/>
                  </a:ext>
                </a:extLst>
              </a:tr>
              <a:tr h="5593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Generalized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Approach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871702"/>
                  </a:ext>
                </a:extLst>
              </a:tr>
              <a:tr h="62883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Vendor Independent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9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Adaptability</a:t>
                      </a:r>
                    </a:p>
                    <a:p>
                      <a:pPr algn="ctr"/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91493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Scalability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297733"/>
                  </a:ext>
                </a:extLst>
              </a:tr>
              <a:tr h="50720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Fixed &amp; Dynamic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Priority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986616"/>
                  </a:ext>
                </a:extLst>
              </a:tr>
              <a:tr h="5075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2"/>
                          </a:solidFill>
                        </a:rPr>
                        <a:t>Preemptive</a:t>
                      </a:r>
                      <a:r>
                        <a:rPr lang="en-GB" sz="1400" dirty="0">
                          <a:solidFill>
                            <a:schemeClr val="tx2"/>
                          </a:solidFill>
                        </a:rPr>
                        <a:t> &amp; Non-</a:t>
                      </a:r>
                      <a:r>
                        <a:rPr lang="en-GB" sz="1400" dirty="0" err="1">
                          <a:solidFill>
                            <a:schemeClr val="tx2"/>
                          </a:solidFill>
                        </a:rPr>
                        <a:t>Preemptive</a:t>
                      </a:r>
                      <a:endParaRPr lang="en-DE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DE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13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15C-03CD-0217-A831-8BAC79B9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 anchor="t">
            <a:normAutofit/>
          </a:bodyPr>
          <a:lstStyle/>
          <a:p>
            <a:r>
              <a:rPr lang="en-GB" dirty="0"/>
              <a:t>Communication Infrastructure 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547B4-6497-ADCF-2A0C-B20A1782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10" y="1982570"/>
            <a:ext cx="5919489" cy="2294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66CE1A-B7E2-D33C-4708-17A37C6ADA1E}"/>
              </a:ext>
            </a:extLst>
          </p:cNvPr>
          <p:cNvSpPr txBox="1"/>
          <p:nvPr/>
        </p:nvSpPr>
        <p:spPr>
          <a:xfrm>
            <a:off x="2958235" y="5256761"/>
            <a:ext cx="728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Figure 1 &amp; 2.</a:t>
            </a:r>
          </a:p>
          <a:p>
            <a:pPr algn="ctr"/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Ariel </a:t>
            </a:r>
            <a:r>
              <a:rPr lang="en-US" sz="1200" b="0" i="0" u="none" strike="noStrike" baseline="0" dirty="0" err="1">
                <a:solidFill>
                  <a:schemeClr val="tx2"/>
                </a:solidFill>
                <a:latin typeface="OpenSans-Light"/>
              </a:rPr>
              <a:t>Podlubne</a:t>
            </a:r>
            <a:r>
              <a:rPr lang="en-US" sz="1200" b="0" i="0" u="none" strike="noStrike" baseline="0" dirty="0">
                <a:solidFill>
                  <a:schemeClr val="tx2"/>
                </a:solidFill>
                <a:latin typeface="OpenSans-Light"/>
              </a:rPr>
              <a:t> et al. “Model-Based Approach for Automatic Generation of Hardware Architectures for Robotics”</a:t>
            </a:r>
            <a:endParaRPr lang="en-DE" sz="1200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B57376-BED5-05A8-E211-7D1559A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1370406"/>
            <a:ext cx="4658375" cy="3381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89A57E-874F-7423-7CEB-3A169CD59C93}"/>
              </a:ext>
            </a:extLst>
          </p:cNvPr>
          <p:cNvSpPr/>
          <p:nvPr/>
        </p:nvSpPr>
        <p:spPr>
          <a:xfrm>
            <a:off x="2886075" y="2631233"/>
            <a:ext cx="1924050" cy="1020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536582-1F0C-A8AA-3E74-A85465D5A75C}"/>
              </a:ext>
            </a:extLst>
          </p:cNvPr>
          <p:cNvSpPr/>
          <p:nvPr/>
        </p:nvSpPr>
        <p:spPr>
          <a:xfrm>
            <a:off x="6165054" y="2864498"/>
            <a:ext cx="2549737" cy="951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9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594C8EA-2B0E-DA91-4E47-87D442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Scheduler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BEF92F-4B71-6309-844D-2D59D325AC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33927" y="1481967"/>
            <a:ext cx="5921472" cy="3641705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C0F6CA-B76A-95E0-F0F7-6CA5F1E64B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713" y="1734328"/>
            <a:ext cx="3716142" cy="33893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Priority Computation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Fixed or dynamic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Preemption or Non-Preemption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66C280-2139-66B2-2C59-4AE713A40198}"/>
              </a:ext>
            </a:extLst>
          </p:cNvPr>
          <p:cNvSpPr/>
          <p:nvPr/>
        </p:nvSpPr>
        <p:spPr>
          <a:xfrm>
            <a:off x="8184331" y="4490514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2638E1-32DC-624A-566F-6F75E7548E5E}"/>
              </a:ext>
            </a:extLst>
          </p:cNvPr>
          <p:cNvSpPr/>
          <p:nvPr/>
        </p:nvSpPr>
        <p:spPr>
          <a:xfrm>
            <a:off x="8771299" y="4489015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D1ABD-65CB-BEBE-F3BC-B5805FC1BB06}"/>
              </a:ext>
            </a:extLst>
          </p:cNvPr>
          <p:cNvSpPr/>
          <p:nvPr/>
        </p:nvSpPr>
        <p:spPr>
          <a:xfrm>
            <a:off x="9358265" y="4478448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8C805E-82AB-5C25-A7EF-1013076C84A6}"/>
              </a:ext>
            </a:extLst>
          </p:cNvPr>
          <p:cNvSpPr/>
          <p:nvPr/>
        </p:nvSpPr>
        <p:spPr>
          <a:xfrm>
            <a:off x="9954284" y="4476944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0DC7011-5FEC-7FB7-3EEC-DEDE16A3FCF2}"/>
              </a:ext>
            </a:extLst>
          </p:cNvPr>
          <p:cNvSpPr/>
          <p:nvPr/>
        </p:nvSpPr>
        <p:spPr>
          <a:xfrm rot="16200000">
            <a:off x="8009641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A0220C-E17E-0594-2118-452F69AB4C11}"/>
              </a:ext>
            </a:extLst>
          </p:cNvPr>
          <p:cNvSpPr/>
          <p:nvPr/>
        </p:nvSpPr>
        <p:spPr>
          <a:xfrm rot="16200000">
            <a:off x="8640561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C51319-6D79-870F-4E49-FF3F92A20FD2}"/>
              </a:ext>
            </a:extLst>
          </p:cNvPr>
          <p:cNvSpPr/>
          <p:nvPr/>
        </p:nvSpPr>
        <p:spPr>
          <a:xfrm rot="16200000">
            <a:off x="9221684" y="3299070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B746AD-CAC4-1224-1315-A64C4D11424E}"/>
              </a:ext>
            </a:extLst>
          </p:cNvPr>
          <p:cNvSpPr/>
          <p:nvPr/>
        </p:nvSpPr>
        <p:spPr>
          <a:xfrm rot="16200000">
            <a:off x="9779594" y="3294514"/>
            <a:ext cx="261475" cy="26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88F87D-3AFA-7E05-35E5-F31AAC857313}"/>
              </a:ext>
            </a:extLst>
          </p:cNvPr>
          <p:cNvSpPr/>
          <p:nvPr/>
        </p:nvSpPr>
        <p:spPr>
          <a:xfrm>
            <a:off x="8178104" y="4484292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BACCF-E204-F751-CF74-7B6E8D0D303D}"/>
              </a:ext>
            </a:extLst>
          </p:cNvPr>
          <p:cNvSpPr/>
          <p:nvPr/>
        </p:nvSpPr>
        <p:spPr>
          <a:xfrm>
            <a:off x="8765072" y="4482793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025CF8-3772-BB6A-0906-1A8D9E7209B2}"/>
              </a:ext>
            </a:extLst>
          </p:cNvPr>
          <p:cNvSpPr/>
          <p:nvPr/>
        </p:nvSpPr>
        <p:spPr>
          <a:xfrm>
            <a:off x="9352038" y="4472226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C64A92-0812-3582-7176-406E61AA67C4}"/>
              </a:ext>
            </a:extLst>
          </p:cNvPr>
          <p:cNvSpPr/>
          <p:nvPr/>
        </p:nvSpPr>
        <p:spPr>
          <a:xfrm>
            <a:off x="9948057" y="4470722"/>
            <a:ext cx="90533" cy="99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808A4-BBD4-4886-D9F9-C519D906CDA5}"/>
              </a:ext>
            </a:extLst>
          </p:cNvPr>
          <p:cNvSpPr txBox="1"/>
          <p:nvPr/>
        </p:nvSpPr>
        <p:spPr>
          <a:xfrm>
            <a:off x="7925691" y="2744897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Acc0</a:t>
            </a:r>
            <a:endParaRPr lang="en-DE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97B5E-F566-37BF-B19E-08C2AA110047}"/>
              </a:ext>
            </a:extLst>
          </p:cNvPr>
          <p:cNvSpPr txBox="1"/>
          <p:nvPr/>
        </p:nvSpPr>
        <p:spPr>
          <a:xfrm>
            <a:off x="9105852" y="2744899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Acc2</a:t>
            </a:r>
            <a:endParaRPr lang="en-D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99F316-C7CC-B16B-EA16-854B00EA602B}"/>
              </a:ext>
            </a:extLst>
          </p:cNvPr>
          <p:cNvSpPr txBox="1"/>
          <p:nvPr/>
        </p:nvSpPr>
        <p:spPr>
          <a:xfrm>
            <a:off x="8512659" y="2744898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Acc1</a:t>
            </a:r>
            <a:endParaRPr lang="en-DE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71E25-A33A-EA5C-75AE-CB3EB8D3D26F}"/>
              </a:ext>
            </a:extLst>
          </p:cNvPr>
          <p:cNvSpPr txBox="1"/>
          <p:nvPr/>
        </p:nvSpPr>
        <p:spPr>
          <a:xfrm>
            <a:off x="9657918" y="2744900"/>
            <a:ext cx="50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Acc3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0008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1.11022E-16 0.00879 L -0.10404 0.00879 L -0.10404 -0.20232 L -0.00625 -0.20348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7 L -0.00065 0.02245 L -0.15065 0.02245 L -0.15209 -0.19792 L -0.00677 -0.20186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0.00026 0.04189 L -0.19948 0.04189 L -0.19948 -0.20047 L -0.00442 -0.20163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39 L 0.00117 0.05579 L -0.24765 0.05579 L -0.24765 -0.19884 L -0.00573 -0.2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-0.20486 L -0.13789 -0.20625 L -0.14544 -0.2132 L -0.15234 -0.21991 L -0.15547 -0.24723 L -0.15768 -0.28935 L -0.15703 -0.32871 L -0.14544 -0.35741 L -0.13099 -0.37361 L -0.08659 -0.37361 " pathEditMode="relative" ptsTypes="AAAAAAAAAA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59 -0.37361 L 0.05547 -0.3770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-0.37709 L 0.1974 -0.3784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20186 L -0.18894 -0.20602 L -0.1974 -0.21829 L -0.20274 -0.24005 L -0.20495 -0.29051 L -0.20196 -0.32593 L -0.19584 -0.35996 L -0.17748 -0.37477 L -0.16602 -0.37477 L 0.14869 -0.37362 " pathEditMode="relative" ptsTypes="AAAAAAAA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-0.19908 L -0.23177 -0.20325 L -0.23632 -0.20463 L -0.24244 -0.2169 L -0.25247 -0.24144 L -0.25312 -0.27524 L -0.25247 -0.29977 L -0.25013 -0.33519 L -0.24244 -0.35417 L -0.22643 -0.37061 L -0.21263 -0.37176 L 0.10052 -0.37061 " pathEditMode="relative" ptsTypes="AAAAAAAAAAAA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2 L -0.28359 -0.20139 L -0.28672 -0.20972 L -0.29583 -0.2287 L -0.29896 -0.25601 L -0.30039 -0.30231 L -0.29896 -0.32662 L -0.29049 -0.35949 L -0.27903 -0.37152 L -0.25677 -0.36898 L 0.05013 -0.37152 " pathEditMode="relative" ptsTypes="AAAAAAAA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8.33333E-7 0.0088 L -0.10404 0.0088 L -0.10404 -0.20231 L -0.00625 -0.20347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-965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69 L -0.00065 0.02245 L -0.15065 0.02245 L -0.15209 -0.19792 L -0.00677 -0.20185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891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3 L 0.00026 0.0419 L -0.19948 0.0419 L -0.19948 -0.20046 L -0.00442 -0.20162 " pathEditMode="relative" rAng="0" ptsTypes="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20069 L -0.18815 -0.20764 L -0.19818 -0.21574 L -0.20352 -0.23889 L -0.20586 -0.27014 L -0.20651 -0.3 L -0.20118 -0.34352 L -0.18972 -0.36806 L -0.17513 -0.37338 L -0.13464 -0.37083 " pathEditMode="relative" rAng="0" ptsTypes="AAAAAAAA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64 -0.37338 L 0.00742 -0.37685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39 L 0.00117 0.05578 L -0.24765 0.05578 L -0.24765 -0.19884 L -0.00573 -0.2 " pathEditMode="relative" rAng="0" ptsTypes="AAAAA"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2 L -0.28281 -0.20417 L -0.29739 -0.22199 L -0.30273 -0.26134 L -0.30495 -0.29676 L -0.29739 -0.34167 L -0.27903 -0.37037 L -0.22851 -0.37153 " pathEditMode="relative" rAng="0" ptsTypes="AAAAAAAA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858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37107 L 0.01211 -0.37107 C 0.01302 -0.34537 0.01289 -0.35579 0.01289 -0.33982 L 0.01367 -0.32083 L 0.02669 -0.29097 L 0.05195 -0.27732 L 0.08867 -0.27454 L 0.1345 -0.27037 L 0.17812 -0.26088 L 0.19036 -0.25556 L 0.19661 -0.23773 L 0.1927 -0.22685 L 0.18359 -0.21458 L 0.16523 -0.20509 L 0.12695 -0.20648 L -0.00391 -0.20093 " pathEditMode="relative" ptsTypes="AAAAAAAAAAAAAAAA">
                                      <p:cBhvr>
                                        <p:cTn id="1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64 -0.37153 L -0.08958 -0.37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58 -0.375 L 0.05391 -0.3763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9977 L -0.18685 -0.20671 L -0.20443 -0.23125 L -0.20821 -0.28287 L -0.20144 -0.33171 L -0.18308 -0.37384 L -0.16159 -0.36991 L 0.14687 -0.3713 " pathEditMode="relative" ptsTypes="AAAAA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393 L -0.13802 -0.2081 L -0.15417 -0.22986 L -0.15638 -0.2912 L -0.15417 -0.32917 L -0.14414 -0.36204 L -0.11823 -0.37407 L 0.19648 -0.37407 " pathEditMode="relative" ptsTypes="AAAAAAAA">
                                      <p:cBhvr>
                                        <p:cTn id="1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007 L -0.23437 -0.20625 L -0.24583 -0.21713 L -0.25039 -0.24167 L -0.25416 -0.27431 L -0.25351 -0.3044 L -0.24804 -0.33148 L -0.23971 -0.36157 L -0.22435 -0.37361 L -0.20976 -0.37245 L 0.10104 -0.36968 " pathEditMode="relative" ptsTypes="AAAAAAAAAAA">
                                      <p:cBhvr>
                                        <p:cTn id="1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6" grpId="0" animBg="1"/>
      <p:bldP spid="6" grpId="4" animBg="1"/>
      <p:bldP spid="6" grpId="5" animBg="1"/>
      <p:bldP spid="7" grpId="0" animBg="1"/>
      <p:bldP spid="7" grpId="4" animBg="1"/>
      <p:bldP spid="7" grpId="5" animBg="1"/>
      <p:bldP spid="8" grpId="0" animBg="1"/>
      <p:bldP spid="8" grpId="4" animBg="1"/>
      <p:bldP spid="8" grpId="5" animBg="1"/>
      <p:bldP spid="3" grpId="0" animBg="1"/>
      <p:bldP spid="3" grpId="1" animBg="1"/>
      <p:bldP spid="3" grpId="2" animBg="1"/>
      <p:bldP spid="3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6" grpId="0" animBg="1"/>
      <p:bldP spid="16" grpId="1" animBg="1"/>
      <p:bldP spid="16" grpId="2" animBg="1"/>
      <p:bldP spid="16" grpId="3" animBg="1"/>
      <p:bldP spid="16" grpId="4" animBg="1"/>
      <p:bldP spid="18" grpId="0" animBg="1"/>
      <p:bldP spid="18" grpId="1" animBg="1"/>
      <p:bldP spid="18" grpId="2" animBg="1"/>
      <p:bldP spid="18" grpId="5" animBg="1"/>
      <p:bldP spid="18" grpId="6" animBg="1"/>
      <p:bldP spid="18" grpId="7" animBg="1"/>
      <p:bldP spid="18" grpId="8" animBg="1"/>
      <p:bldP spid="18" grpId="9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5" animBg="1"/>
      <p:bldP spid="20" grpId="6" animBg="1"/>
      <p:bldP spid="20" grpId="7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7DA1-BFF1-4073-0CC4-E053B82D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2" y="346075"/>
            <a:ext cx="10580687" cy="684213"/>
          </a:xfrm>
        </p:spPr>
        <p:txBody>
          <a:bodyPr anchor="t">
            <a:normAutofit/>
          </a:bodyPr>
          <a:lstStyle/>
          <a:p>
            <a:r>
              <a:rPr lang="en-GB" dirty="0"/>
              <a:t>Pessimistic EDF State Machine</a:t>
            </a:r>
            <a:endParaRPr lang="en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7FEAABB-332B-C7C3-377F-687042B0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55" y="688181"/>
            <a:ext cx="5071862" cy="4983104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2486B2-FEF2-0BBE-DD5A-5766AA04C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7112" y="1463680"/>
            <a:ext cx="5195887" cy="38306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SetGnt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WaitingNewRequests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UpdatePriorities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FindEarliest</a:t>
            </a:r>
            <a:endParaRPr lang="en-US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540089-D58E-9626-3C4E-4065CBBFE273}"/>
                  </a:ext>
                </a:extLst>
              </p14:cNvPr>
              <p14:cNvContentPartPr/>
              <p14:nvPr/>
            </p14:nvContentPartPr>
            <p14:xfrm>
              <a:off x="5886180" y="18569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540089-D58E-9626-3C4E-4065CBBFE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540" y="18483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5B823-3223-42EA-C08E-1BE81699A191}"/>
              </a:ext>
            </a:extLst>
          </p:cNvPr>
          <p:cNvCxnSpPr>
            <a:cxnSpLocks/>
          </p:cNvCxnSpPr>
          <p:nvPr/>
        </p:nvCxnSpPr>
        <p:spPr>
          <a:xfrm>
            <a:off x="7219950" y="4486275"/>
            <a:ext cx="12001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D14F024-BF65-1357-9786-09CAA2627260}"/>
              </a:ext>
            </a:extLst>
          </p:cNvPr>
          <p:cNvSpPr/>
          <p:nvPr/>
        </p:nvSpPr>
        <p:spPr>
          <a:xfrm>
            <a:off x="8229600" y="1030288"/>
            <a:ext cx="783771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A2A166-4425-A519-A379-F858082D701A}"/>
              </a:ext>
            </a:extLst>
          </p:cNvPr>
          <p:cNvSpPr/>
          <p:nvPr/>
        </p:nvSpPr>
        <p:spPr>
          <a:xfrm>
            <a:off x="7820025" y="1716084"/>
            <a:ext cx="1613224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53878F-9D5A-1858-4976-70AEF5ECC1A4}"/>
              </a:ext>
            </a:extLst>
          </p:cNvPr>
          <p:cNvSpPr/>
          <p:nvPr/>
        </p:nvSpPr>
        <p:spPr>
          <a:xfrm>
            <a:off x="9893560" y="2459263"/>
            <a:ext cx="1004596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7CE24-3568-3BE1-C575-7A80BC4A87BD}"/>
              </a:ext>
            </a:extLst>
          </p:cNvPr>
          <p:cNvSpPr/>
          <p:nvPr/>
        </p:nvSpPr>
        <p:spPr>
          <a:xfrm>
            <a:off x="6598613" y="2459263"/>
            <a:ext cx="1957557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80EE1-22D8-2A71-7E64-66EBC7D811D6}"/>
              </a:ext>
            </a:extLst>
          </p:cNvPr>
          <p:cNvSpPr/>
          <p:nvPr/>
        </p:nvSpPr>
        <p:spPr>
          <a:xfrm>
            <a:off x="9013371" y="4240378"/>
            <a:ext cx="1331169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748B04-04EA-DD4C-BC0E-27013360E909}"/>
              </a:ext>
            </a:extLst>
          </p:cNvPr>
          <p:cNvSpPr/>
          <p:nvPr/>
        </p:nvSpPr>
        <p:spPr>
          <a:xfrm>
            <a:off x="7125494" y="4247959"/>
            <a:ext cx="1331169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97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3E5E-2415-7992-27E4-12FBE549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Homogeneous State Machine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54AE5-D150-72A1-AF06-C93214936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WaitingRequests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SetGnt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Sending</a:t>
            </a:r>
          </a:p>
          <a:p>
            <a:endParaRPr lang="en-DE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96EA3DF-0595-8AE1-3764-4F15C1B9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92" y="1030288"/>
            <a:ext cx="5179743" cy="457644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6C38D4-AA88-A87F-1183-FB402598340C}"/>
              </a:ext>
            </a:extLst>
          </p:cNvPr>
          <p:cNvSpPr/>
          <p:nvPr/>
        </p:nvSpPr>
        <p:spPr>
          <a:xfrm>
            <a:off x="8229600" y="1827311"/>
            <a:ext cx="1140993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0CDCD7-A541-F725-2724-BEC83B8F3E72}"/>
              </a:ext>
            </a:extLst>
          </p:cNvPr>
          <p:cNvSpPr/>
          <p:nvPr/>
        </p:nvSpPr>
        <p:spPr>
          <a:xfrm>
            <a:off x="7697756" y="2862838"/>
            <a:ext cx="2230016" cy="5661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E697D-F840-E5BF-19D3-3729D599CF2C}"/>
              </a:ext>
            </a:extLst>
          </p:cNvPr>
          <p:cNvSpPr/>
          <p:nvPr/>
        </p:nvSpPr>
        <p:spPr>
          <a:xfrm>
            <a:off x="9619861" y="4012163"/>
            <a:ext cx="1063690" cy="606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44770E-BDB1-5AE4-10E5-F5E2E1851C92}"/>
              </a:ext>
            </a:extLst>
          </p:cNvPr>
          <p:cNvSpPr/>
          <p:nvPr/>
        </p:nvSpPr>
        <p:spPr>
          <a:xfrm>
            <a:off x="6913985" y="4048841"/>
            <a:ext cx="961052" cy="5333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44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2" grpId="0" animBg="1"/>
      <p:bldP spid="12" grpId="1" animBg="1"/>
      <p:bldP spid="12" grpId="2" animBg="1"/>
      <p:bldP spid="12" grpId="3" animBg="1"/>
      <p:bldP spid="12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BC4-A171-367F-026A-AC9E0F9E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Evaluation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F8CFD-3C7A-6276-4994-4DC2A461D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Scalability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LUT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FF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Scaling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Schedulability</a:t>
            </a:r>
            <a:endParaRPr lang="en-GB" dirty="0"/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Accelarators</a:t>
            </a:r>
            <a:r>
              <a:rPr lang="en-GB" dirty="0"/>
              <a:t> served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Length/Period ratio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Latest Transmission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Performance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Average Response Time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Communication Channel Utilization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Lateness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Number of late Jobs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GB" dirty="0"/>
              <a:t>Maximum Latency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3833069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3DDC62-2CE6-774E-8340-8260BC267E57}" vid="{CBF861B5-B793-E74B-9EAA-FF010F67C03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5333</TotalTime>
  <Words>775</Words>
  <Application>Microsoft Office PowerPoint</Application>
  <PresentationFormat>Widescreen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RobotoMono-Light</vt:lpstr>
      <vt:lpstr>Arial</vt:lpstr>
      <vt:lpstr>Wingdings</vt:lpstr>
      <vt:lpstr>Menlo</vt:lpstr>
      <vt:lpstr>Open Sans</vt:lpstr>
      <vt:lpstr>Calibri</vt:lpstr>
      <vt:lpstr>Symbol</vt:lpstr>
      <vt:lpstr>OpenSans-Light</vt:lpstr>
      <vt:lpstr>OpenSans-LightItalic</vt:lpstr>
      <vt:lpstr>TUD_2018_16zu9</vt:lpstr>
      <vt:lpstr>Implementation of Scheduling Algorithms to Accelerate Robotic Applications</vt:lpstr>
      <vt:lpstr>Objective</vt:lpstr>
      <vt:lpstr>State-of-the Art Scheduling Algorithms</vt:lpstr>
      <vt:lpstr>Related Works</vt:lpstr>
      <vt:lpstr>Communication Infrastructure </vt:lpstr>
      <vt:lpstr>Scheduler Design</vt:lpstr>
      <vt:lpstr>Pessimistic EDF State Machine</vt:lpstr>
      <vt:lpstr>Homogeneous State Machine</vt:lpstr>
      <vt:lpstr>Analysis and Evaluation</vt:lpstr>
      <vt:lpstr>Scalability </vt:lpstr>
      <vt:lpstr>Generated Values</vt:lpstr>
      <vt:lpstr>Schedulability</vt:lpstr>
      <vt:lpstr>Performance</vt:lpstr>
      <vt:lpstr>Average Response Times</vt:lpstr>
      <vt:lpstr>Completed Data Transmissions</vt:lpstr>
      <vt:lpstr>Lateness</vt:lpstr>
      <vt:lpstr>Optimized EDF vs LST</vt:lpstr>
      <vt:lpstr>Data Channel Utilization</vt:lpstr>
      <vt:lpstr>Conclusions and Outlook</vt:lpstr>
      <vt:lpstr>Bibliography</vt:lpstr>
      <vt:lpstr>PowerPoint Presentation</vt:lpstr>
      <vt:lpstr>LUT and FF</vt:lpstr>
      <vt:lpstr>PowerPoint Presentation</vt:lpstr>
      <vt:lpstr>PowerPoint Presentation</vt:lpstr>
      <vt:lpstr>Communication Infrastructure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 User</dc:creator>
  <cp:lastModifiedBy>006474a0, a831e43b</cp:lastModifiedBy>
  <cp:revision>20</cp:revision>
  <dcterms:created xsi:type="dcterms:W3CDTF">2021-01-04T09:39:18Z</dcterms:created>
  <dcterms:modified xsi:type="dcterms:W3CDTF">2022-06-30T07:44:23Z</dcterms:modified>
</cp:coreProperties>
</file>