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6"/>
  </p:notesMasterIdLst>
  <p:handoutMasterIdLst>
    <p:handoutMasterId r:id="rId27"/>
  </p:handoutMasterIdLst>
  <p:sldIdLst>
    <p:sldId id="279" r:id="rId2"/>
    <p:sldId id="287" r:id="rId3"/>
    <p:sldId id="296" r:id="rId4"/>
    <p:sldId id="310" r:id="rId5"/>
    <p:sldId id="295" r:id="rId6"/>
    <p:sldId id="318" r:id="rId7"/>
    <p:sldId id="308" r:id="rId8"/>
    <p:sldId id="297" r:id="rId9"/>
    <p:sldId id="307" r:id="rId10"/>
    <p:sldId id="319" r:id="rId11"/>
    <p:sldId id="311" r:id="rId12"/>
    <p:sldId id="312" r:id="rId13"/>
    <p:sldId id="301" r:id="rId14"/>
    <p:sldId id="300" r:id="rId15"/>
    <p:sldId id="320" r:id="rId16"/>
    <p:sldId id="302" r:id="rId17"/>
    <p:sldId id="321" r:id="rId18"/>
    <p:sldId id="316" r:id="rId19"/>
    <p:sldId id="317" r:id="rId20"/>
    <p:sldId id="322" r:id="rId21"/>
    <p:sldId id="323" r:id="rId22"/>
    <p:sldId id="324" r:id="rId23"/>
    <p:sldId id="325" r:id="rId24"/>
    <p:sldId id="326" r:id="rId25"/>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C71"/>
    <a:srgbClr val="1F75BB"/>
    <a:srgbClr val="A47E07"/>
    <a:srgbClr val="FBCAC5"/>
    <a:srgbClr val="F8AAA2"/>
    <a:srgbClr val="B9CFE1"/>
    <a:srgbClr val="9FBDD5"/>
    <a:srgbClr val="AFB6B5"/>
    <a:srgbClr val="CCD9D7"/>
    <a:srgbClr val="5B8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45528" autoAdjust="0"/>
  </p:normalViewPr>
  <p:slideViewPr>
    <p:cSldViewPr snapToGrid="0">
      <p:cViewPr varScale="1">
        <p:scale>
          <a:sx n="73" d="100"/>
          <a:sy n="73" d="100"/>
        </p:scale>
        <p:origin x="2648" y="176"/>
      </p:cViewPr>
      <p:guideLst/>
    </p:cSldViewPr>
  </p:slideViewPr>
  <p:outlineViewPr>
    <p:cViewPr>
      <p:scale>
        <a:sx n="33" d="100"/>
        <a:sy n="33" d="100"/>
      </p:scale>
      <p:origin x="0" y="-2704"/>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13.03.23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13.03.23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Im nächsten Abschnitt werde ich zeigen, erst mit welchen Datensätzen die Forschung durchgeführt wurde, mit welcher Evaluationsmetrik verwendet wurde und welche Ergebnisse erhalten wurden.</a:t>
            </a:r>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3900449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DE" altLang="ko-KR" dirty="0"/>
              <a:t>Die in dieser Arbeit verwendete zwei Feinstaubdatensätze haben wir aus einem Projekt</a:t>
            </a:r>
          </a:p>
          <a:p>
            <a:endParaRPr lang="de-DE" altLang="ko-KR" dirty="0"/>
          </a:p>
          <a:p>
            <a:r>
              <a:rPr lang="de-DE" altLang="ko-KR" dirty="0"/>
              <a:t>DEUS genommen.</a:t>
            </a:r>
          </a:p>
          <a:p>
            <a:r>
              <a:rPr lang="de-DE" altLang="ko-KR" dirty="0"/>
              <a:t>Die Eigenschaften dieser beiden Datensätze sind in der Tabelle dargestellt.</a:t>
            </a:r>
          </a:p>
          <a:p>
            <a:endParaRPr lang="de-DE" altLang="ko-KR" dirty="0"/>
          </a:p>
          <a:p>
            <a:r>
              <a:rPr lang="de-DE" altLang="ko-KR" dirty="0"/>
              <a:t>Für beide Datensätze sind der Datenerhebungszeitraum und die verwendeten Sensoren gleich. Der Unterschied besteht in der Anzahl der Features und der Datenmenge. Dh hat die Daten stündlich und Ds hat die Daten im Durchschnitt alle 10,3 Sekunden gesammelt.</a:t>
            </a:r>
          </a:p>
          <a:p>
            <a:endParaRPr lang="de-DE" altLang="ko-KR" dirty="0"/>
          </a:p>
          <a:p>
            <a:r>
              <a:rPr lang="de-DE" altLang="ko-KR" dirty="0"/>
              <a:t>Das für diese Datensätze verwendete Verfahren besteht darin, zunächst die in Ds vorhandenen Daten nach Sensoren zu unterteilen. Danach wird Ds mit entfernten Ausreißern auf </a:t>
            </a:r>
            <a:r>
              <a:rPr lang="de-DE" altLang="ko-KR" dirty="0" err="1"/>
              <a:t>Studengranularität</a:t>
            </a:r>
            <a:r>
              <a:rPr lang="de-DE" altLang="ko-KR" dirty="0"/>
              <a:t> aggregiert, weil das in dieser Arbeit verwendete Modell einen stündlich verfeinerten Datensatz erfordert. Schließlich wird der auf Stundengranularität aggregierte pm-Wert von Ds den pm-Wert von </a:t>
            </a:r>
            <a:r>
              <a:rPr lang="de-DE" altLang="ko-KR" dirty="0" err="1"/>
              <a:t>Dh</a:t>
            </a:r>
            <a:r>
              <a:rPr lang="de-DE" altLang="ko-KR" dirty="0"/>
              <a:t> ersetzt.</a:t>
            </a:r>
          </a:p>
          <a:p>
            <a:r>
              <a:rPr lang="de-DE" altLang="ko-KR" dirty="0"/>
              <a:t>Man kann sich vielleicht fragen, warum Ausreißer in anderen Features außer dem pm nicht erkannt wurden.</a:t>
            </a:r>
          </a:p>
          <a:p>
            <a:endParaRPr lang="de-DE" altLang="ko-KR" dirty="0"/>
          </a:p>
          <a:p>
            <a:r>
              <a:rPr lang="de-DE" altLang="ko-KR" dirty="0"/>
              <a:t>Weil alle Features des Datensatzes außer dem pm als ausreißerfrei beurteilt werden,</a:t>
            </a:r>
          </a:p>
          <a:p>
            <a:endParaRPr lang="de-DE" altLang="ko-KR" dirty="0"/>
          </a:p>
          <a:p>
            <a:r>
              <a:rPr lang="de-DE" altLang="ko-KR" dirty="0"/>
              <a:t>wird nur das Feature pm zur Ausreißererkennung verwendet.</a:t>
            </a:r>
          </a:p>
          <a:p>
            <a:endParaRPr lang="de-DE" altLang="ko-KR" dirty="0"/>
          </a:p>
          <a:p>
            <a:r>
              <a:rPr lang="de-DE" altLang="ko-KR" dirty="0"/>
              <a:t>Schließlich wird der bereinigte Datensatz in einen Trainingssatz und einen Testsatz aufgeteilt.</a:t>
            </a:r>
          </a:p>
          <a:p>
            <a:endParaRPr lang="de-DE" altLang="ko-KR" dirty="0"/>
          </a:p>
          <a:p>
            <a:endParaRPr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in dieser Arbeit verwendete Metik für die Evaluation ist Symmetric Mean Absolute Percentage Error</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 Metrik berechnet den durchschnittlichen absoluten Prozentfehler zwischen den vorhergesagten und den tatsächlichen Werten. Das bedeutet, dass der vorhergesagte Wert und der tatsächliche Wert relativ verglichen werden und das Ergebnis in Prozent ausgedrückt wird. Ein niedriger SMAPE-Wert deutet auf eine hohe Prognosegenauigkeit hin, während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b="0" i="0" dirty="0">
                <a:solidFill>
                  <a:srgbClr val="D1D5DB"/>
                </a:solidFill>
                <a:effectLst/>
                <a:latin typeface="Söhne"/>
              </a:rPr>
              <a:t>Die unten stehende Tabelle zeigt die Entwicklungsumgebung, die ich während meiner Arbeit genutzt habe.</a:t>
            </a:r>
            <a:endParaRPr lang="en-US"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Ziel dieser Arbeit ist es, den Einfluss von Ausreißern in Feinstaubmessdaten auf die Genauigkeit eines Prognosemodells zu untersuchen. Dazu wurde ein mit fünf Algorithmen bereinigter Datensatz als Trainingsdaten für das Prognosemodell verwendet und mit der SMAPE-Metrik ausgewertet. Die Ergebnisse dieser Arbeit sind in Tabelle dargestellt.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Ausreißererkennungsalgorithmen wie iForest, IQR, z-Score und k-means einen positiven Effekt auf die Leistung des Modells haben, während der LOF-Algorithmus einen ganz kleinen negativen Einfluss hat.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diesen fünf Algorithmen hat der </a:t>
            </a:r>
            <a:r>
              <a:rPr kumimoji="1" lang="de-DE" altLang="ko-KR" dirty="0" err="1"/>
              <a:t>iForest</a:t>
            </a:r>
            <a:r>
              <a:rPr kumimoji="1" lang="de-DE" altLang="ko-KR" dirty="0"/>
              <a:t> zu der besten Verbesserung bei der Erkennung von Ausreißern geführt. Die </a:t>
            </a:r>
            <a:r>
              <a:rPr kumimoji="1" lang="de-DE" altLang="ko-KR" dirty="0" err="1"/>
              <a:t>Ausreißerentfernung</a:t>
            </a:r>
            <a:r>
              <a:rPr kumimoji="1" lang="de-DE" altLang="ko-KR" dirty="0"/>
              <a:t> hat die Leistung des Modells um -2,42 % im Vergleich zum bestehenden Modell verbessert.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IQR und z-Score schnitt IQR etwas besser ab. Dies kann daran liegen, dass IQR auf dem Quartil besiert, und daher ist er ein robuster Algorithmus für die schiefen Datenverteilung, während der z-Score auf dem Mittelwert basiert und bei seiner Berechnung leicht durch Ausreißer beeinflusst werden kann. </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von K-</a:t>
            </a:r>
            <a:r>
              <a:rPr kumimoji="1" lang="de-DE" altLang="ko-KR" dirty="0" err="1"/>
              <a:t>Means</a:t>
            </a:r>
            <a:r>
              <a:rPr kumimoji="1" lang="de-DE" altLang="ko-KR" dirty="0"/>
              <a:t>- und LOF-Algorithmen erkläre ich in der nächsten Folie mit den Abbildungen.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Das negative Ergebnis des LOF-Algorithmus ist wahrscheinlich darauf zurückzuführen, dass zu viele signifikante Datenpunkte entfernt wurden, wie in der vierten Abbildung gezeigt wird. Dies ist die Haupt-Eigenheit des LOF-Algorithmus, der Datenpunkte entfernt, die niedriger als die durchschnittliche Dichte eines Bereiches sind, obwohl sie sich in einem dichten Bereich befinden. Im Gegensatz dazu entfernen andere Algorithmen nur Daten aus Bereich mit geringer Dichte.</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Der K-</a:t>
            </a:r>
            <a:r>
              <a:rPr lang="de" altLang="ko-KR" sz="900" b="0" i="0" kern="1200" dirty="0" err="1">
                <a:solidFill>
                  <a:schemeClr val="tx1"/>
                </a:solidFill>
                <a:effectLst/>
                <a:latin typeface="+mn-lt"/>
                <a:ea typeface="+mn-ea"/>
                <a:cs typeface="+mn-cs"/>
              </a:rPr>
              <a:t>Means</a:t>
            </a:r>
            <a:r>
              <a:rPr lang="de" altLang="ko-KR" sz="900" b="0" i="0" kern="1200" dirty="0">
                <a:solidFill>
                  <a:schemeClr val="tx1"/>
                </a:solidFill>
                <a:effectLst/>
                <a:latin typeface="+mn-lt"/>
                <a:ea typeface="+mn-ea"/>
                <a:cs typeface="+mn-cs"/>
              </a:rPr>
              <a:t>-Algorithmus ist auch weniger effektiv als die </a:t>
            </a:r>
            <a:r>
              <a:rPr lang="de" altLang="ko-KR" sz="900" b="0" i="0" kern="1200" dirty="0" err="1">
                <a:solidFill>
                  <a:schemeClr val="tx1"/>
                </a:solidFill>
                <a:effectLst/>
                <a:latin typeface="+mn-lt"/>
                <a:ea typeface="+mn-ea"/>
                <a:cs typeface="+mn-cs"/>
              </a:rPr>
              <a:t>iForest</a:t>
            </a:r>
            <a:r>
              <a:rPr lang="de" altLang="ko-KR" sz="900" b="0" i="0" kern="1200" dirty="0">
                <a:solidFill>
                  <a:schemeClr val="tx1"/>
                </a:solidFill>
                <a:effectLst/>
                <a:latin typeface="+mn-lt"/>
                <a:ea typeface="+mn-ea"/>
                <a:cs typeface="+mn-cs"/>
              </a:rPr>
              <a:t>-, IQR- und </a:t>
            </a:r>
            <a:r>
              <a:rPr lang="de" altLang="ko-KR" sz="900" b="0" i="0" kern="1200" dirty="0" err="1">
                <a:solidFill>
                  <a:schemeClr val="tx1"/>
                </a:solidFill>
                <a:effectLst/>
                <a:latin typeface="+mn-lt"/>
                <a:ea typeface="+mn-ea"/>
                <a:cs typeface="+mn-cs"/>
              </a:rPr>
              <a:t>z</a:t>
            </a:r>
            <a:r>
              <a:rPr lang="de" altLang="ko-KR" sz="900" b="0" i="0" kern="1200" dirty="0">
                <a:solidFill>
                  <a:schemeClr val="tx1"/>
                </a:solidFill>
                <a:effectLst/>
                <a:latin typeface="+mn-lt"/>
                <a:ea typeface="+mn-ea"/>
                <a:cs typeface="+mn-cs"/>
              </a:rPr>
              <a:t>-Score-Algorithmen, da er einige Daten entfernt hat, die in dichten Bereichen vorhanden sind und einige Daten nicht entfernt hat, die als Ausreißer betrachtet werden.</a:t>
            </a:r>
          </a:p>
          <a:p>
            <a:endParaRPr lang="de" altLang="ko-KR" sz="900" b="0" i="0" kern="1200" dirty="0">
              <a:solidFill>
                <a:schemeClr val="tx1"/>
              </a:solidFill>
              <a:effectLst/>
              <a:latin typeface="+mn-lt"/>
              <a:ea typeface="+mn-ea"/>
              <a:cs typeface="+mn-cs"/>
            </a:endParaRP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zeigen die Ergebnisse dieser Arbeit, dass das Entfernen von Ausreißern mit bestimmten Algorithmen wie iForest, IQR, z-Score und k-means die Leistung von Prognosemodellen auf Basis von Feinstaubmessdaten verbessern kann.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dirty="0"/>
              <a:t>Dieser Abschnitt zieht Schlussfolgerungen aus dieser Arbeit und liefert Ideen für zukünftige Arbeiten.</a:t>
            </a: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345481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Abschließend lässt sich sagen, dass die erfolgreiche Entfernung von Ausreißern eine entscheidende Rolle bei der Verbesserung der Genauigkeit von Prognosemodellen spielt. Die in dieser Arbeit präsentierten Ergebnisse können zum besseren Verständnis der Auswirkungen von Ausreißern auf die Leistung von Lernmodellen bei</a:t>
            </a:r>
            <a:r>
              <a:rPr lang="de" altLang="ko-KR" dirty="0"/>
              <a:t>tragen</a:t>
            </a:r>
            <a:r>
              <a:rPr lang="de" dirty="0"/>
              <a:t> und erleichtern die Auswahl geeigneter </a:t>
            </a:r>
            <a:r>
              <a:rPr lang="de" dirty="0" err="1"/>
              <a:t>Ausreißererkennungsalgorithmen</a:t>
            </a:r>
            <a:r>
              <a:rPr lang="de" dirty="0"/>
              <a:t>.</a:t>
            </a:r>
          </a:p>
          <a:p>
            <a:endParaRPr lang="de" dirty="0"/>
          </a:p>
          <a:p>
            <a:r>
              <a:rPr lang="de" dirty="0"/>
              <a:t>Es gibt aber bei dieser Arbeit </a:t>
            </a:r>
            <a:r>
              <a:rPr lang="de-DE" dirty="0"/>
              <a:t>eine </a:t>
            </a:r>
            <a:r>
              <a:rPr lang="de" altLang="ko-KR" dirty="0"/>
              <a:t>Einschränkung, die </a:t>
            </a:r>
            <a:r>
              <a:rPr lang="de-DE" altLang="ko-KR" dirty="0"/>
              <a:t>Hardware</a:t>
            </a:r>
            <a:r>
              <a:rPr lang="de" altLang="ko-KR" dirty="0"/>
              <a:t>. Manchmal gab es bei der Implementierung eine Überschreitung der verfügbaren Arbeitsspeicher-Kapazität. Diese Einschränkung kann man z. B. mit dem High Performance Computing-System der TU Dresden</a:t>
            </a:r>
            <a:r>
              <a:rPr lang="ko-KR" altLang="en-US" dirty="0"/>
              <a:t> </a:t>
            </a:r>
            <a:r>
              <a:rPr lang="de-DE" altLang="ko-KR" dirty="0"/>
              <a:t>überwunden werden.</a:t>
            </a:r>
            <a:r>
              <a:rPr lang="de" altLang="ko-KR" dirty="0"/>
              <a: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Wenn man mindestens die Einschränkung der niedrigen Rechner-Leistung überwinden kann, kann man mit diesem Rechner einige noch komplexere Algorithmen durchführen. Beispielsweise hat ein Paper </a:t>
            </a:r>
            <a:r>
              <a:rPr lang="en" altLang="ko-KR" sz="900" b="1" kern="1200" dirty="0">
                <a:solidFill>
                  <a:schemeClr val="tx1"/>
                </a:solidFill>
                <a:effectLst/>
                <a:latin typeface="+mn-lt"/>
                <a:ea typeface="+mn-ea"/>
                <a:cs typeface="+mn-cs"/>
              </a:rPr>
              <a:t>(Automatic Hyperparameter Tuning Method for Local Outlier Factor, with Applications to Anomaly Detection)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diesen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benötigt</a:t>
            </a:r>
            <a:r>
              <a:rPr lang="en" altLang="ko-KR" sz="900" b="1" kern="1200" dirty="0">
                <a:solidFill>
                  <a:schemeClr val="tx1"/>
                </a:solidFill>
                <a:effectLst/>
                <a:latin typeface="+mn-lt"/>
                <a:ea typeface="+mn-ea"/>
                <a:cs typeface="+mn-cs"/>
              </a:rPr>
              <a:t> man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besseren</a:t>
            </a:r>
            <a:r>
              <a:rPr lang="en" altLang="ko-KR" sz="900" b="1" kern="1200" dirty="0">
                <a:solidFill>
                  <a:schemeClr val="tx1"/>
                </a:solidFill>
                <a:effectLst/>
                <a:latin typeface="+mn-lt"/>
                <a:ea typeface="+mn-ea"/>
                <a:cs typeface="+mn-cs"/>
              </a:rPr>
              <a:t> Hardware.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1"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Oder </a:t>
            </a:r>
            <a:r>
              <a:rPr lang="en" altLang="ko-KR" sz="900" b="1" kern="1200" dirty="0" err="1">
                <a:solidFill>
                  <a:schemeClr val="tx1"/>
                </a:solidFill>
                <a:effectLst/>
                <a:latin typeface="+mn-lt"/>
                <a:ea typeface="+mn-ea"/>
                <a:cs typeface="+mn-cs"/>
              </a:rPr>
              <a:t>ein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anderes</a:t>
            </a:r>
            <a:r>
              <a:rPr lang="en" altLang="ko-KR" sz="900" b="1" kern="1200" dirty="0">
                <a:solidFill>
                  <a:schemeClr val="tx1"/>
                </a:solidFill>
                <a:effectLst/>
                <a:latin typeface="+mn-lt"/>
                <a:ea typeface="+mn-ea"/>
                <a:cs typeface="+mn-cs"/>
              </a:rPr>
              <a:t> Paper(</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a:t>
            </a:r>
            <a:endParaRPr lang="en" altLang="ko-KR" sz="900" b="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zeigt diese Arbeit, dass die Anwendung von </a:t>
            </a:r>
            <a:r>
              <a:rPr lang="de" altLang="ko-KR" sz="900" kern="1200" dirty="0" err="1">
                <a:solidFill>
                  <a:schemeClr val="tx1"/>
                </a:solidFill>
                <a:effectLst/>
                <a:latin typeface="+mn-lt"/>
                <a:ea typeface="+mn-ea"/>
                <a:cs typeface="+mn-cs"/>
              </a:rPr>
              <a:t>Ausreißererkennungsalgorithmen</a:t>
            </a:r>
            <a:r>
              <a:rPr lang="de" altLang="ko-KR" sz="900" kern="1200" dirty="0">
                <a:solidFill>
                  <a:schemeClr val="tx1"/>
                </a:solidFill>
                <a:effectLst/>
                <a:latin typeface="+mn-lt"/>
                <a:ea typeface="+mn-ea"/>
                <a:cs typeface="+mn-cs"/>
              </a:rPr>
              <a:t> bei der Vorhersage der Feinstaubkonzentration einen positiven Effekt hat. Es gibt jedoch noch weitere Möglichkeiten, die Leistung weiter zu verbessern. In der Zukunft könnten und sollten weitere Untersuchungen durchgeführt werden, um Schritt für Schritt die besten Algorithmen für diese Art von Problemen zu bestimmen und um die Leistungsfähigkeit von bereits vorhandenen Algorithmen weiter zu erhöhen.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Vielen Dank für Ihre Aufmerksamkeit.</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2446376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97456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43058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Inhalt meiner Präsentation sind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endParaRPr lang="de" altLang="ko-KR" sz="900" b="0" i="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In der Einleitung werde ich erläutern, was von meiner Arbeit erwartet werden kann und die Grundlagen für die Untersuchung des Einflusses von Ausreißern vorgestellt werden.</a:t>
            </a:r>
            <a:endParaRPr lang="de-DE" altLang="ko-KR" dirty="0"/>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Bevor ich die Methoden vorstelle, die ich in dieser Arbeit verwendet habe, beschreibe ich erst die Grundlagen zu dieser Arbeit.</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besonderen Merkmale von Zeitreihendaten bestehen darin, dass sie nach „Zeit“ sortiert und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aufeinander folgende Werte miteinander korreliert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Traditionell werden Zeitreihendaten in Trend, Saisonalität,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Trend ist Veränderungen über einen längeren Zeitraum, die nicht in einem regelmäßigen Muster wiederholt werden. Die oben zwei Abbildungen zeigen fallende bzw. steigende Trends.</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tritt auf, wenn eine Zeitreihe von saisonalen Faktoren wie der Jahreszeit oder dem Wochentag beeinflusst wird. Die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stellt ein Muster dar, das sich gemäß einem regelmäßigen Zyklus wiederholt, und weist immer eine feste und bekannte Frequenz auf, wie z. B. Jahreszeit oder Wochentag.</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In der dritten Abbildung gibt es Muster, die sich jedes Jahr wiederholen.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Man kann dann sich fragen, was diese andere Schwankungen in dieser Abbildung sind. Die sind ein anderes Muster von Zeitreihen, das Zyklus heißt.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Zyklus ist ein weiteres klassifiziertes Muster, das sich in Wellenform ohne regelmäßigen Zyklus und ohne feste Frequenz wiederholt. Diese Muster weisen typischerweise Schwankungen von zwei oder mehr Jahren auf. Die dritte Abbildung zeigt einige saisonale Muster, bildet aber auch die drei große Wellen über einen langen Zeitraum ab.</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Zufällige Schwankungen sind, wie in der vierten Abbildung dargestellt, andere Unregelmäßigkeiten als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a:t>
            </a:r>
          </a:p>
        </p:txBody>
      </p:sp>
      <p:sp>
        <p:nvSpPr>
          <p:cNvPr id="4" name="슬라이드 번호 개체 틀 3"/>
          <p:cNvSpPr>
            <a:spLocks noGrp="1"/>
          </p:cNvSpPr>
          <p:nvPr>
            <p:ph type="sldNum" sz="quarter" idx="5"/>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2100856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 beliebiger Datenpunkt in Bezug auf die übrigen Daten als anomal betrachtet wird, wird er als Punktausreißer bezeichnet. Dies ist die einfachste Art von Ausreißer. Beispielsweise sind in Abbildung (a) die Punkte p1 und p2 sowie die Punkte im Bereich P3 Punktausreißer, da sie außerhalb der Grenzen des normalen Bereichs liegen.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eine Kollektion verwandter Datenpunkte in Bezug auf den gesamten Datensatz anomal ist, werden diese Punkte als kollektive Ausreißer bezeichnet. Ein einzelner Datenpunkt für sich genommen ist vielleicht kein Ausreißer, aber was im Zusammenspiel mit anderen Daten geschieht, kann er ein Ausreißer sein. Abbildung (b) ist ein Beispiel einer menschlichen Elektrokardiogramm-Ausgabe. Der rote Kasten weist die Ausrei</a:t>
            </a:r>
            <a:r>
              <a:rPr lang="de-DE" altLang="ko-KR" sz="900" kern="1200" dirty="0">
                <a:solidFill>
                  <a:schemeClr val="tx1"/>
                </a:solidFill>
                <a:effectLst/>
                <a:latin typeface="+mn-lt"/>
                <a:ea typeface="+mn-ea"/>
                <a:cs typeface="+mn-cs"/>
              </a:rPr>
              <a:t>ßer auf, </a:t>
            </a:r>
            <a:r>
              <a:rPr lang="de" altLang="ko-KR" sz="900" kern="1200" dirty="0">
                <a:solidFill>
                  <a:schemeClr val="tx1"/>
                </a:solidFill>
                <a:effectLst/>
                <a:latin typeface="+mn-lt"/>
                <a:ea typeface="+mn-ea"/>
                <a:cs typeface="+mn-cs"/>
              </a:rPr>
              <a:t>da die gleichen Werte ungewöhnlich lange vorhanden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 Eine Temperatur für die Zeit t1 kann im Winter normal sein, aber dieselbe Temperatur wäre im Sommer eine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konzentrieren wir uns auf kontextabhängigen Ausreißer.</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21</a:t>
            </a:fld>
            <a:endParaRPr lang="de-DE"/>
          </a:p>
        </p:txBody>
      </p:sp>
    </p:spTree>
    <p:extLst>
      <p:ext uri="{BB962C8B-B14F-4D97-AF65-F5344CB8AC3E}">
        <p14:creationId xmlns:p14="http://schemas.microsoft.com/office/powerpoint/2010/main" val="381742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kostengünstige Sensoren können, die auch in Entwicklungsländern eingesetzt werden können, dabei helfen, Feinstaubkonzentrationen zu überwachen und vorherzusagen.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Leute für Foto-, Video- oder Textdaten interessieren, ist Zeitreihendaten im Bereich von Big Data wichtiger. Zum Beispiel spielt die Zeitreihendaten in der Industrie bei der Automatisierung eine wichtige Rolle. Durch die Analyse von Zeitreihendaten können wir viel mehr Wert ziehen.</a:t>
            </a:r>
          </a:p>
          <a:p>
            <a:endParaRPr lang="de" sz="900" b="0" i="0" kern="1200" dirty="0">
              <a:solidFill>
                <a:schemeClr val="tx1"/>
              </a:solidFill>
              <a:effectLst/>
              <a:latin typeface="+mn-lt"/>
              <a:ea typeface="+mn-ea"/>
              <a:cs typeface="+mn-cs"/>
            </a:endParaRPr>
          </a:p>
          <a:p>
            <a:endParaRPr lang="de"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zielt meine Arbeit darauf ab, den Einfluss von Ausreißern zu untersuchen,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und durch diese Untersuchung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a:t>
            </a:r>
          </a:p>
          <a:p>
            <a:endParaRPr lang="de" altLang="ko-KR" sz="900" b="0" i="0" kern="1200" dirty="0">
              <a:solidFill>
                <a:schemeClr val="tx1"/>
              </a:solidFill>
              <a:effectLst/>
              <a:latin typeface="+mn-lt"/>
              <a:ea typeface="+mn-ea"/>
              <a:cs typeface="+mn-cs"/>
            </a:endParaRPr>
          </a:p>
          <a:p>
            <a:r>
              <a:rPr lang="en-US" altLang="ko-KR" sz="900" b="0" i="0" kern="1200" dirty="0" err="1">
                <a:solidFill>
                  <a:schemeClr val="tx1"/>
                </a:solidFill>
                <a:effectLst/>
                <a:latin typeface="+mn-lt"/>
                <a:ea typeface="+mn-ea"/>
                <a:cs typeface="+mn-cs"/>
              </a:rPr>
              <a:t>Schließlich</a:t>
            </a:r>
            <a:r>
              <a:rPr lang="en-US" altLang="ko-KR" sz="900" b="0" i="0" kern="1200" dirty="0">
                <a:solidFill>
                  <a:schemeClr val="tx1"/>
                </a:solidFill>
                <a:effectLst/>
                <a:latin typeface="+mn-lt"/>
                <a:ea typeface="+mn-ea"/>
                <a:cs typeface="+mn-cs"/>
              </a:rPr>
              <a:t> </a:t>
            </a:r>
            <a:r>
              <a:rPr lang="de" altLang="ko-KR" sz="900" b="0" i="0" kern="1200" dirty="0">
                <a:solidFill>
                  <a:schemeClr val="tx1"/>
                </a:solidFill>
                <a:effectLst/>
                <a:latin typeface="+mn-lt"/>
                <a:ea typeface="+mn-ea"/>
                <a:cs typeface="+mn-cs"/>
              </a:rPr>
              <a:t>kann die Arbeit </a:t>
            </a:r>
            <a:r>
              <a:rPr lang="en-US" altLang="ko-KR" sz="900" b="0" i="0" kern="1200" dirty="0">
                <a:solidFill>
                  <a:schemeClr val="tx1"/>
                </a:solidFill>
                <a:effectLst/>
                <a:latin typeface="+mn-lt"/>
                <a:ea typeface="+mn-ea"/>
                <a:cs typeface="+mn-cs"/>
              </a:rPr>
              <a:t>m</a:t>
            </a:r>
            <a:r>
              <a:rPr lang="de" altLang="ko-KR" sz="900" b="0" i="0" kern="1200" dirty="0" err="1">
                <a:solidFill>
                  <a:schemeClr val="tx1"/>
                </a:solidFill>
                <a:effectLst/>
                <a:latin typeface="+mn-lt"/>
                <a:ea typeface="+mn-ea"/>
                <a:cs typeface="+mn-cs"/>
              </a:rPr>
              <a:t>it</a:t>
            </a:r>
            <a:r>
              <a:rPr lang="de" altLang="ko-KR" sz="900" b="0" i="0" kern="1200" dirty="0">
                <a:solidFill>
                  <a:schemeClr val="tx1"/>
                </a:solidFill>
                <a:effectLst/>
                <a:latin typeface="+mn-lt"/>
                <a:ea typeface="+mn-ea"/>
                <a:cs typeface="+mn-cs"/>
              </a:rPr>
              <a:t> dieser gründlichen Analyse in einer konkreten Forschungssituation eine Empfehlung für den besten Algorithmus abgeben.</a:t>
            </a:r>
            <a:endParaRPr lang="de" altLang="ko-KR" dirty="0">
              <a:effectLst/>
            </a:endParaRPr>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Bevor ich die Methoden vorstelle, die ich in dieser Arbeit verwendet habe, beschreibe ich erst die Grundlagen zu dieser Arbeit.</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erste Grundlage ist die Zeitreihe</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besonderen Merkmale von Zeitreihendaten bestehen darin, dass sie nach „Zeit“ sortiert und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aufeinander folgende Werte miteinander korreliert sind.</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Traditionell werden Zeitreihendaten in Trend, Saisonalität,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 </a:t>
            </a:r>
            <a:r>
              <a:rPr lang="de-DE" altLang="ko-KR" b="0" dirty="0">
                <a:solidFill>
                  <a:schemeClr val="tx1"/>
                </a:solidFill>
              </a:rPr>
              <a:t>Punktausreißer, </a:t>
            </a:r>
            <a:r>
              <a:rPr lang="de-DE" altLang="ko-KR" b="0" noProof="0" dirty="0">
                <a:solidFill>
                  <a:schemeClr val="tx1"/>
                </a:solidFill>
              </a:rPr>
              <a:t>Kollektive Ausreißer und </a:t>
            </a:r>
            <a:r>
              <a:rPr lang="de-DE" altLang="ko-KR" b="0" dirty="0">
                <a:solidFill>
                  <a:schemeClr val="tx1"/>
                </a:solidFill>
              </a:rPr>
              <a:t>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beschreibe ich die 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 bestimmter Datenpunkt in einem bestimmten Kontext anomal ist, wird er als kontextabhängige Ausreißer bezeichnet. Dieser Datenpunkt kann in einem bestimmten Kontext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einen kontextabhängigen Ausreißer sein,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in einem anderen Kontext jedoch als normal gelten.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der zweiten Abschnitt werde ich beschreiben, worauf wir uns konzentrieren, welche Methoden wir verwandet haben und was der Unterschied zwischen dieser Arbeit und anderen Arbeiten ist.</a:t>
            </a:r>
          </a:p>
        </p:txBody>
      </p:sp>
      <p:sp>
        <p:nvSpPr>
          <p:cNvPr id="4" name="Foliennummernplatzhalter 3"/>
          <p:cNvSpPr>
            <a:spLocks noGrp="1"/>
          </p:cNvSpPr>
          <p:nvPr>
            <p:ph type="sldNum" sz="quarter" idx="10"/>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337401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Ich beschreibe erst, worauf wir uns konzentrieren.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Abbildung (a) zeigt den allgemeinen Ablauf des maschinellen Lernens. </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Der erste Schritt ist die Datenbeschaffung. Hier wird die Daten mit Sensoren gesammelt.</a:t>
            </a: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Im zweiten Schritt ‚Inspektion und Erkundung‘ werden </a:t>
            </a:r>
            <a:r>
              <a:rPr lang="de" altLang="ko-KR" sz="900" kern="1200" dirty="0">
                <a:solidFill>
                  <a:schemeClr val="tx1"/>
                </a:solidFill>
                <a:effectLst/>
                <a:latin typeface="+mn-lt"/>
                <a:ea typeface="+mn-ea"/>
                <a:cs typeface="+mn-cs"/>
              </a:rPr>
              <a:t>unabhängige Variablen, abhängige Variablen und Datentypen von Variablen untersucht.</a:t>
            </a:r>
            <a:endParaRPr lang="de" altLang="ko-KR" dirty="0">
              <a:effectLst/>
            </a:endParaRPr>
          </a:p>
          <a:p>
            <a:endParaRPr lang="de-DE" dirty="0"/>
          </a:p>
          <a:p>
            <a:r>
              <a:rPr lang="de" altLang="ko-KR" dirty="0"/>
              <a:t>Anschließend werden diese Daten vorverarbeitet und bereinigt. Dieser Schritt ist der wichtigste Teil dieser Arbeit. Wenn man sich diesen Schritt etwas genauer ansieht,</a:t>
            </a:r>
          </a:p>
          <a:p>
            <a:endParaRPr lang="de" altLang="ko-KR" dirty="0"/>
          </a:p>
          <a:p>
            <a:r>
              <a:rPr lang="de" altLang="ko-KR" dirty="0"/>
              <a:t>kann man ihn in solche Schritte unterteilen.</a:t>
            </a:r>
          </a:p>
          <a:p>
            <a:r>
              <a:rPr lang="de" altLang="ko-KR" dirty="0"/>
              <a:t>In diesem ersten Unterschritt entfernt man die unvollständigen Daten. Wenn beispielsweise eine Variable von mehreren Variablen in einem Datei keinen Wert hat, werden diese Daten in diesem Teilschritt entfernt. In der folgenden Teilschritt werden Ausreißer mit verschiedenen </a:t>
            </a:r>
            <a:r>
              <a:rPr lang="de" altLang="ko-KR" dirty="0" err="1"/>
              <a:t>Ausreißererkennungsalgorithmen</a:t>
            </a:r>
            <a:r>
              <a:rPr lang="de" altLang="ko-KR" dirty="0"/>
              <a:t> entfernt. Dieser Unterschritt ist der Schlüsselschritt für diese Arbeit. Danach werden die Daten bereinigt.</a:t>
            </a:r>
          </a:p>
          <a:p>
            <a:r>
              <a:rPr lang="de" altLang="ko-KR" dirty="0"/>
              <a:t>//Ein Beispiel hierfür ist die Neuordnung von Indizes, weil sie aufgrund der entfernten Daten nicht kontinuierlich geworden sind.</a:t>
            </a:r>
            <a:endParaRPr lang="en-US" altLang="ko-KR" dirty="0"/>
          </a:p>
          <a:p>
            <a:endParaRPr lang="en-US" altLang="ko-KR" dirty="0"/>
          </a:p>
          <a:p>
            <a:r>
              <a:rPr lang="de" altLang="ko-KR" dirty="0"/>
              <a:t>Zurück zur Abbildung links, der folgende Schritt ist „Modellierung und Training“. Hier wird ein Modell zur Vorhersage von Feinstaub erstellt und dieses Modell durch den vorverarbeiteten Datensatz trainiert.</a:t>
            </a:r>
          </a:p>
          <a:p>
            <a:endParaRPr lang="de" altLang="ko-KR" dirty="0"/>
          </a:p>
          <a:p>
            <a:r>
              <a:rPr lang="de" altLang="ko-KR" dirty="0"/>
              <a:t>Danach bewerten wir die Leistung dieses Modells. Wenn die Leistung nicht so gut ist wie erwartet, kann dieser Prozess zum vorherigen Schritt zurückkehren und den vorherigen Schritt noch mal durchführen.</a:t>
            </a:r>
          </a:p>
          <a:p>
            <a:endParaRPr lang="de" altLang="ko-KR" dirty="0"/>
          </a:p>
          <a:p>
            <a:r>
              <a:rPr lang="de" altLang="ko-KR" dirty="0"/>
              <a:t>Im letzten Schritt wird das Modell bereitgestellt. Wenn jedoch Eine Situation vorliegt, in der das Modell aufgrund des kritischen Problems erst noch weiter aktualisiert werden muss, kann es in die ersten Schritt zurückkehren.</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210752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insgesamt fünf Algorithmen verwendet. </a:t>
            </a:r>
            <a:r>
              <a:rPr lang="de" dirty="0"/>
              <a:t>Diese fünf Algorithmen kann man nach ihrem Grundkonzept in drei Typen unterteilen. Statistik-, cluster- und dichtebasiert.</a:t>
            </a:r>
          </a:p>
          <a:p>
            <a:endParaRPr lang="de" dirty="0"/>
          </a:p>
          <a:p>
            <a:r>
              <a:rPr lang="de" dirty="0"/>
              <a:t>In statistikbasierten Algorithmen gibt es zwei Algorithmen, die ich in dieser Arbeit verwendet habe. Interquartile Range und z-Score Filter.</a:t>
            </a:r>
            <a:endParaRPr lang="de-DE" dirty="0"/>
          </a:p>
          <a:p>
            <a:r>
              <a:rPr lang="de-DE" dirty="0"/>
              <a:t>//Das Konzept der statistik-</a:t>
            </a:r>
            <a:r>
              <a:rPr lang="de" altLang="ko-KR" sz="900" b="0" i="0" kern="1200" dirty="0">
                <a:solidFill>
                  <a:schemeClr val="tx1"/>
                </a:solidFill>
                <a:effectLst/>
                <a:latin typeface="+mn-lt"/>
                <a:ea typeface="+mn-ea"/>
                <a:cs typeface="+mn-cs"/>
              </a:rPr>
              <a:t>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ist es, nach Datenpunkten zu suchen, die signifikant von der Verteilung der restlichen Daten abweichen. Hierbei werden statistische Maße wie Mittelwert, Standardabweichung oder Quantile genutzt</a:t>
            </a:r>
            <a:r>
              <a:rPr lang="en-US" altLang="ko-KR" sz="900" b="0" i="0" kern="1200" dirty="0">
                <a:solidFill>
                  <a:schemeClr val="tx1"/>
                </a:solidFill>
                <a:effectLst/>
                <a:latin typeface="+mn-lt"/>
                <a:ea typeface="+mn-ea"/>
                <a:cs typeface="+mn-cs"/>
              </a:rPr>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clusterbasierten Algorithmen gibt es einen Algorithmus, der K-</a:t>
            </a:r>
            <a:r>
              <a:rPr lang="de" altLang="ko-KR" dirty="0" err="1"/>
              <a:t>Means</a:t>
            </a:r>
            <a:r>
              <a:rPr lang="de" altLang="ko-KR" dirty="0"/>
              <a:t> Clustering heißt.</a:t>
            </a: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cluster-</a:t>
            </a:r>
            <a:r>
              <a:rPr lang="de" altLang="ko-KR" dirty="0"/>
              <a:t>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r>
              <a:rPr lang="de" altLang="ko-KR" dirty="0"/>
              <a:t>In dichtebasierten Algorithmen gibt es zwei Algorithmen. </a:t>
            </a:r>
            <a:r>
              <a:rPr lang="de" altLang="ko-KR" dirty="0" err="1"/>
              <a:t>Local</a:t>
            </a:r>
            <a:r>
              <a:rPr lang="de" altLang="ko-KR" dirty="0"/>
              <a:t> </a:t>
            </a:r>
            <a:r>
              <a:rPr lang="de" altLang="ko-KR" dirty="0" err="1"/>
              <a:t>Outlier</a:t>
            </a:r>
            <a:r>
              <a:rPr lang="de" altLang="ko-KR" dirty="0"/>
              <a:t> </a:t>
            </a:r>
            <a:r>
              <a:rPr lang="de" altLang="ko-KR" dirty="0" err="1"/>
              <a:t>Factor</a:t>
            </a:r>
            <a:r>
              <a:rPr lang="de" altLang="ko-KR" dirty="0"/>
              <a:t> und Isolation </a:t>
            </a:r>
            <a:r>
              <a:rPr lang="de" altLang="ko-KR" dirty="0" err="1"/>
              <a:t>Forest</a:t>
            </a:r>
            <a:r>
              <a:rPr lang="de" altLang="ko-KR" dirty="0"/>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d</a:t>
            </a:r>
            <a:r>
              <a:rPr lang="de" altLang="ko-KR" dirty="0"/>
              <a:t>ichte-basierte Ausreißererkennungsalgorithmen identifizieren Ausreißer anhand der Dichte von Daten in einem Datensatz. Die Daten,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Die Notwendigkeit dieser Arbeit kann durch einen Vergleich der folgenden acht Papers rationalisiert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Es gibt schon viele Arbeiten, in der die Analyse der Ausreißer durchgeführt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Aber wie man unter der Tabelle verstehen kann, </a:t>
            </a:r>
            <a:r>
              <a:rPr lang="de" altLang="ko-KR" sz="900" kern="1200" dirty="0">
                <a:solidFill>
                  <a:schemeClr val="tx1"/>
                </a:solidFill>
                <a:effectLst/>
                <a:latin typeface="+mn-lt"/>
                <a:ea typeface="+mn-ea"/>
                <a:cs typeface="+mn-cs"/>
              </a:rPr>
              <a:t>wurde kein Fall bisher beschrieben, in dem Ausreißer mithilfe von Algorithmen mit unterschiedlichen Eigenschaften erkannt und die Unterschiede zwischen ihnen verglichen und analysiert wurden. Daher wird in meiner Arbeit das Einfluss der Ausreißer unter Zuhilfenahme von statistik-, cluster- und dichtebasierten Algorithmen untersucht.</a:t>
            </a:r>
          </a:p>
          <a:p>
            <a:pPr marL="0" marR="0" lvl="0" indent="0" algn="l" defTabSz="685800" rtl="0" eaLnBrk="1" fontAlgn="auto" latinLnBrk="0" hangingPunct="1">
              <a:lnSpc>
                <a:spcPct val="100000"/>
              </a:lnSpc>
              <a:spcBef>
                <a:spcPts val="0"/>
              </a:spcBef>
              <a:spcAft>
                <a:spcPts val="0"/>
              </a:spcAft>
              <a:buClrTx/>
              <a:buSzTx/>
              <a:buFontTx/>
              <a:buNone/>
              <a:tabLst/>
              <a:defRPr/>
            </a:pPr>
            <a:br>
              <a:rPr lang="de" altLang="ko-KR" sz="900" kern="1200" dirty="0">
                <a:solidFill>
                  <a:schemeClr val="tx1"/>
                </a:solidFill>
                <a:effectLst/>
                <a:latin typeface="+mn-lt"/>
                <a:ea typeface="+mn-ea"/>
                <a:cs typeface="+mn-cs"/>
              </a:rPr>
            </a:br>
            <a:r>
              <a:rPr lang="de" altLang="ko-KR" sz="900" kern="1200" dirty="0">
                <a:solidFill>
                  <a:schemeClr val="tx1"/>
                </a:solidFill>
                <a:effectLst/>
                <a:latin typeface="+mn-lt"/>
                <a:ea typeface="+mn-ea"/>
                <a:cs typeface="+mn-cs"/>
              </a:rPr>
              <a:t>//Wenn jedoch solche Vergleiche und Analysen durchgeführt werden, können die Ergebnisse dazu beitragen, das Verständnis für die Stärken und die Schwächen eines jeden Algorithmus zu verbessern und in weiterführenden Arbeiten eine fundierte Entscheidung zu treffen.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1563632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Monday, March 13,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solidFill>
                  <a:schemeClr val="bg1">
                    <a:lumMod val="50000"/>
                  </a:schemeClr>
                </a:solidFill>
              </a:rPr>
              <a:t>2. Methoden</a:t>
            </a:r>
            <a:br>
              <a:rPr lang="de-DE" altLang="ko-KR" dirty="0"/>
            </a:br>
            <a:r>
              <a:rPr lang="de-DE" altLang="ko-KR" dirty="0"/>
              <a:t>3. Ergebnisse &amp; Diskussion</a:t>
            </a:r>
            <a:br>
              <a:rPr lang="de-DE" altLang="ko-KR" dirty="0"/>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36727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8070574"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Modelleinflüsse: Regen, Temperatur und </a:t>
            </a:r>
            <a:r>
              <a:rPr lang="de-DE" altLang="ko-KR" b="0" dirty="0" err="1">
                <a:solidFill>
                  <a:schemeClr val="tx1"/>
                </a:solidFill>
              </a:rPr>
              <a:t>Windgeschw</a:t>
            </a:r>
            <a:r>
              <a:rPr lang="de-DE" altLang="ko-KR" b="0" dirty="0">
                <a:solidFill>
                  <a:schemeClr val="tx1"/>
                </a:solidFill>
              </a:rPr>
              <a:t>. als </a:t>
            </a:r>
            <a:r>
              <a:rPr lang="de-DE" altLang="ko-KR" b="0" dirty="0" err="1">
                <a:solidFill>
                  <a:schemeClr val="tx1"/>
                </a:solidFill>
              </a:rPr>
              <a:t>ausreißerfrei</a:t>
            </a:r>
            <a:r>
              <a:rPr lang="de-DE" altLang="ko-KR" b="0" dirty="0">
                <a:solidFill>
                  <a:schemeClr val="tx1"/>
                </a:solidFill>
              </a:rPr>
              <a:t> angenommen</a:t>
            </a:r>
          </a:p>
          <a:p>
            <a:pPr marL="366750" indent="-285750">
              <a:buFont typeface="Arial" panose="020B0604020202020204" pitchFamily="34" charset="0"/>
              <a:buChar char="•"/>
            </a:pPr>
            <a:r>
              <a:rPr lang="de-DE" altLang="ko-KR" b="0" dirty="0">
                <a:solidFill>
                  <a:schemeClr val="tx1"/>
                </a:solidFill>
              </a:rPr>
              <a:t>Ausreißer nur in Feinstaubmessung gesucht</a:t>
            </a:r>
          </a:p>
        </p:txBody>
      </p:sp>
    </p:spTree>
    <p:extLst>
      <p:ext uri="{BB962C8B-B14F-4D97-AF65-F5344CB8AC3E}">
        <p14:creationId xmlns:p14="http://schemas.microsoft.com/office/powerpoint/2010/main" val="10453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784790" y="1509176"/>
            <a:ext cx="3574419" cy="815986"/>
          </a:xfrm>
        </p:spPr>
      </p:pic>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4"/>
            <a:ext cx="5382996"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p:txBody>
      </p:sp>
      <p:graphicFrame>
        <p:nvGraphicFramePr>
          <p:cNvPr id="3" name="내용 개체 틀 2">
            <a:extLst>
              <a:ext uri="{FF2B5EF4-FFF2-40B4-BE49-F238E27FC236}">
                <a16:creationId xmlns:a16="http://schemas.microsoft.com/office/drawing/2014/main" id="{3A28634D-B6C1-EDF0-D321-7A248AF95101}"/>
              </a:ext>
            </a:extLst>
          </p:cNvPr>
          <p:cNvGraphicFramePr>
            <a:graphicFrameLocks/>
          </p:cNvGraphicFramePr>
          <p:nvPr>
            <p:extLst>
              <p:ext uri="{D42A27DB-BD31-4B8C-83A1-F6EECF244321}">
                <p14:modId xmlns:p14="http://schemas.microsoft.com/office/powerpoint/2010/main" val="2172878322"/>
              </p:ext>
            </p:extLst>
          </p:nvPr>
        </p:nvGraphicFramePr>
        <p:xfrm>
          <a:off x="1131557" y="3104449"/>
          <a:ext cx="6880886" cy="1447800"/>
        </p:xfrm>
        <a:graphic>
          <a:graphicData uri="http://schemas.openxmlformats.org/drawingml/2006/table">
            <a:tbl>
              <a:tblPr firstRow="1" bandRow="1">
                <a:tableStyleId>{5C22544A-7EE6-4342-B048-85BDC9FD1C3A}</a:tableStyleId>
              </a:tblPr>
              <a:tblGrid>
                <a:gridCol w="2042453">
                  <a:extLst>
                    <a:ext uri="{9D8B030D-6E8A-4147-A177-3AD203B41FA5}">
                      <a16:colId xmlns:a16="http://schemas.microsoft.com/office/drawing/2014/main" val="1402511799"/>
                    </a:ext>
                  </a:extLst>
                </a:gridCol>
                <a:gridCol w="4838433">
                  <a:extLst>
                    <a:ext uri="{9D8B030D-6E8A-4147-A177-3AD203B41FA5}">
                      <a16:colId xmlns:a16="http://schemas.microsoft.com/office/drawing/2014/main" val="1083579010"/>
                    </a:ext>
                  </a:extLst>
                </a:gridCol>
              </a:tblGrid>
              <a:tr h="221009">
                <a:tc>
                  <a:txBody>
                    <a:bodyPr/>
                    <a:lstStyle/>
                    <a:p>
                      <a:pPr algn="r" latinLnBrk="1"/>
                      <a:endParaRPr lang="ko-KR" altLang="en-US" sz="1300" dirty="0">
                        <a:latin typeface="Open Sans" pitchFamily="2" charset="0"/>
                        <a:cs typeface="Open Sans" pitchFamily="2" charset="0"/>
                      </a:endParaRPr>
                    </a:p>
                  </a:txBody>
                  <a:tcPr anchor="ctr"/>
                </a:tc>
                <a:tc>
                  <a:txBody>
                    <a:bodyPr/>
                    <a:lstStyle/>
                    <a:p>
                      <a:pPr algn="ctr" latinLnBrk="1"/>
                      <a:r>
                        <a:rPr lang="de-DE" altLang="ko-KR" sz="1300" dirty="0">
                          <a:latin typeface="Open Sans" pitchFamily="2" charset="0"/>
                          <a:ea typeface="Open Sans" pitchFamily="2" charset="0"/>
                          <a:cs typeface="Open Sans" pitchFamily="2" charset="0"/>
                        </a:rPr>
                        <a:t>Verwandte Umgebung</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221009">
                <a:tc>
                  <a:txBody>
                    <a:bodyPr/>
                    <a:lstStyle/>
                    <a:p>
                      <a:pPr algn="r" latinLnBrk="1"/>
                      <a:r>
                        <a:rPr lang="de-DE" altLang="ko-KR" sz="1300" dirty="0" err="1">
                          <a:latin typeface="Open Sans" pitchFamily="2" charset="0"/>
                          <a:ea typeface="Open Sans" pitchFamily="2" charset="0"/>
                          <a:cs typeface="Open Sans" pitchFamily="2" charset="0"/>
                        </a:rPr>
                        <a:t>Jupyter</a:t>
                      </a:r>
                      <a:r>
                        <a:rPr lang="de-DE" altLang="ko-KR" sz="1300" dirty="0">
                          <a:latin typeface="Open Sans" pitchFamily="2" charset="0"/>
                          <a:ea typeface="Open Sans" pitchFamily="2" charset="0"/>
                          <a:cs typeface="Open Sans" pitchFamily="2" charset="0"/>
                        </a:rPr>
                        <a:t> Notebook</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Google </a:t>
                      </a:r>
                      <a:r>
                        <a:rPr lang="pt" altLang="ko-KR" sz="1300" dirty="0" err="1">
                          <a:latin typeface="Open Sans" pitchFamily="2" charset="0"/>
                          <a:ea typeface="Open Sans" pitchFamily="2" charset="0"/>
                          <a:cs typeface="Open Sans" pitchFamily="2" charset="0"/>
                        </a:rPr>
                        <a:t>Colab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21009">
                <a:tc>
                  <a:txBody>
                    <a:bodyPr/>
                    <a:lstStyle/>
                    <a:p>
                      <a:pPr algn="r" latinLnBrk="1"/>
                      <a:r>
                        <a:rPr lang="de-DE" altLang="ko-KR" sz="1300" dirty="0">
                          <a:latin typeface="Open Sans" pitchFamily="2" charset="0"/>
                          <a:ea typeface="Open Sans" pitchFamily="2" charset="0"/>
                          <a:cs typeface="Open Sans" pitchFamily="2" charset="0"/>
                        </a:rPr>
                        <a:t>CPU</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Intel(</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 Xeon(</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21009">
                <a:tc>
                  <a:txBody>
                    <a:bodyPr/>
                    <a:lstStyle/>
                    <a:p>
                      <a:pPr algn="r" latinLnBrk="1"/>
                      <a:r>
                        <a:rPr lang="de-DE" altLang="ko-KR" sz="1300" dirty="0">
                          <a:latin typeface="Open Sans" pitchFamily="2" charset="0"/>
                          <a:ea typeface="Open Sans" pitchFamily="2" charset="0"/>
                          <a:cs typeface="Open Sans" pitchFamily="2" charset="0"/>
                        </a:rPr>
                        <a:t>RAM</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12 GB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221009">
                <a:tc>
                  <a:txBody>
                    <a:bodyPr/>
                    <a:lstStyle/>
                    <a:p>
                      <a:pPr algn="r" latinLnBrk="1"/>
                      <a:r>
                        <a:rPr lang="de-DE" altLang="ko-KR" sz="1300" dirty="0">
                          <a:latin typeface="Open Sans" pitchFamily="2" charset="0"/>
                          <a:ea typeface="Open Sans" pitchFamily="2" charset="0"/>
                          <a:cs typeface="Open Sans" pitchFamily="2" charset="0"/>
                        </a:rPr>
                        <a:t>Python Version</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3.8.16</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4" name="Inhaltsplatzhalter 2">
            <a:extLst>
              <a:ext uri="{FF2B5EF4-FFF2-40B4-BE49-F238E27FC236}">
                <a16:creationId xmlns:a16="http://schemas.microsoft.com/office/drawing/2014/main" id="{CB3E17CC-0858-4062-C424-921904D43189}"/>
              </a:ext>
            </a:extLst>
          </p:cNvPr>
          <p:cNvSpPr txBox="1">
            <a:spLocks/>
          </p:cNvSpPr>
          <p:nvPr/>
        </p:nvSpPr>
        <p:spPr>
          <a:xfrm>
            <a:off x="418993" y="2586296"/>
            <a:ext cx="3238609"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185142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3425572607"/>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1603169"/>
            <a:ext cx="3354323" cy="96858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
        <p:nvSpPr>
          <p:cNvPr id="3" name="직사각형 2">
            <a:extLst>
              <a:ext uri="{FF2B5EF4-FFF2-40B4-BE49-F238E27FC236}">
                <a16:creationId xmlns:a16="http://schemas.microsoft.com/office/drawing/2014/main" id="{C8BF82AA-CBC2-62FE-41DB-140FC0FDF386}"/>
              </a:ext>
            </a:extLst>
          </p:cNvPr>
          <p:cNvSpPr/>
          <p:nvPr/>
        </p:nvSpPr>
        <p:spPr>
          <a:xfrm flipH="1">
            <a:off x="4002838" y="3342011"/>
            <a:ext cx="4683959" cy="2265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FC445762-CC04-6A18-C312-795D989623E4}"/>
              </a:ext>
            </a:extLst>
          </p:cNvPr>
          <p:cNvSpPr/>
          <p:nvPr/>
        </p:nvSpPr>
        <p:spPr>
          <a:xfrm flipH="1">
            <a:off x="4002837" y="3574134"/>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8550DEEE-E05E-5528-816A-14779340AEE5}"/>
              </a:ext>
            </a:extLst>
          </p:cNvPr>
          <p:cNvSpPr/>
          <p:nvPr/>
        </p:nvSpPr>
        <p:spPr>
          <a:xfrm flipH="1">
            <a:off x="4002837" y="4100978"/>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nhaltsplatzhalter 2">
            <a:extLst>
              <a:ext uri="{FF2B5EF4-FFF2-40B4-BE49-F238E27FC236}">
                <a16:creationId xmlns:a16="http://schemas.microsoft.com/office/drawing/2014/main" id="{E3120275-0A00-B9B3-8C7A-6AF0D3A87CCC}"/>
              </a:ext>
            </a:extLst>
          </p:cNvPr>
          <p:cNvSpPr txBox="1">
            <a:spLocks/>
          </p:cNvSpPr>
          <p:nvPr/>
        </p:nvSpPr>
        <p:spPr>
          <a:xfrm>
            <a:off x="327553" y="918994"/>
            <a:ext cx="3354323" cy="36354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3" grpId="1" animBg="1"/>
      <p:bldP spid="4" grpId="0" animBg="1"/>
      <p:bldP spid="4" grpI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449" y="750046"/>
            <a:ext cx="3049709" cy="1966242"/>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2158" y="734636"/>
            <a:ext cx="3049816" cy="1986625"/>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2158" y="2731699"/>
            <a:ext cx="3049816" cy="1991455"/>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4742" y="2731699"/>
            <a:ext cx="3049816" cy="1999327"/>
          </a:xfrm>
          <a:prstGeom prst="rect">
            <a:avLst/>
          </a:prstGeom>
        </p:spPr>
      </p:pic>
    </p:spTree>
    <p:extLst>
      <p:ext uri="{BB962C8B-B14F-4D97-AF65-F5344CB8AC3E}">
        <p14:creationId xmlns:p14="http://schemas.microsoft.com/office/powerpoint/2010/main" val="184615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40072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solidFill>
                  <a:schemeClr val="bg1">
                    <a:lumMod val="50000"/>
                  </a:schemeClr>
                </a:solidFill>
              </a:rPr>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p>
          <a:p>
            <a:pPr>
              <a:lnSpc>
                <a:spcPct val="150000"/>
              </a:lnSpc>
            </a:pPr>
            <a:r>
              <a:rPr lang="de-DE" altLang="ko-KR" dirty="0"/>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133280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999" y="254870"/>
            <a:ext cx="2417543"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in einer besseren Hardware</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pic>
        <p:nvPicPr>
          <p:cNvPr id="7" name="그림 6">
            <a:extLst>
              <a:ext uri="{FF2B5EF4-FFF2-40B4-BE49-F238E27FC236}">
                <a16:creationId xmlns:a16="http://schemas.microsoft.com/office/drawing/2014/main" id="{3D142926-07B0-F849-B639-50BD13F2F8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1730" y="2327385"/>
            <a:ext cx="3422160" cy="2206373"/>
          </a:xfrm>
          <a:prstGeom prst="rect">
            <a:avLst/>
          </a:prstGeom>
        </p:spPr>
      </p:pic>
    </p:spTree>
    <p:extLst>
      <p:ext uri="{BB962C8B-B14F-4D97-AF65-F5344CB8AC3E}">
        <p14:creationId xmlns:p14="http://schemas.microsoft.com/office/powerpoint/2010/main" val="33520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973622"/>
          </a:xfrm>
        </p:spPr>
        <p:txBody>
          <a:bodyPr/>
          <a:lstStyle/>
          <a:p>
            <a:r>
              <a:rPr lang="de-DE" altLang="ko-KR" dirty="0"/>
              <a:t>Bachelorarbeit, Davin Ahn</a:t>
            </a:r>
          </a:p>
          <a:p>
            <a:endParaRPr lang="de-DE" altLang="ko-KR" dirty="0"/>
          </a:p>
          <a:p>
            <a:r>
              <a:rPr lang="de" altLang="ko-KR" sz="1600" dirty="0"/>
              <a:t>Vielen Dank für Ihre Aufmerksamkeit</a:t>
            </a:r>
            <a:endParaRPr lang="en-DE" altLang="ko-KR" sz="1600"/>
          </a:p>
        </p:txBody>
      </p:sp>
    </p:spTree>
    <p:extLst>
      <p:ext uri="{BB962C8B-B14F-4D97-AF65-F5344CB8AC3E}">
        <p14:creationId xmlns:p14="http://schemas.microsoft.com/office/powerpoint/2010/main" val="148106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2169825"/>
          </a:xfrm>
          <a:prstGeom prst="rect">
            <a:avLst/>
          </a:prstGeom>
          <a:noFill/>
        </p:spPr>
        <p:txBody>
          <a:bodyPr wrap="square" rtlCol="0">
            <a:spAutoFit/>
          </a:bodyPr>
          <a:lstStyle/>
          <a:p>
            <a:pPr fontAlgn="base"/>
            <a:r>
              <a:rPr lang="ko-KR" altLang="en-US" dirty="0"/>
              <a:t>단일 도시에 있는 많은</a:t>
            </a:r>
            <a:r>
              <a:rPr lang="en-US" altLang="ko-KR" dirty="0"/>
              <a:t>(1000)</a:t>
            </a:r>
            <a:r>
              <a:rPr lang="ko-KR" altLang="en-US" dirty="0"/>
              <a:t>명의 심장 박동 데이터가 있다고 상상해 봅시다</a:t>
            </a:r>
            <a:r>
              <a:rPr lang="en-US" altLang="ko-KR" dirty="0"/>
              <a:t>. </a:t>
            </a:r>
            <a:r>
              <a:rPr lang="ko-KR" altLang="en-US" dirty="0"/>
              <a:t>예를 들어 </a:t>
            </a:r>
            <a:r>
              <a:rPr lang="en-US" altLang="ko-KR" dirty="0"/>
              <a:t>BPM</a:t>
            </a:r>
            <a:r>
              <a:rPr lang="ko-KR" altLang="en-US" dirty="0"/>
              <a:t>은 </a:t>
            </a:r>
            <a:r>
              <a:rPr lang="en-US" altLang="ko-KR" dirty="0"/>
              <a:t>5</a:t>
            </a:r>
            <a:r>
              <a:rPr lang="ko-KR" altLang="en-US" dirty="0"/>
              <a:t>분마다 기록됩니다</a:t>
            </a:r>
            <a:r>
              <a:rPr lang="en-US" altLang="ko-KR" dirty="0"/>
              <a:t>. </a:t>
            </a:r>
            <a:r>
              <a:rPr lang="ko-KR" altLang="en-US" dirty="0"/>
              <a:t>모든 사람의 전체 평균 </a:t>
            </a:r>
            <a:r>
              <a:rPr lang="en-US" altLang="ko-KR" dirty="0"/>
              <a:t>BPM</a:t>
            </a:r>
            <a:r>
              <a:rPr lang="ko-KR" altLang="en-US" dirty="0"/>
              <a:t>은 </a:t>
            </a:r>
            <a:r>
              <a:rPr lang="en-US" altLang="ko-KR" dirty="0"/>
              <a:t>80</a:t>
            </a:r>
            <a:r>
              <a:rPr lang="ko-KR" altLang="en-US" dirty="0"/>
              <a:t>이고 </a:t>
            </a:r>
            <a:r>
              <a:rPr lang="en-US" altLang="ko-KR" dirty="0"/>
              <a:t>1%</a:t>
            </a:r>
            <a:r>
              <a:rPr lang="ko-KR" altLang="en-US" dirty="0"/>
              <a:t>와 </a:t>
            </a:r>
            <a:r>
              <a:rPr lang="en-US" altLang="ko-KR" dirty="0"/>
              <a:t>99% </a:t>
            </a:r>
            <a:r>
              <a:rPr lang="ko-KR" altLang="en-US" dirty="0" err="1"/>
              <a:t>백분위수는</a:t>
            </a:r>
            <a:r>
              <a:rPr lang="ko-KR" altLang="en-US" dirty="0"/>
              <a:t> </a:t>
            </a:r>
            <a:r>
              <a:rPr lang="en-US" altLang="ko-KR" dirty="0"/>
              <a:t>30</a:t>
            </a:r>
            <a:r>
              <a:rPr lang="ko-KR" altLang="en-US" dirty="0"/>
              <a:t>과 </a:t>
            </a:r>
            <a:r>
              <a:rPr lang="en-US" altLang="ko-KR" dirty="0"/>
              <a:t>180</a:t>
            </a:r>
            <a:r>
              <a:rPr lang="ko-KR" altLang="en-US" dirty="0"/>
              <a:t>입니다</a:t>
            </a:r>
            <a:r>
              <a:rPr lang="en-US" altLang="ko-KR" dirty="0"/>
              <a:t>.</a:t>
            </a:r>
          </a:p>
          <a:p>
            <a:pPr fontAlgn="base"/>
            <a:r>
              <a:rPr lang="ko-KR" altLang="en-US" dirty="0"/>
              <a:t>일반적인 예외는 사람의 심장 박동 값이 </a:t>
            </a:r>
            <a:r>
              <a:rPr lang="en-US" altLang="ko-KR" dirty="0"/>
              <a:t>30</a:t>
            </a:r>
            <a:r>
              <a:rPr lang="ko-KR" altLang="en-US" dirty="0"/>
              <a:t>보다 작거나 </a:t>
            </a:r>
            <a:r>
              <a:rPr lang="en-US" altLang="ko-KR" dirty="0"/>
              <a:t>180</a:t>
            </a:r>
            <a:r>
              <a:rPr lang="ko-KR" altLang="en-US" dirty="0"/>
              <a:t>보다 높은 경우입니다</a:t>
            </a:r>
            <a:r>
              <a:rPr lang="en-US" altLang="ko-KR" dirty="0"/>
              <a:t>. 20 </a:t>
            </a:r>
            <a:r>
              <a:rPr lang="ko-KR" altLang="en-US" dirty="0"/>
              <a:t>또는 </a:t>
            </a:r>
            <a:r>
              <a:rPr lang="en-US" altLang="ko-KR" dirty="0"/>
              <a:t>230</a:t>
            </a:r>
            <a:r>
              <a:rPr lang="ko-KR" altLang="en-US" dirty="0"/>
              <a:t>과 같습니다</a:t>
            </a:r>
            <a:r>
              <a:rPr lang="en-US" altLang="ko-KR" dirty="0"/>
              <a:t>. </a:t>
            </a:r>
            <a:r>
              <a:rPr lang="ko-KR" altLang="en-US" dirty="0"/>
              <a:t>정상인 값의 예는 </a:t>
            </a:r>
            <a:r>
              <a:rPr lang="en-US" altLang="ko-KR" dirty="0"/>
              <a:t>50(</a:t>
            </a:r>
            <a:r>
              <a:rPr lang="ko-KR" altLang="en-US" dirty="0"/>
              <a:t>매우 이완됨</a:t>
            </a:r>
            <a:r>
              <a:rPr lang="en-US" altLang="ko-KR" dirty="0"/>
              <a:t>) </a:t>
            </a:r>
            <a:r>
              <a:rPr lang="ko-KR" altLang="en-US" dirty="0"/>
              <a:t>또는 </a:t>
            </a:r>
            <a:r>
              <a:rPr lang="en-US" altLang="ko-KR" dirty="0"/>
              <a:t>150(</a:t>
            </a:r>
            <a:r>
              <a:rPr lang="ko-KR" altLang="en-US" dirty="0"/>
              <a:t>운동 중</a:t>
            </a:r>
            <a:r>
              <a:rPr lang="en-US" altLang="ko-KR" dirty="0"/>
              <a:t>)</a:t>
            </a:r>
            <a:r>
              <a:rPr lang="ko-KR" altLang="en-US" dirty="0"/>
              <a:t>일 수 있습니다</a:t>
            </a:r>
            <a:r>
              <a:rPr lang="en-US" altLang="ko-KR" dirty="0"/>
              <a:t>.</a:t>
            </a:r>
          </a:p>
          <a:p>
            <a:pPr fontAlgn="base"/>
            <a:r>
              <a:rPr lang="ko-KR" altLang="en-US" dirty="0"/>
              <a:t>그러나 </a:t>
            </a:r>
            <a:r>
              <a:rPr lang="en-US" altLang="ko-KR" dirty="0"/>
              <a:t>1000</a:t>
            </a:r>
            <a:r>
              <a:rPr lang="ko-KR" altLang="en-US" dirty="0"/>
              <a:t>명 모두의 평균이 한 시간 간격 동안 </a:t>
            </a:r>
            <a:r>
              <a:rPr lang="en-US" altLang="ko-KR" dirty="0"/>
              <a:t>150BPM</a:t>
            </a:r>
            <a:r>
              <a:rPr lang="ko-KR" altLang="en-US" dirty="0"/>
              <a:t>이라면 이는 집단적 이상 현상입니다</a:t>
            </a:r>
            <a:r>
              <a:rPr lang="en-US" altLang="ko-KR" dirty="0"/>
              <a:t>. </a:t>
            </a:r>
            <a:r>
              <a:rPr lang="ko-KR" altLang="en-US" dirty="0"/>
              <a:t>개별적으로는 괜찮지만 모든 사람이 동시에 운동할 가능성은 거의 없습니다</a:t>
            </a:r>
            <a:r>
              <a:rPr lang="en-US" altLang="ko-KR" dirty="0"/>
              <a:t>!</a:t>
            </a:r>
          </a:p>
          <a:p>
            <a:pPr fontAlgn="base"/>
            <a:r>
              <a:rPr lang="ko-KR" altLang="en-US" dirty="0"/>
              <a:t>아침 </a:t>
            </a:r>
            <a:r>
              <a:rPr lang="en-US" altLang="ko-KR" dirty="0"/>
              <a:t>5</a:t>
            </a:r>
            <a:r>
              <a:rPr lang="ko-KR" altLang="en-US" dirty="0"/>
              <a:t>시에 사람의 </a:t>
            </a:r>
            <a:r>
              <a:rPr lang="en-US" altLang="ko-KR" dirty="0"/>
              <a:t>BPM</a:t>
            </a:r>
            <a:r>
              <a:rPr lang="ko-KR" altLang="en-US" dirty="0"/>
              <a:t>이 </a:t>
            </a:r>
            <a:r>
              <a:rPr lang="en-US" altLang="ko-KR" dirty="0"/>
              <a:t>150</a:t>
            </a:r>
            <a:r>
              <a:rPr lang="ko-KR" altLang="en-US" dirty="0"/>
              <a:t>이면 상황에 따라 이상할 가능성이 있습니다</a:t>
            </a:r>
            <a:r>
              <a:rPr lang="en-US" altLang="ko-KR" dirty="0"/>
              <a:t>. </a:t>
            </a:r>
            <a:r>
              <a:rPr lang="ko-KR" altLang="en-US" dirty="0"/>
              <a:t>값은 일반적으로 괜찮지만 사람이 한밤중에 운동을 할 가능성은 거의 없습니다</a:t>
            </a:r>
            <a:r>
              <a:rPr lang="en-US" altLang="ko-KR" dirty="0"/>
              <a:t>! </a:t>
            </a:r>
            <a:r>
              <a:rPr lang="ko-KR" altLang="en-US" dirty="0"/>
              <a:t>여기서 컨텍스트는 시간입니다</a:t>
            </a:r>
            <a:r>
              <a:rPr lang="en-US" altLang="ko-KR" dirty="0"/>
              <a:t>.</a:t>
            </a:r>
          </a:p>
          <a:p>
            <a:pPr fontAlgn="base"/>
            <a:r>
              <a:rPr lang="ko-KR" altLang="en-US" dirty="0"/>
              <a:t>또는 우리가 그 사람의 상태에 접근할 수 있고 상태 </a:t>
            </a:r>
            <a:r>
              <a:rPr lang="en-US" altLang="ko-KR" dirty="0"/>
              <a:t>== '</a:t>
            </a:r>
            <a:r>
              <a:rPr lang="ko-KR" altLang="en-US" dirty="0"/>
              <a:t>휴식 중</a:t>
            </a:r>
            <a:r>
              <a:rPr lang="en-US" altLang="ko-KR" dirty="0"/>
              <a:t>'</a:t>
            </a:r>
            <a:r>
              <a:rPr lang="ko-KR" altLang="en-US" dirty="0"/>
              <a:t>이고 </a:t>
            </a:r>
            <a:r>
              <a:rPr lang="en-US" altLang="ko-KR" dirty="0"/>
              <a:t>BPM</a:t>
            </a:r>
            <a:r>
              <a:rPr lang="ko-KR" altLang="en-US" dirty="0"/>
              <a:t>이 </a:t>
            </a:r>
            <a:r>
              <a:rPr lang="en-US" altLang="ko-KR" dirty="0"/>
              <a:t>150</a:t>
            </a:r>
            <a:r>
              <a:rPr lang="ko-KR" altLang="en-US" dirty="0"/>
              <a:t>인 경우</a:t>
            </a:r>
            <a:r>
              <a:rPr lang="en-US" altLang="ko-KR" dirty="0"/>
              <a:t>, </a:t>
            </a:r>
            <a:r>
              <a:rPr lang="ko-KR" altLang="en-US" dirty="0"/>
              <a:t>이는 하루 중 시간에 관계없이 컨텍스트 이상</a:t>
            </a:r>
            <a:r>
              <a:rPr lang="en-US" altLang="ko-KR" dirty="0"/>
              <a:t>(</a:t>
            </a:r>
            <a:r>
              <a:rPr lang="ko-KR" altLang="en-US" dirty="0"/>
              <a:t>컨텍스트가 개인의 상태임</a:t>
            </a:r>
            <a:r>
              <a:rPr lang="en-US" altLang="ko-KR" dirty="0"/>
              <a:t>)</a:t>
            </a:r>
            <a:r>
              <a:rPr lang="ko-KR" altLang="en-US" dirty="0"/>
              <a:t>이기도 합니다</a:t>
            </a:r>
            <a:r>
              <a:rPr lang="en-US" altLang="ko-KR" dirty="0"/>
              <a:t>.</a:t>
            </a:r>
          </a:p>
        </p:txBody>
      </p:sp>
    </p:spTree>
    <p:extLst>
      <p:ext uri="{BB962C8B-B14F-4D97-AF65-F5344CB8AC3E}">
        <p14:creationId xmlns:p14="http://schemas.microsoft.com/office/powerpoint/2010/main" val="320932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002BA6D1-399C-793A-7B73-1FEFB0510152}"/>
              </a:ext>
            </a:extLst>
          </p:cNvPr>
          <p:cNvSpPr>
            <a:spLocks noGrp="1"/>
          </p:cNvSpPr>
          <p:nvPr>
            <p:ph type="title"/>
          </p:nvPr>
        </p:nvSpPr>
        <p:spPr>
          <a:xfrm>
            <a:off x="180000" y="254870"/>
            <a:ext cx="6480000" cy="430560"/>
          </a:xfrm>
        </p:spPr>
        <p:txBody>
          <a:bodyPr/>
          <a:lstStyle/>
          <a:p>
            <a:r>
              <a:rPr lang="de-DE" dirty="0"/>
              <a:t>Masking- und Swampingproblem</a:t>
            </a:r>
            <a:endParaRPr lang="en-US" dirty="0"/>
          </a:p>
        </p:txBody>
      </p:sp>
      <p:pic>
        <p:nvPicPr>
          <p:cNvPr id="1026" name="Picture 2" descr="Figures exhibiting the impact of a group of outliers on the covariance matrix. Filled black rectangles denote undetected outliers, i.e. points coming from a diierent population as the main part of the data (empty circles) was sampled. (a) Masking. The outliers innate the covariance matrix and remain undetected. (b) Swamping. The outliers innate and distort the covariance matrix to that degree, that some points { belonging to the main part of the data { appear as outliers, while the true outliers remain undetected.">
            <a:extLst>
              <a:ext uri="{FF2B5EF4-FFF2-40B4-BE49-F238E27FC236}">
                <a16:creationId xmlns:a16="http://schemas.microsoft.com/office/drawing/2014/main" id="{26232B0B-A1B8-3096-F480-B971C6C8B6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7537" y="1339424"/>
            <a:ext cx="6256426" cy="2464652"/>
          </a:xfrm>
          <a:prstGeom prst="rect">
            <a:avLst/>
          </a:prstGeom>
          <a:solidFill>
            <a:srgbClr val="FFFFFF"/>
          </a:solidFill>
          <a:ln>
            <a:noFill/>
          </a:ln>
          <a:extLst/>
        </p:spPr>
      </p:pic>
    </p:spTree>
    <p:extLst>
      <p:ext uri="{BB962C8B-B14F-4D97-AF65-F5344CB8AC3E}">
        <p14:creationId xmlns:p14="http://schemas.microsoft.com/office/powerpoint/2010/main" val="242482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31206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AA4C54AA-5642-7255-2145-7C247193A5EE}"/>
              </a:ext>
            </a:extLst>
          </p:cNvPr>
          <p:cNvSpPr/>
          <p:nvPr/>
        </p:nvSpPr>
        <p:spPr>
          <a:xfrm>
            <a:off x="3863920" y="3560495"/>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9DE8A50B-D62D-9330-10FB-8609AB1D55AA}"/>
              </a:ext>
            </a:extLst>
          </p:cNvPr>
          <p:cNvSpPr/>
          <p:nvPr/>
        </p:nvSpPr>
        <p:spPr>
          <a:xfrm>
            <a:off x="4248143" y="3366419"/>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B38D12A-1AC2-6398-B7EC-8EAD27E1867C}"/>
              </a:ext>
            </a:extLst>
          </p:cNvPr>
          <p:cNvSpPr/>
          <p:nvPr/>
        </p:nvSpPr>
        <p:spPr>
          <a:xfrm>
            <a:off x="4585790" y="3066781"/>
            <a:ext cx="941070" cy="11577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a:extLst>
              <a:ext uri="{FF2B5EF4-FFF2-40B4-BE49-F238E27FC236}">
                <a16:creationId xmlns:a16="http://schemas.microsoft.com/office/drawing/2014/main" id="{E298F2E8-B433-7221-2A82-837D3DFD931A}"/>
              </a:ext>
            </a:extLst>
          </p:cNvPr>
          <p:cNvCxnSpPr>
            <a:cxnSpLocks/>
          </p:cNvCxnSpPr>
          <p:nvPr/>
        </p:nvCxnSpPr>
        <p:spPr>
          <a:xfrm>
            <a:off x="898216" y="2921225"/>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3FA83909-802B-ADD0-77DB-4104E7CA67B0}"/>
              </a:ext>
            </a:extLst>
          </p:cNvPr>
          <p:cNvCxnSpPr>
            <a:cxnSpLocks/>
          </p:cNvCxnSpPr>
          <p:nvPr/>
        </p:nvCxnSpPr>
        <p:spPr>
          <a:xfrm>
            <a:off x="898216" y="3154545"/>
            <a:ext cx="9305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4D3F0FDD-63DE-CB87-25CB-616188B4AB56}"/>
              </a:ext>
            </a:extLst>
          </p:cNvPr>
          <p:cNvCxnSpPr>
            <a:cxnSpLocks/>
          </p:cNvCxnSpPr>
          <p:nvPr/>
        </p:nvCxnSpPr>
        <p:spPr>
          <a:xfrm>
            <a:off x="898216" y="3366419"/>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74848CF0-84CE-95DC-BFE8-5854AB9972AE}"/>
              </a:ext>
            </a:extLst>
          </p:cNvPr>
          <p:cNvCxnSpPr>
            <a:cxnSpLocks/>
          </p:cNvCxnSpPr>
          <p:nvPr/>
        </p:nvCxnSpPr>
        <p:spPr>
          <a:xfrm>
            <a:off x="898216" y="3624016"/>
            <a:ext cx="173169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20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9" name="직사각형 8">
            <a:extLst>
              <a:ext uri="{FF2B5EF4-FFF2-40B4-BE49-F238E27FC236}">
                <a16:creationId xmlns:a16="http://schemas.microsoft.com/office/drawing/2014/main" id="{EB9D11DB-0794-DC7D-D7E6-F0872D7D1B4F}"/>
              </a:ext>
            </a:extLst>
          </p:cNvPr>
          <p:cNvSpPr/>
          <p:nvPr/>
        </p:nvSpPr>
        <p:spPr>
          <a:xfrm flipH="1">
            <a:off x="4629908" y="2338599"/>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32269AB1-144C-3ED9-D0A5-D02FB28A8ABB}"/>
              </a:ext>
            </a:extLst>
          </p:cNvPr>
          <p:cNvSpPr/>
          <p:nvPr/>
        </p:nvSpPr>
        <p:spPr>
          <a:xfrm flipH="1">
            <a:off x="4860991" y="1886792"/>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3AE56DF8-DFD6-C19F-3093-FA5884FD4DEE}"/>
              </a:ext>
            </a:extLst>
          </p:cNvPr>
          <p:cNvSpPr/>
          <p:nvPr/>
        </p:nvSpPr>
        <p:spPr>
          <a:xfrm flipH="1">
            <a:off x="5861920" y="1141419"/>
            <a:ext cx="384684" cy="3879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172173C4-C2FF-C3C1-744E-EFB1B98309F0}"/>
              </a:ext>
            </a:extLst>
          </p:cNvPr>
          <p:cNvSpPr/>
          <p:nvPr/>
        </p:nvSpPr>
        <p:spPr>
          <a:xfrm flipH="1">
            <a:off x="7435174" y="1756144"/>
            <a:ext cx="412211" cy="2740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4364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9"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1B904C-46C3-0643-B99B-F40DE8EDD08F}"/>
              </a:ext>
            </a:extLst>
          </p:cNvPr>
          <p:cNvSpPr>
            <a:spLocks noGrp="1"/>
          </p:cNvSpPr>
          <p:nvPr>
            <p:ph type="title"/>
          </p:nvPr>
        </p:nvSpPr>
        <p:spPr/>
        <p:txBody>
          <a:bodyPr/>
          <a:lstStyle/>
          <a:p>
            <a:r>
              <a:rPr kumimoji="1" lang="de-DE" altLang="ko-KR" dirty="0"/>
              <a:t>Isolation </a:t>
            </a:r>
            <a:r>
              <a:rPr kumimoji="1" lang="de-DE" altLang="ko-KR" dirty="0" err="1"/>
              <a:t>Forest</a:t>
            </a:r>
            <a:endParaRPr kumimoji="1" lang="ko-KR" altLang="en-US" dirty="0"/>
          </a:p>
        </p:txBody>
      </p:sp>
      <p:pic>
        <p:nvPicPr>
          <p:cNvPr id="4" name="그림 3">
            <a:extLst>
              <a:ext uri="{FF2B5EF4-FFF2-40B4-BE49-F238E27FC236}">
                <a16:creationId xmlns:a16="http://schemas.microsoft.com/office/drawing/2014/main" id="{EF01DE69-5F18-8441-978D-A0C087E4F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083" y="980845"/>
            <a:ext cx="6791834" cy="3285327"/>
          </a:xfrm>
          <a:prstGeom prst="rect">
            <a:avLst/>
          </a:prstGeom>
        </p:spPr>
      </p:pic>
    </p:spTree>
    <p:extLst>
      <p:ext uri="{BB962C8B-B14F-4D97-AF65-F5344CB8AC3E}">
        <p14:creationId xmlns:p14="http://schemas.microsoft.com/office/powerpoint/2010/main" val="2146721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2E2175-0833-5C4B-87AA-FA52A8D2781D}"/>
              </a:ext>
            </a:extLst>
          </p:cNvPr>
          <p:cNvSpPr>
            <a:spLocks noGrp="1"/>
          </p:cNvSpPr>
          <p:nvPr>
            <p:ph type="title"/>
          </p:nvPr>
        </p:nvSpPr>
        <p:spPr>
          <a:xfrm>
            <a:off x="180000" y="254870"/>
            <a:ext cx="6480000" cy="430560"/>
          </a:xfrm>
        </p:spPr>
        <p:txBody>
          <a:bodyPr/>
          <a:lstStyle/>
          <a:p>
            <a:r>
              <a:rPr kumimoji="1" lang="de-DE" altLang="ko-KR" dirty="0" err="1"/>
              <a:t>Elbow</a:t>
            </a:r>
            <a:r>
              <a:rPr kumimoji="1" lang="de-DE" altLang="ko-KR" dirty="0"/>
              <a:t>-Methode</a:t>
            </a:r>
            <a:endParaRPr kumimoji="1" lang="ko-KR" altLang="en-US" dirty="0"/>
          </a:p>
        </p:txBody>
      </p:sp>
      <p:pic>
        <p:nvPicPr>
          <p:cNvPr id="4" name="그림 3">
            <a:extLst>
              <a:ext uri="{FF2B5EF4-FFF2-40B4-BE49-F238E27FC236}">
                <a16:creationId xmlns:a16="http://schemas.microsoft.com/office/drawing/2014/main" id="{A8070CC4-8AA2-0843-ABE8-BDF0F9B3B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34" y="966159"/>
            <a:ext cx="5799132" cy="3657600"/>
          </a:xfrm>
          <a:prstGeom prst="rect">
            <a:avLst/>
          </a:prstGeom>
        </p:spPr>
      </p:pic>
    </p:spTree>
    <p:extLst>
      <p:ext uri="{BB962C8B-B14F-4D97-AF65-F5344CB8AC3E}">
        <p14:creationId xmlns:p14="http://schemas.microsoft.com/office/powerpoint/2010/main" val="2052843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2E2175-0833-5C4B-87AA-FA52A8D2781D}"/>
              </a:ext>
            </a:extLst>
          </p:cNvPr>
          <p:cNvSpPr>
            <a:spLocks noGrp="1"/>
          </p:cNvSpPr>
          <p:nvPr>
            <p:ph type="title"/>
          </p:nvPr>
        </p:nvSpPr>
        <p:spPr>
          <a:xfrm>
            <a:off x="180000" y="254870"/>
            <a:ext cx="6480000" cy="430560"/>
          </a:xfrm>
        </p:spPr>
        <p:txBody>
          <a:bodyPr/>
          <a:lstStyle/>
          <a:p>
            <a:r>
              <a:rPr kumimoji="1" lang="de-DE" altLang="ko-KR" dirty="0" err="1"/>
              <a:t>Local</a:t>
            </a:r>
            <a:r>
              <a:rPr kumimoji="1" lang="de-DE" altLang="ko-KR" dirty="0"/>
              <a:t> </a:t>
            </a:r>
            <a:r>
              <a:rPr kumimoji="1" lang="de-DE" altLang="ko-KR" dirty="0" err="1"/>
              <a:t>Outlier</a:t>
            </a:r>
            <a:r>
              <a:rPr kumimoji="1" lang="de-DE" altLang="ko-KR" dirty="0"/>
              <a:t> </a:t>
            </a:r>
            <a:r>
              <a:rPr kumimoji="1" lang="de-DE" altLang="ko-KR" dirty="0" err="1"/>
              <a:t>Factor</a:t>
            </a:r>
            <a:endParaRPr kumimoji="1" lang="ko-KR" altLang="en-US" dirty="0"/>
          </a:p>
        </p:txBody>
      </p:sp>
      <p:pic>
        <p:nvPicPr>
          <p:cNvPr id="5" name="그림 4">
            <a:extLst>
              <a:ext uri="{FF2B5EF4-FFF2-40B4-BE49-F238E27FC236}">
                <a16:creationId xmlns:a16="http://schemas.microsoft.com/office/drawing/2014/main" id="{B1E8BCF9-AD56-6C42-BD44-F06F18C69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12" y="1011378"/>
            <a:ext cx="4018575" cy="3595792"/>
          </a:xfrm>
          <a:prstGeom prst="rect">
            <a:avLst/>
          </a:prstGeom>
        </p:spPr>
      </p:pic>
    </p:spTree>
    <p:extLst>
      <p:ext uri="{BB962C8B-B14F-4D97-AF65-F5344CB8AC3E}">
        <p14:creationId xmlns:p14="http://schemas.microsoft.com/office/powerpoint/2010/main" val="424108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rotWithShape="1">
          <a:blip r:embed="rId3">
            <a:extLst>
              <a:ext uri="{28A0092B-C50C-407E-A947-70E740481C1C}">
                <a14:useLocalDpi xmlns:a14="http://schemas.microsoft.com/office/drawing/2010/main" val="0"/>
              </a:ext>
            </a:extLst>
          </a:blip>
          <a:srcRect r="14338"/>
          <a:stretch/>
        </p:blipFill>
        <p:spPr>
          <a:xfrm>
            <a:off x="3915532" y="838983"/>
            <a:ext cx="5115208"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3907652" y="838983"/>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4494871" cy="3626486"/>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a:t>
            </a:r>
            <a:br>
              <a:rPr lang="de-DE" b="0" dirty="0">
                <a:solidFill>
                  <a:schemeClr val="tx1"/>
                </a:solidFill>
              </a:rPr>
            </a:br>
            <a:r>
              <a:rPr lang="de-DE" b="0" dirty="0">
                <a:solidFill>
                  <a:schemeClr val="tx1"/>
                </a:solidFill>
              </a:rPr>
              <a:t>Messen der Umweltstoffe durch</a:t>
            </a:r>
            <a:br>
              <a:rPr lang="de-DE" b="0" dirty="0">
                <a:solidFill>
                  <a:schemeClr val="tx1"/>
                </a:solidFill>
              </a:rPr>
            </a:br>
            <a:r>
              <a:rPr lang="de-DE" b="0" dirty="0">
                <a:solidFill>
                  <a:schemeClr val="tx1"/>
                </a:solidFill>
              </a:rPr>
              <a:t>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354648" y="3041128"/>
            <a:ext cx="1676091" cy="170906"/>
          </a:xfrm>
          <a:prstGeom prst="rect">
            <a:avLst/>
          </a:prstGeom>
          <a:ln>
            <a:noFill/>
          </a:ln>
        </p:spPr>
      </p:pic>
      <p:sp>
        <p:nvSpPr>
          <p:cNvPr id="9" name="화살표: 오른쪽 4">
            <a:extLst>
              <a:ext uri="{FF2B5EF4-FFF2-40B4-BE49-F238E27FC236}">
                <a16:creationId xmlns:a16="http://schemas.microsoft.com/office/drawing/2014/main" id="{6523F7C9-98A8-6447-A93F-31B5980A277F}"/>
              </a:ext>
            </a:extLst>
          </p:cNvPr>
          <p:cNvSpPr/>
          <p:nvPr/>
        </p:nvSpPr>
        <p:spPr>
          <a:xfrm>
            <a:off x="393559" y="3510250"/>
            <a:ext cx="2244446"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400" dirty="0"/>
              <a:t>den Einfluss von</a:t>
            </a:r>
            <a:br>
              <a:rPr lang="de-DE" altLang="ko-KR" sz="1400" dirty="0"/>
            </a:br>
            <a:r>
              <a:rPr lang="de-DE" altLang="ko-KR" sz="1400" dirty="0"/>
              <a:t>Ausreißern</a:t>
            </a:r>
            <a:endParaRPr lang="ko-KR" altLang="en-US" sz="1400" dirty="0"/>
          </a:p>
        </p:txBody>
      </p:sp>
      <p:sp>
        <p:nvSpPr>
          <p:cNvPr id="10" name="화살표: 오른쪽 7">
            <a:extLst>
              <a:ext uri="{FF2B5EF4-FFF2-40B4-BE49-F238E27FC236}">
                <a16:creationId xmlns:a16="http://schemas.microsoft.com/office/drawing/2014/main" id="{BC9940EA-5DF4-E84E-AAD1-9FAE331A14BB}"/>
              </a:ext>
            </a:extLst>
          </p:cNvPr>
          <p:cNvSpPr/>
          <p:nvPr/>
        </p:nvSpPr>
        <p:spPr>
          <a:xfrm>
            <a:off x="2803009" y="3510249"/>
            <a:ext cx="2812863"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die Entwicklung vertieftes</a:t>
            </a:r>
            <a:br>
              <a:rPr lang="de-DE" altLang="ko-KR" sz="1400" dirty="0"/>
            </a:br>
            <a:r>
              <a:rPr lang="de-DE" altLang="ko-KR" sz="1400" dirty="0"/>
              <a:t>Verständnisses für</a:t>
            </a:r>
            <a:br>
              <a:rPr lang="de-DE" altLang="ko-KR" sz="1400" dirty="0"/>
            </a:br>
            <a:r>
              <a:rPr lang="de-DE" altLang="ko-KR" sz="1400" dirty="0"/>
              <a:t>verschiedene Algorithmen</a:t>
            </a:r>
            <a:endParaRPr lang="ko-KR" altLang="en-US" sz="1400" dirty="0"/>
          </a:p>
        </p:txBody>
      </p:sp>
      <p:sp>
        <p:nvSpPr>
          <p:cNvPr id="11" name="화살표: 오른쪽 9">
            <a:extLst>
              <a:ext uri="{FF2B5EF4-FFF2-40B4-BE49-F238E27FC236}">
                <a16:creationId xmlns:a16="http://schemas.microsoft.com/office/drawing/2014/main" id="{D4171ABD-AD63-134D-871D-93FEFB0D6AD6}"/>
              </a:ext>
            </a:extLst>
          </p:cNvPr>
          <p:cNvSpPr/>
          <p:nvPr/>
        </p:nvSpPr>
        <p:spPr>
          <a:xfrm>
            <a:off x="5780876" y="3510249"/>
            <a:ext cx="3063719" cy="1180929"/>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den Beitrag zur Empfehlung in einer konkreten</a:t>
            </a:r>
            <a:br>
              <a:rPr lang="de-DE" altLang="ko-KR" sz="1400" dirty="0"/>
            </a:br>
            <a:r>
              <a:rPr lang="de-DE" altLang="ko-KR" sz="1400" dirty="0"/>
              <a:t>Forschungssituation</a:t>
            </a:r>
            <a:endParaRPr lang="ko-KR" altLang="en-US" sz="1400" dirty="0"/>
          </a:p>
        </p:txBody>
      </p:sp>
      <p:sp>
        <p:nvSpPr>
          <p:cNvPr id="5" name="TextBox 4">
            <a:extLst>
              <a:ext uri="{FF2B5EF4-FFF2-40B4-BE49-F238E27FC236}">
                <a16:creationId xmlns:a16="http://schemas.microsoft.com/office/drawing/2014/main" id="{20711848-8A0A-6D4F-A98D-FD368A5998A3}"/>
              </a:ext>
            </a:extLst>
          </p:cNvPr>
          <p:cNvSpPr txBox="1"/>
          <p:nvPr/>
        </p:nvSpPr>
        <p:spPr>
          <a:xfrm>
            <a:off x="5089793" y="264405"/>
            <a:ext cx="184731" cy="276999"/>
          </a:xfrm>
          <a:prstGeom prst="rect">
            <a:avLst/>
          </a:prstGeom>
          <a:noFill/>
        </p:spPr>
        <p:txBody>
          <a:bodyPr wrap="none" rtlCol="0">
            <a:spAutoFit/>
          </a:bodyPr>
          <a:lstStyle/>
          <a:p>
            <a:pPr algn="l"/>
            <a:endParaRPr kumimoji="1" lang="ko-KR" altLang="en-US" sz="1200" dirty="0" err="1">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2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55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8"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3EF05839-3F88-A2EF-EC71-BF24AAC16708}"/>
              </a:ext>
            </a:extLst>
          </p:cNvPr>
          <p:cNvSpPr/>
          <p:nvPr/>
        </p:nvSpPr>
        <p:spPr>
          <a:xfrm flipH="1">
            <a:off x="4171285" y="3050280"/>
            <a:ext cx="4828418" cy="17273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6595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t>2. Methoden</a:t>
            </a:r>
            <a:br>
              <a:rPr lang="de-DE" altLang="ko-KR" dirty="0"/>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49882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0000"/>
          <a:stretch/>
        </p:blipFill>
        <p:spPr>
          <a:xfrm>
            <a:off x="565182" y="785109"/>
            <a:ext cx="4103411" cy="3933195"/>
          </a:xfrm>
          <a:prstGeom prst="rect">
            <a:avLst/>
          </a:prstGeom>
          <a:solidFill>
            <a:srgbClr val="234C71"/>
          </a:solidFill>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pic>
        <p:nvPicPr>
          <p:cNvPr id="4" name="그림 3">
            <a:extLst>
              <a:ext uri="{FF2B5EF4-FFF2-40B4-BE49-F238E27FC236}">
                <a16:creationId xmlns:a16="http://schemas.microsoft.com/office/drawing/2014/main" id="{BED3CEB1-6D54-D07B-85EC-318C00D6AD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516"/>
          <a:stretch/>
        </p:blipFill>
        <p:spPr>
          <a:xfrm>
            <a:off x="4668593" y="785108"/>
            <a:ext cx="4061090" cy="3933195"/>
          </a:xfrm>
          <a:prstGeom prst="rect">
            <a:avLst/>
          </a:prstGeom>
        </p:spPr>
      </p:pic>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526977" y="912798"/>
            <a:ext cx="4380755"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
        <p:nvSpPr>
          <p:cNvPr id="5" name="직사각형 4">
            <a:extLst>
              <a:ext uri="{FF2B5EF4-FFF2-40B4-BE49-F238E27FC236}">
                <a16:creationId xmlns:a16="http://schemas.microsoft.com/office/drawing/2014/main" id="{6133FF70-B83A-C923-04FB-38F544A7D54A}"/>
              </a:ext>
            </a:extLst>
          </p:cNvPr>
          <p:cNvSpPr/>
          <p:nvPr/>
        </p:nvSpPr>
        <p:spPr>
          <a:xfrm flipH="1">
            <a:off x="1870364" y="82997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1C92B88-4B7B-B08C-0422-314524ECC2D8}"/>
              </a:ext>
            </a:extLst>
          </p:cNvPr>
          <p:cNvSpPr/>
          <p:nvPr/>
        </p:nvSpPr>
        <p:spPr>
          <a:xfrm flipH="1">
            <a:off x="3059382" y="1648710"/>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B2E3303-5992-A9CF-6C5A-EBFBA7BE56F9}"/>
              </a:ext>
            </a:extLst>
          </p:cNvPr>
          <p:cNvSpPr/>
          <p:nvPr/>
        </p:nvSpPr>
        <p:spPr>
          <a:xfrm flipH="1">
            <a:off x="3075566" y="2741548"/>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CDE3E11-65E6-43B8-49F7-02E1905F361B}"/>
              </a:ext>
            </a:extLst>
          </p:cNvPr>
          <p:cNvSpPr/>
          <p:nvPr/>
        </p:nvSpPr>
        <p:spPr>
          <a:xfrm flipH="1">
            <a:off x="5446119" y="1987649"/>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0B101C7-31ED-E2DC-70FC-9436BB64069D}"/>
              </a:ext>
            </a:extLst>
          </p:cNvPr>
          <p:cNvSpPr/>
          <p:nvPr/>
        </p:nvSpPr>
        <p:spPr>
          <a:xfrm flipH="1">
            <a:off x="6871497" y="280520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7211F037-2AF0-A716-C480-20583C1DA989}"/>
              </a:ext>
            </a:extLst>
          </p:cNvPr>
          <p:cNvSpPr/>
          <p:nvPr/>
        </p:nvSpPr>
        <p:spPr>
          <a:xfrm flipH="1">
            <a:off x="5495858" y="359043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7AB4A594-1E91-1E9B-44B9-DC437562D5BE}"/>
              </a:ext>
            </a:extLst>
          </p:cNvPr>
          <p:cNvSpPr/>
          <p:nvPr/>
        </p:nvSpPr>
        <p:spPr>
          <a:xfrm flipH="1">
            <a:off x="1877332" y="357424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AA2593E-67EE-2179-B2E5-362DC9B3B99F}"/>
              </a:ext>
            </a:extLst>
          </p:cNvPr>
          <p:cNvSpPr/>
          <p:nvPr/>
        </p:nvSpPr>
        <p:spPr>
          <a:xfrm flipH="1">
            <a:off x="686025" y="2741179"/>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E387880-29B4-B2DB-ED00-75AE2923422E}"/>
              </a:ext>
            </a:extLst>
          </p:cNvPr>
          <p:cNvSpPr/>
          <p:nvPr/>
        </p:nvSpPr>
        <p:spPr>
          <a:xfrm flipH="1">
            <a:off x="686025" y="1662676"/>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1627F3EE-20E2-EF45-B1E7-2B253A47D538}"/>
              </a:ext>
            </a:extLst>
          </p:cNvPr>
          <p:cNvSpPr/>
          <p:nvPr/>
        </p:nvSpPr>
        <p:spPr>
          <a:xfrm flipH="1">
            <a:off x="1870364" y="82997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486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rgbClr val="B9CFE1"/>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no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41121" y="3420628"/>
            <a:ext cx="1944058" cy="600164"/>
          </a:xfrm>
          <a:prstGeom prst="rect">
            <a:avLst/>
          </a:prstGeom>
          <a:noFill/>
          <a:ln>
            <a:noFill/>
          </a:ln>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1" name="Rechteck 20"/>
          <p:cNvSpPr/>
          <p:nvPr/>
        </p:nvSpPr>
        <p:spPr>
          <a:xfrm>
            <a:off x="676424"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513504"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
        <p:nvSpPr>
          <p:cNvPr id="5" name="Rechteck 34">
            <a:extLst>
              <a:ext uri="{FF2B5EF4-FFF2-40B4-BE49-F238E27FC236}">
                <a16:creationId xmlns:a16="http://schemas.microsoft.com/office/drawing/2014/main" id="{96FDD86B-5378-D91A-20F0-98106D654581}"/>
              </a:ext>
            </a:extLst>
          </p:cNvPr>
          <p:cNvSpPr/>
          <p:nvPr/>
        </p:nvSpPr>
        <p:spPr>
          <a:xfrm>
            <a:off x="3641122" y="2579375"/>
            <a:ext cx="1952368"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6" name="Rechteck 20">
            <a:extLst>
              <a:ext uri="{FF2B5EF4-FFF2-40B4-BE49-F238E27FC236}">
                <a16:creationId xmlns:a16="http://schemas.microsoft.com/office/drawing/2014/main" id="{203DD012-1086-6660-1302-98EB2A8B624C}"/>
              </a:ext>
            </a:extLst>
          </p:cNvPr>
          <p:cNvSpPr/>
          <p:nvPr/>
        </p:nvSpPr>
        <p:spPr>
          <a:xfrm>
            <a:off x="676423"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7" name="Rechteck 20">
            <a:extLst>
              <a:ext uri="{FF2B5EF4-FFF2-40B4-BE49-F238E27FC236}">
                <a16:creationId xmlns:a16="http://schemas.microsoft.com/office/drawing/2014/main" id="{5B08A93E-82B1-B132-C0A4-E8E53AE7E0D9}"/>
              </a:ext>
            </a:extLst>
          </p:cNvPr>
          <p:cNvSpPr/>
          <p:nvPr/>
        </p:nvSpPr>
        <p:spPr>
          <a:xfrm>
            <a:off x="2114662"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8" name="Rechteck 20">
            <a:extLst>
              <a:ext uri="{FF2B5EF4-FFF2-40B4-BE49-F238E27FC236}">
                <a16:creationId xmlns:a16="http://schemas.microsoft.com/office/drawing/2014/main" id="{27FDCF38-E702-4CAA-D255-15E05CA40B32}"/>
              </a:ext>
            </a:extLst>
          </p:cNvPr>
          <p:cNvSpPr/>
          <p:nvPr/>
        </p:nvSpPr>
        <p:spPr>
          <a:xfrm>
            <a:off x="5671282"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9" name="Rechteck 20">
            <a:extLst>
              <a:ext uri="{FF2B5EF4-FFF2-40B4-BE49-F238E27FC236}">
                <a16:creationId xmlns:a16="http://schemas.microsoft.com/office/drawing/2014/main" id="{794B96FD-25CD-7FF6-551A-C37C51C80323}"/>
              </a:ext>
            </a:extLst>
          </p:cNvPr>
          <p:cNvSpPr/>
          <p:nvPr/>
        </p:nvSpPr>
        <p:spPr>
          <a:xfrm>
            <a:off x="7109521"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2"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651449001"/>
              </p:ext>
            </p:extLst>
          </p:nvPr>
        </p:nvGraphicFramePr>
        <p:xfrm>
          <a:off x="267729" y="251613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641727">
                  <a:extLst>
                    <a:ext uri="{9D8B030D-6E8A-4147-A177-3AD203B41FA5}">
                      <a16:colId xmlns:a16="http://schemas.microsoft.com/office/drawing/2014/main" val="3006874512"/>
                    </a:ext>
                  </a:extLst>
                </a:gridCol>
                <a:gridCol w="868680">
                  <a:extLst>
                    <a:ext uri="{9D8B030D-6E8A-4147-A177-3AD203B41FA5}">
                      <a16:colId xmlns:a16="http://schemas.microsoft.com/office/drawing/2014/main" val="3474172221"/>
                    </a:ext>
                  </a:extLst>
                </a:gridCol>
                <a:gridCol w="746760">
                  <a:extLst>
                    <a:ext uri="{9D8B030D-6E8A-4147-A177-3AD203B41FA5}">
                      <a16:colId xmlns:a16="http://schemas.microsoft.com/office/drawing/2014/main" val="2154563206"/>
                    </a:ext>
                  </a:extLst>
                </a:gridCol>
                <a:gridCol w="716280">
                  <a:extLst>
                    <a:ext uri="{9D8B030D-6E8A-4147-A177-3AD203B41FA5}">
                      <a16:colId xmlns:a16="http://schemas.microsoft.com/office/drawing/2014/main" val="3976688158"/>
                    </a:ext>
                  </a:extLst>
                </a:gridCol>
                <a:gridCol w="678180">
                  <a:extLst>
                    <a:ext uri="{9D8B030D-6E8A-4147-A177-3AD203B41FA5}">
                      <a16:colId xmlns:a16="http://schemas.microsoft.com/office/drawing/2014/main" val="1887927538"/>
                    </a:ext>
                  </a:extLst>
                </a:gridCol>
                <a:gridCol w="754380">
                  <a:extLst>
                    <a:ext uri="{9D8B030D-6E8A-4147-A177-3AD203B41FA5}">
                      <a16:colId xmlns:a16="http://schemas.microsoft.com/office/drawing/2014/main" val="2061325442"/>
                    </a:ext>
                  </a:extLst>
                </a:gridCol>
                <a:gridCol w="891540">
                  <a:extLst>
                    <a:ext uri="{9D8B030D-6E8A-4147-A177-3AD203B41FA5}">
                      <a16:colId xmlns:a16="http://schemas.microsoft.com/office/drawing/2014/main" val="660130742"/>
                    </a:ext>
                  </a:extLst>
                </a:gridCol>
                <a:gridCol w="678943">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ko-KR" altLang="en-US" b="1" dirty="0">
                          <a:solidFill>
                            <a:srgbClr val="00B050"/>
                          </a:solidFill>
                          <a:latin typeface="Open Sans" pitchFamily="2" charset="0"/>
                          <a:cs typeface="Open Sans" pitchFamily="2" charset="0"/>
                        </a:rPr>
                        <a:t>✓</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79999" y="918992"/>
            <a:ext cx="8696271" cy="1389867"/>
          </a:xfrm>
        </p:spPr>
        <p:txBody>
          <a:bodyPr/>
          <a:lstStyle/>
          <a:p>
            <a:pPr marL="81000" indent="0">
              <a:buNone/>
            </a:pPr>
            <a:r>
              <a:rPr lang="de-DE" altLang="ko-KR" dirty="0"/>
              <a:t>Verwandte Arbeiten</a:t>
            </a:r>
          </a:p>
          <a:p>
            <a:pPr marL="366750" indent="-285750">
              <a:buFont typeface="Arial" panose="020B0604020202020204" pitchFamily="34" charset="0"/>
              <a:buChar char="•"/>
            </a:pPr>
            <a:r>
              <a:rPr lang="de-DE" altLang="ko-KR" b="0" dirty="0">
                <a:solidFill>
                  <a:schemeClr val="tx1"/>
                </a:solidFill>
              </a:rPr>
              <a:t>Vielzahl von Arbeiten zu </a:t>
            </a:r>
            <a:r>
              <a:rPr lang="de-DE" altLang="ko-KR" b="0" dirty="0" err="1">
                <a:solidFill>
                  <a:schemeClr val="tx1"/>
                </a:solidFill>
              </a:rPr>
              <a:t>Ausreißeranalyse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Kein Vergleich der </a:t>
            </a:r>
            <a:r>
              <a:rPr lang="de-DE" altLang="ko-KR" b="0" dirty="0" err="1">
                <a:solidFill>
                  <a:schemeClr val="tx1"/>
                </a:solidFill>
              </a:rPr>
              <a:t>Algorithmenfamilien</a:t>
            </a:r>
            <a:endParaRPr lang="de-DE" altLang="ko-KR" b="0" dirty="0">
              <a:solidFill>
                <a:schemeClr val="tx1"/>
              </a:solidFill>
            </a:endParaRPr>
          </a:p>
          <a:p>
            <a:pPr marL="81000" indent="0">
              <a:buNone/>
            </a:pPr>
            <a:endParaRPr lang="de-DE" dirty="0"/>
          </a:p>
        </p:txBody>
      </p:sp>
    </p:spTree>
    <p:extLst>
      <p:ext uri="{BB962C8B-B14F-4D97-AF65-F5344CB8AC3E}">
        <p14:creationId xmlns:p14="http://schemas.microsoft.com/office/powerpoint/2010/main" val="322879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4116</TotalTime>
  <Words>2902</Words>
  <Application>Microsoft Macintosh PowerPoint</Application>
  <PresentationFormat>화면 슬라이드 쇼(16:9)</PresentationFormat>
  <Paragraphs>395</Paragraphs>
  <Slides>24</Slides>
  <Notes>21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Muli</vt:lpstr>
      <vt:lpstr>Söhne</vt:lpstr>
      <vt:lpstr>Arial</vt:lpstr>
      <vt:lpstr>Cambria Math</vt:lpstr>
      <vt:lpstr>Open Sans</vt:lpstr>
      <vt:lpstr>DB_theme</vt:lpstr>
      <vt:lpstr>Untersuchung des Einflusses von Ausreißern auf die Prognosegenauigkeit von Feinstaubkonzentrationen</vt:lpstr>
      <vt:lpstr>PowerPoint 프레젠테이션</vt:lpstr>
      <vt:lpstr>Einleitung</vt:lpstr>
      <vt:lpstr>Einleitung</vt:lpstr>
      <vt:lpstr>Einleitung</vt:lpstr>
      <vt:lpstr>PowerPoint 프레젠테이션</vt:lpstr>
      <vt:lpstr>Methoden</vt:lpstr>
      <vt:lpstr>Methoden</vt:lpstr>
      <vt:lpstr>Methoden</vt:lpstr>
      <vt:lpstr>PowerPoint 프레젠테이션</vt:lpstr>
      <vt:lpstr>Ergebnisse &amp; Diskussion</vt:lpstr>
      <vt:lpstr>Ergebnisse &amp; Diskussion</vt:lpstr>
      <vt:lpstr>Ergebnisse &amp; Diskussion</vt:lpstr>
      <vt:lpstr>Ergebnisse &amp; Diskussion</vt:lpstr>
      <vt:lpstr>PowerPoint 프레젠테이션</vt:lpstr>
      <vt:lpstr>Fazit &amp; Ausblick</vt:lpstr>
      <vt:lpstr>Untersuchung des Einflusses von Ausreißern auf die Prognosegenauigkeit von Feinstaubkonzentrationen</vt:lpstr>
      <vt:lpstr>PowerPoint 프레젠테이션</vt:lpstr>
      <vt:lpstr>Masking- und Swampingproblem</vt:lpstr>
      <vt:lpstr>Einleitung</vt:lpstr>
      <vt:lpstr>Einleitung</vt:lpstr>
      <vt:lpstr>Isolation Forest</vt:lpstr>
      <vt:lpstr>Elbow-Methode</vt:lpstr>
      <vt:lpstr>Local Outlier Factor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Davin Ahn</cp:lastModifiedBy>
  <cp:revision>214</cp:revision>
  <cp:lastPrinted>2017-08-03T12:32:02Z</cp:lastPrinted>
  <dcterms:created xsi:type="dcterms:W3CDTF">2023-02-19T16:39:47Z</dcterms:created>
  <dcterms:modified xsi:type="dcterms:W3CDTF">2023-03-13T14:01:51Z</dcterms:modified>
</cp:coreProperties>
</file>