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279" r:id="rId2"/>
    <p:sldId id="287" r:id="rId3"/>
    <p:sldId id="305" r:id="rId4"/>
    <p:sldId id="296" r:id="rId5"/>
    <p:sldId id="294" r:id="rId6"/>
    <p:sldId id="295" r:id="rId7"/>
    <p:sldId id="306" r:id="rId8"/>
    <p:sldId id="307" r:id="rId9"/>
    <p:sldId id="288" r:id="rId10"/>
    <p:sldId id="297" r:id="rId11"/>
    <p:sldId id="289" r:id="rId12"/>
    <p:sldId id="300" r:id="rId13"/>
    <p:sldId id="301" r:id="rId14"/>
    <p:sldId id="291" r:id="rId15"/>
    <p:sldId id="302" r:id="rId16"/>
    <p:sldId id="304" r:id="rId17"/>
    <p:sldId id="277" r:id="rId18"/>
    <p:sldId id="263" r:id="rId19"/>
    <p:sldId id="268" r:id="rId20"/>
    <p:sldId id="275" r:id="rId21"/>
    <p:sldId id="276" r:id="rId22"/>
  </p:sldIdLst>
  <p:sldSz cx="9144000" cy="5143500" type="screen16x9"/>
  <p:notesSz cx="6797675" cy="987425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4BC"/>
    <a:srgbClr val="5087B4"/>
    <a:srgbClr val="1F75BB"/>
    <a:srgbClr val="01305D"/>
    <a:srgbClr val="05335F"/>
    <a:srgbClr val="4677A0"/>
    <a:srgbClr val="376591"/>
    <a:srgbClr val="299F86"/>
    <a:srgbClr val="29BC9F"/>
    <a:srgbClr val="254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 autoAdjust="0"/>
    <p:restoredTop sz="96341" autoAdjust="0"/>
  </p:normalViewPr>
  <p:slideViewPr>
    <p:cSldViewPr snapToGrid="0">
      <p:cViewPr>
        <p:scale>
          <a:sx n="152" d="100"/>
          <a:sy n="152" d="100"/>
        </p:scale>
        <p:origin x="25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4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2165-45DD-4E6A-8D88-991CFCF20576}" type="datetimeFigureOut">
              <a:rPr lang="de-DE" smtClean="0"/>
              <a:t>22.02.2023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2895-00AB-4E56-A4C3-B2032C42F3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150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A775-C49D-45BA-A919-7D687A0440E7}" type="datetimeFigureOut">
              <a:rPr lang="de-DE" smtClean="0"/>
              <a:t>22.02.2023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11513" y="1048806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A0D67-EDAE-48EC-829F-B147F9799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4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2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58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33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50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33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Muli SemiBold" panose="00000700000000000000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2026-B054-4C01-8473-47B83C1FFE3E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76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9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33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9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68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11175" y="1049338"/>
            <a:ext cx="5924550" cy="3333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0D67-EDAE-48EC-829F-B147F9799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41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681" y="2571749"/>
            <a:ext cx="6840001" cy="762617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840" y="3367497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1" name="Rechteck 22">
            <a:extLst>
              <a:ext uri="{FF2B5EF4-FFF2-40B4-BE49-F238E27FC236}">
                <a16:creationId xmlns:a16="http://schemas.microsoft.com/office/drawing/2014/main" id="{9EC1A838-4A71-41EB-BAE2-0041643BC9D4}"/>
              </a:ext>
            </a:extLst>
          </p:cNvPr>
          <p:cNvSpPr/>
          <p:nvPr userDrawn="1"/>
        </p:nvSpPr>
        <p:spPr>
          <a:xfrm>
            <a:off x="0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05DD9AE-D48F-4051-BF5C-DF56332B7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7840" y="220718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TU Dresden / Database Research Group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5C851981-2C38-4E36-BCEB-0BE1C1446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7840" y="1950831"/>
            <a:ext cx="4348162" cy="1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Firstname </a:t>
            </a:r>
            <a:r>
              <a:rPr lang="de-DE" dirty="0" err="1"/>
              <a:t>Lastname</a:t>
            </a:r>
            <a:r>
              <a:rPr lang="de-DE" dirty="0"/>
              <a:t> </a:t>
            </a:r>
          </a:p>
        </p:txBody>
      </p:sp>
      <p:sp>
        <p:nvSpPr>
          <p:cNvPr id="22" name="Textfeld 3">
            <a:extLst>
              <a:ext uri="{FF2B5EF4-FFF2-40B4-BE49-F238E27FC236}">
                <a16:creationId xmlns:a16="http://schemas.microsoft.com/office/drawing/2014/main" id="{257E8C03-63E5-47DA-8B53-38BFFF25BA50}"/>
              </a:ext>
            </a:extLst>
          </p:cNvPr>
          <p:cNvSpPr txBox="1"/>
          <p:nvPr userDrawn="1"/>
        </p:nvSpPr>
        <p:spPr>
          <a:xfrm>
            <a:off x="5764697" y="4894797"/>
            <a:ext cx="3193774" cy="1538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Version: </a:t>
            </a:r>
            <a:fld id="{F177775E-225A-407F-992E-67988BAC233C}" type="datetime2">
              <a:rPr lang="en-US" sz="1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Wednesday, February 22, 2023</a:t>
            </a:fld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Grafik 23">
            <a:extLst>
              <a:ext uri="{FF2B5EF4-FFF2-40B4-BE49-F238E27FC236}">
                <a16:creationId xmlns:a16="http://schemas.microsoft.com/office/drawing/2014/main" id="{7420A23F-C841-42FA-A028-8D4D5BA60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  <p:sp>
        <p:nvSpPr>
          <p:cNvPr id="9" name="Textfeld 5">
            <a:extLst>
              <a:ext uri="{FF2B5EF4-FFF2-40B4-BE49-F238E27FC236}">
                <a16:creationId xmlns:a16="http://schemas.microsoft.com/office/drawing/2014/main" id="{8AEA814F-081F-4B5B-B287-4E2BF0E543DE}"/>
              </a:ext>
            </a:extLst>
          </p:cNvPr>
          <p:cNvSpPr txBox="1"/>
          <p:nvPr userDrawn="1"/>
        </p:nvSpPr>
        <p:spPr>
          <a:xfrm>
            <a:off x="353860" y="558558"/>
            <a:ext cx="7064971" cy="61555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0" b="1" dirty="0">
                <a:solidFill>
                  <a:srgbClr val="D0E3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48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>
            <a:extLst>
              <a:ext uri="{FF2B5EF4-FFF2-40B4-BE49-F238E27FC236}">
                <a16:creationId xmlns:a16="http://schemas.microsoft.com/office/drawing/2014/main" id="{3400C008-FE4A-42ED-A066-5EAD4C07FADD}"/>
              </a:ext>
            </a:extLst>
          </p:cNvPr>
          <p:cNvSpPr/>
          <p:nvPr userDrawn="1"/>
        </p:nvSpPr>
        <p:spPr>
          <a:xfrm>
            <a:off x="0" y="915988"/>
            <a:ext cx="9144000" cy="4227512"/>
          </a:xfrm>
          <a:prstGeom prst="rect">
            <a:avLst/>
          </a:prstGeom>
          <a:solidFill>
            <a:srgbClr val="E7F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0E3F3"/>
              </a:solidFill>
            </a:endParaRPr>
          </a:p>
        </p:txBody>
      </p:sp>
      <p:pic>
        <p:nvPicPr>
          <p:cNvPr id="11" name="Grafik 15">
            <a:extLst>
              <a:ext uri="{FF2B5EF4-FFF2-40B4-BE49-F238E27FC236}">
                <a16:creationId xmlns:a16="http://schemas.microsoft.com/office/drawing/2014/main" id="{A5377975-D7FF-46E4-BA7E-6BAD37B8C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961" y="-822448"/>
            <a:ext cx="7543178" cy="7543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368" y="2486945"/>
            <a:ext cx="7617519" cy="832726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800" b="1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527" y="3375456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2D84312-F746-4B7B-A07C-860FE076D713}"/>
              </a:ext>
            </a:extLst>
          </p:cNvPr>
          <p:cNvSpPr txBox="1">
            <a:spLocks/>
          </p:cNvSpPr>
          <p:nvPr userDrawn="1"/>
        </p:nvSpPr>
        <p:spPr>
          <a:xfrm>
            <a:off x="835527" y="4222985"/>
            <a:ext cx="6840000" cy="3240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edit Master subtitle style</a:t>
            </a:r>
          </a:p>
        </p:txBody>
      </p:sp>
      <p:pic>
        <p:nvPicPr>
          <p:cNvPr id="10" name="Grafik 23">
            <a:extLst>
              <a:ext uri="{FF2B5EF4-FFF2-40B4-BE49-F238E27FC236}">
                <a16:creationId xmlns:a16="http://schemas.microsoft.com/office/drawing/2014/main" id="{CE660BB8-91B8-4F7D-8376-9E3C0BDE22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38936" y="171758"/>
            <a:ext cx="1414669" cy="5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780" y="2355749"/>
            <a:ext cx="7560000" cy="93078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>
              <a:defRPr sz="2400" b="1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511308" y="2139750"/>
            <a:ext cx="36000" cy="8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EA88E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 rot="2700000">
            <a:off x="8582974" y="1773663"/>
            <a:ext cx="18000" cy="151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 rot="8100000">
            <a:off x="8873225" y="2002836"/>
            <a:ext cx="18000" cy="79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2">
            <a:extLst>
              <a:ext uri="{FF2B5EF4-FFF2-40B4-BE49-F238E27FC236}">
                <a16:creationId xmlns:a16="http://schemas.microsoft.com/office/drawing/2014/main" id="{7C32C9CF-6F47-4863-BB0D-F0A81F892AEF}"/>
              </a:ext>
            </a:extLst>
          </p:cNvPr>
          <p:cNvSpPr/>
          <p:nvPr userDrawn="1"/>
        </p:nvSpPr>
        <p:spPr>
          <a:xfrm>
            <a:off x="358775" y="1957973"/>
            <a:ext cx="252412" cy="1800225"/>
          </a:xfrm>
          <a:prstGeom prst="rect">
            <a:avLst/>
          </a:prstGeom>
          <a:solidFill>
            <a:srgbClr val="D0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8784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90488" indent="-90488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4124325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6000" y="918992"/>
            <a:ext cx="4248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normalizeH="0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>
              <a:buFont typeface="Muli" panose="00000500000000000000" pitchFamily="2" charset="0"/>
              <a:buChar char="•"/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6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rgbClr val="5555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192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tabLst>
                <a:tab pos="627063" algn="l"/>
              </a:tabLst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86000" y="918992"/>
            <a:ext cx="2772000" cy="3780000"/>
          </a:xfrm>
          <a:prstGeom prst="rect">
            <a:avLst/>
          </a:prstGeom>
          <a:ln>
            <a:noFill/>
          </a:ln>
        </p:spPr>
        <p:txBody>
          <a:bodyPr lIns="0"/>
          <a:lstStyle>
            <a:lvl1pPr marL="88900" indent="-88900">
              <a:lnSpc>
                <a:spcPts val="2200"/>
              </a:lnSpc>
              <a:buFont typeface="Muli" panose="00000500000000000000" pitchFamily="2" charset="0"/>
              <a:buChar char=" "/>
              <a:defRPr sz="1500" b="1" i="0" cap="none" baseline="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47675" indent="-179388">
              <a:buFont typeface="Arial" panose="020B0604020202020204" pitchFamily="34" charset="0"/>
              <a:buChar char="▪"/>
              <a:defRPr sz="13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27063" indent="-179388">
              <a:buFont typeface="Muli" panose="00000500000000000000" pitchFamily="2" charset="0"/>
              <a:buChar char="-"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0560"/>
          </a:xfrm>
          <a:prstGeom prst="rect">
            <a:avLst/>
          </a:prstGeo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BE245D-6534-4407-A746-F730C69CC9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1236" y="235721"/>
            <a:ext cx="1183989" cy="411469"/>
          </a:xfrm>
          <a:prstGeom prst="rect">
            <a:avLst/>
          </a:prstGeom>
        </p:spPr>
      </p:pic>
      <p:sp>
        <p:nvSpPr>
          <p:cNvPr id="7" name="Rechteck 9">
            <a:extLst>
              <a:ext uri="{FF2B5EF4-FFF2-40B4-BE49-F238E27FC236}">
                <a16:creationId xmlns:a16="http://schemas.microsoft.com/office/drawing/2014/main" id="{8CE2738A-D753-48BE-891A-34A80614D575}"/>
              </a:ext>
            </a:extLst>
          </p:cNvPr>
          <p:cNvSpPr/>
          <p:nvPr userDrawn="1"/>
        </p:nvSpPr>
        <p:spPr>
          <a:xfrm>
            <a:off x="0" y="4732030"/>
            <a:ext cx="9144000" cy="41146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3">
            <a:extLst>
              <a:ext uri="{FF2B5EF4-FFF2-40B4-BE49-F238E27FC236}">
                <a16:creationId xmlns:a16="http://schemas.microsoft.com/office/drawing/2014/main" id="{CB1B3FC5-F198-4DA7-B106-511A875FB776}"/>
              </a:ext>
            </a:extLst>
          </p:cNvPr>
          <p:cNvSpPr txBox="1"/>
          <p:nvPr userDrawn="1"/>
        </p:nvSpPr>
        <p:spPr>
          <a:xfrm>
            <a:off x="8553600" y="4824000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9DDD7E6-EF1D-4D76-8D7C-7B5499DA39D6}" type="slidenum">
              <a:rPr lang="de-DE" sz="1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de-DE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fik 10" descr="Ein Bild, das Text, draußen, Schild enthält.&#10;&#10;Automatisch generierte Beschreibung">
            <a:extLst>
              <a:ext uri="{FF2B5EF4-FFF2-40B4-BE49-F238E27FC236}">
                <a16:creationId xmlns:a16="http://schemas.microsoft.com/office/drawing/2014/main" id="{DAA63AD8-7505-45CB-B82C-1C07FD8F588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4843542"/>
            <a:ext cx="654094" cy="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  <p:sldLayoutId id="2147483666" r:id="rId3"/>
    <p:sldLayoutId id="2147483665" r:id="rId4"/>
    <p:sldLayoutId id="2147483667" r:id="rId5"/>
    <p:sldLayoutId id="2147483668" r:id="rId6"/>
    <p:sldLayoutId id="2147483669" r:id="rId7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899063" y="2571749"/>
            <a:ext cx="6840001" cy="762617"/>
          </a:xfrm>
        </p:spPr>
        <p:txBody>
          <a:bodyPr/>
          <a:lstStyle/>
          <a:p>
            <a:r>
              <a:rPr lang="de" dirty="0"/>
              <a:t>Untersuchung des Einflusses von Ausreißern auf die Prognosegenauigkeit von Feinstaubkonzentrationen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913698" y="3771153"/>
            <a:ext cx="6840000" cy="324000"/>
          </a:xfrm>
        </p:spPr>
        <p:txBody>
          <a:bodyPr/>
          <a:lstStyle/>
          <a:p>
            <a:r>
              <a:rPr lang="de-DE" altLang="ko-KR" dirty="0"/>
              <a:t>Bachelorarbeit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E9BFE-1769-4419-B9DB-2CCB1E5890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TU Dresden / Database Research Group</a:t>
            </a:r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14D29-2AD6-40A8-A8BD-392A3C771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Davin Ahn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01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Art von Algorithmen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7" y="2945044"/>
            <a:ext cx="2874955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874955" cy="1183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641123" y="2945044"/>
            <a:ext cx="1952368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41122" y="2964722"/>
            <a:ext cx="195236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679250" y="2945043"/>
            <a:ext cx="2877894" cy="1274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675267" y="2964722"/>
            <a:ext cx="287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rgbClr val="01305D"/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800" dirty="0">
                <a:solidFill>
                  <a:schemeClr val="bg1"/>
                </a:solidFill>
                <a:latin typeface="Muli SemiBold" panose="00000700000000000000" pitchFamily="2" charset="0"/>
              </a:rPr>
              <a:t>Algorithmen für </a:t>
            </a:r>
            <a:r>
              <a:rPr lang="de-DE" altLang="ko-KR" sz="1800" dirty="0" err="1">
                <a:solidFill>
                  <a:schemeClr val="bg1"/>
                </a:solidFill>
                <a:latin typeface="Muli SemiBold" panose="00000700000000000000" pitchFamily="2" charset="0"/>
              </a:rPr>
              <a:t>Ausreißererkennung</a:t>
            </a:r>
            <a:endParaRPr lang="de-DE" sz="1013" dirty="0">
              <a:solidFill>
                <a:schemeClr val="bg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2882322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Statistikbasiert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675870" y="1843104"/>
            <a:ext cx="2881274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Dichtebasiert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641123" y="2405044"/>
            <a:ext cx="1952368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K-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Means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Clustering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Interquartile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Range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Rechteck 30">
            <a:extLst>
              <a:ext uri="{FF2B5EF4-FFF2-40B4-BE49-F238E27FC236}">
                <a16:creationId xmlns:a16="http://schemas.microsoft.com/office/drawing/2014/main" id="{AFA1A339-8C8D-9A40-B354-AB6C62EE6E35}"/>
              </a:ext>
            </a:extLst>
          </p:cNvPr>
          <p:cNvSpPr/>
          <p:nvPr/>
        </p:nvSpPr>
        <p:spPr>
          <a:xfrm>
            <a:off x="3641124" y="1843104"/>
            <a:ext cx="1952368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Clusterbasiert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6" name="Rechteck 20">
            <a:extLst>
              <a:ext uri="{FF2B5EF4-FFF2-40B4-BE49-F238E27FC236}">
                <a16:creationId xmlns:a16="http://schemas.microsoft.com/office/drawing/2014/main" id="{05363086-4B2E-0E4C-B781-AF3FACE73DBD}"/>
              </a:ext>
            </a:extLst>
          </p:cNvPr>
          <p:cNvSpPr/>
          <p:nvPr/>
        </p:nvSpPr>
        <p:spPr>
          <a:xfrm>
            <a:off x="2114663" y="2405044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Z-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Scoer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Filter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18" name="Rechteck 20">
            <a:extLst>
              <a:ext uri="{FF2B5EF4-FFF2-40B4-BE49-F238E27FC236}">
                <a16:creationId xmlns:a16="http://schemas.microsoft.com/office/drawing/2014/main" id="{6C7675C3-4BCA-8942-BAD0-CF47142B54A6}"/>
              </a:ext>
            </a:extLst>
          </p:cNvPr>
          <p:cNvSpPr/>
          <p:nvPr/>
        </p:nvSpPr>
        <p:spPr>
          <a:xfrm>
            <a:off x="5671283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dirty="0">
                <a:solidFill>
                  <a:schemeClr val="tx1"/>
                </a:solidFill>
                <a:latin typeface="Muli SemiBold" panose="00000700000000000000" pitchFamily="2" charset="0"/>
              </a:rPr>
              <a:t>Local Outlier Factor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0" name="Rechteck 20">
            <a:extLst>
              <a:ext uri="{FF2B5EF4-FFF2-40B4-BE49-F238E27FC236}">
                <a16:creationId xmlns:a16="http://schemas.microsoft.com/office/drawing/2014/main" id="{6DA86ED3-2B6F-154D-83C0-BD1D4A0E658F}"/>
              </a:ext>
            </a:extLst>
          </p:cNvPr>
          <p:cNvSpPr/>
          <p:nvPr/>
        </p:nvSpPr>
        <p:spPr>
          <a:xfrm>
            <a:off x="7109522" y="2400473"/>
            <a:ext cx="1440700" cy="468000"/>
          </a:xfrm>
          <a:prstGeom prst="rect">
            <a:avLst/>
          </a:prstGeom>
          <a:solidFill>
            <a:srgbClr val="6494BC"/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200" dirty="0">
                <a:solidFill>
                  <a:schemeClr val="tx1"/>
                </a:solidFill>
                <a:latin typeface="Muli SemiBold" panose="00000700000000000000" pitchFamily="2" charset="0"/>
              </a:rPr>
              <a:t>Isolation Forest</a:t>
            </a:r>
            <a:endParaRPr lang="de-DE" altLang="ko-KR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5. Ergebnisse &amp; Diskussion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434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BDF3E4-694D-244B-9A00-EB1AD5D6D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1" y="675762"/>
            <a:ext cx="2930163" cy="18959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A4D951-D553-A24C-AD7C-317511526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19" y="708627"/>
            <a:ext cx="2064549" cy="3678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528231-84FF-E948-A766-38A7F28B1C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9" y="2721750"/>
            <a:ext cx="2797592" cy="1796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580C8-7164-6146-AA08-DC2C8C572A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36" y="2795377"/>
            <a:ext cx="2570118" cy="1649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8DD809-C88A-AC4F-9727-B3D48DCC0E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7" y="692664"/>
            <a:ext cx="2930164" cy="187908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99727D9-A8E1-A14D-8FF1-EEEE7F11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84615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8CECD53-AA4D-8842-8FC0-9A749B77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78477"/>
              </p:ext>
            </p:extLst>
          </p:nvPr>
        </p:nvGraphicFramePr>
        <p:xfrm>
          <a:off x="1635211" y="988540"/>
          <a:ext cx="5873578" cy="3477912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031335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559688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490513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509379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647728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528245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603708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515668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484224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503090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869478"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215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216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iForest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 err="1">
                          <a:latin typeface="Open Sans" pitchFamily="2" charset="0"/>
                          <a:cs typeface="Open Sans" pitchFamily="2" charset="0"/>
                        </a:rPr>
                        <a:t>iqr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869478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cs typeface="Open Sans" pitchFamily="2" charset="0"/>
                        </a:rPr>
                        <a:t>…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4D4D"/>
                        </a:solidFill>
                        <a:effectLst/>
                        <a:uLnTx/>
                        <a:uFillTx/>
                        <a:latin typeface="Open Sans" pitchFamily="2" charset="0"/>
                        <a:ea typeface="+mn-ea"/>
                        <a:cs typeface="Open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8DB2930B-2947-CD48-A160-3B39E3B1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326531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altLang="ko-KR" dirty="0"/>
              <a:t>6. Fazit &amp; Ausblick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3945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5563-B375-594B-AF49-DB773085D2C4}"/>
              </a:ext>
            </a:extLst>
          </p:cNvPr>
          <p:cNvSpPr txBox="1"/>
          <p:nvPr/>
        </p:nvSpPr>
        <p:spPr>
          <a:xfrm>
            <a:off x="2244279" y="2371695"/>
            <a:ext cx="4655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" altLang="ko-KR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Vielen Dank für Ihre Aufmerksamkeit!</a:t>
            </a:r>
            <a:endParaRPr kumimoji="1" lang="ko-KR" altLang="en-US" sz="2000" dirty="0">
              <a:latin typeface="Open Sans" pitchFamily="2" charset="0"/>
              <a:ea typeface="Open Sans" panose="020B0606030504020204" pitchFamily="34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4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Terminologie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Definition 1: Integration</a:t>
            </a:r>
          </a:p>
          <a:p>
            <a:pPr lvl="1"/>
            <a:r>
              <a:rPr lang="de-DE" noProof="0" dirty="0"/>
              <a:t>Integration (von lat. Integer = ganz) bezeichnet die Herstellung eines Ganzen</a:t>
            </a:r>
          </a:p>
          <a:p>
            <a:pPr lvl="1"/>
            <a:r>
              <a:rPr lang="de-DE" noProof="0" dirty="0"/>
              <a:t>In der Informatik: die globale Zusammenführung bestimmter lokaler Integrationsobjekte (Systeme, Anwendungen, Datenbestände oder Funktionen) mit einer festgelegten Integrationsart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2: Homogenität</a:t>
            </a:r>
          </a:p>
          <a:p>
            <a:pPr lvl="1"/>
            <a:r>
              <a:rPr lang="de-DE" noProof="0" dirty="0"/>
              <a:t>Homogenität (von </a:t>
            </a:r>
            <a:r>
              <a:rPr lang="de-DE" noProof="0" dirty="0" err="1"/>
              <a:t>griech</a:t>
            </a:r>
            <a:r>
              <a:rPr lang="de-DE" noProof="0" dirty="0"/>
              <a:t>. homo/</a:t>
            </a:r>
            <a:r>
              <a:rPr lang="de-DE" noProof="0" dirty="0" err="1"/>
              <a:t>homoios</a:t>
            </a:r>
            <a:r>
              <a:rPr lang="de-DE" noProof="0" dirty="0"/>
              <a:t> = gleich) bezeichnet die Gleichartigkeit von Dingen</a:t>
            </a:r>
          </a:p>
          <a:p>
            <a:pPr lvl="1"/>
            <a:r>
              <a:rPr lang="de-DE" noProof="0" dirty="0"/>
              <a:t>In der Informatik: Gleichartigkeit von Charakteristika, Technologien, Systemen oder Konzepten</a:t>
            </a:r>
          </a:p>
          <a:p>
            <a:pPr lvl="1"/>
            <a:endParaRPr lang="de-DE" i="1" noProof="0" dirty="0"/>
          </a:p>
          <a:p>
            <a:pPr marL="81000" indent="0">
              <a:buNone/>
            </a:pPr>
            <a:r>
              <a:rPr lang="de-DE" noProof="0" dirty="0"/>
              <a:t>Definition 3: Heterogenität</a:t>
            </a:r>
          </a:p>
          <a:p>
            <a:pPr lvl="1"/>
            <a:r>
              <a:rPr lang="de-DE" noProof="0" dirty="0"/>
              <a:t>Die Heterogenität (auch Inhomogenität) bezeichnet invers zur Homogenität die Ungleichartigkeit von Dingen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283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Wachstum Datenvolumen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IT Möglichkeiten und Business-Anforderungen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Datenmenge Westeuropa: 538 </a:t>
            </a:r>
            <a:r>
              <a:rPr lang="de-DE" noProof="0" dirty="0" err="1">
                <a:solidFill>
                  <a:schemeClr val="tx1"/>
                </a:solidFill>
              </a:rPr>
              <a:t>Exabyte</a:t>
            </a:r>
            <a:r>
              <a:rPr lang="de-DE" noProof="0" dirty="0">
                <a:solidFill>
                  <a:schemeClr val="tx1"/>
                </a:solidFill>
              </a:rPr>
              <a:t> in 2012</a:t>
            </a:r>
          </a:p>
          <a:p>
            <a:pPr lvl="1">
              <a:lnSpc>
                <a:spcPct val="100000"/>
              </a:lnSpc>
            </a:pPr>
            <a:r>
              <a:rPr lang="de-DE" noProof="0" dirty="0">
                <a:solidFill>
                  <a:schemeClr val="tx1"/>
                </a:solidFill>
              </a:rPr>
              <a:t>Jährliches Wachstum um 30% auf 5 </a:t>
            </a:r>
            <a:r>
              <a:rPr lang="de-DE" noProof="0" dirty="0" err="1">
                <a:solidFill>
                  <a:schemeClr val="tx1"/>
                </a:solidFill>
              </a:rPr>
              <a:t>Zettabyte</a:t>
            </a:r>
            <a:r>
              <a:rPr lang="de-DE" noProof="0" dirty="0">
                <a:solidFill>
                  <a:schemeClr val="tx1"/>
                </a:solidFill>
              </a:rPr>
              <a:t> </a:t>
            </a:r>
            <a:br>
              <a:rPr lang="de-DE" noProof="0" dirty="0">
                <a:solidFill>
                  <a:schemeClr val="tx1"/>
                </a:solidFill>
              </a:rPr>
            </a:br>
            <a:r>
              <a:rPr lang="de-DE" noProof="0" dirty="0">
                <a:solidFill>
                  <a:schemeClr val="tx1"/>
                </a:solidFill>
              </a:rPr>
              <a:t>in 2020 [IDC]</a:t>
            </a:r>
          </a:p>
          <a:p>
            <a:pPr marL="81000" indent="0">
              <a:buNone/>
            </a:pPr>
            <a:r>
              <a:rPr lang="de-DE" noProof="0" dirty="0"/>
              <a:t>Verteilte Informationen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Vielzahl heterogener Systeme und Anwendungen </a:t>
            </a:r>
          </a:p>
          <a:p>
            <a:pPr lvl="1">
              <a:lnSpc>
                <a:spcPct val="100000"/>
              </a:lnSpc>
            </a:pPr>
            <a:r>
              <a:rPr lang="de-DE" noProof="0" dirty="0"/>
              <a:t>Technische und organisatorische Gründe</a:t>
            </a:r>
          </a:p>
          <a:p>
            <a:pPr lvl="1"/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Notwendigkeit Integration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“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middleware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” wuchs um </a:t>
            </a:r>
            <a:r>
              <a:rPr lang="de-DE" b="1" dirty="0"/>
              <a:t>6.9% von 14.17 Mrd. USD in 2007 auf 15.15 </a:t>
            </a:r>
            <a:r>
              <a:rPr lang="de-DE" b="1" dirty="0" err="1"/>
              <a:t>Mrd</a:t>
            </a:r>
            <a:r>
              <a:rPr lang="de-DE" b="1" dirty="0"/>
              <a:t> USD in 2008</a:t>
            </a:r>
          </a:p>
          <a:p>
            <a:pPr lvl="1">
              <a:lnSpc>
                <a:spcPct val="100000"/>
              </a:lnSpc>
            </a:pPr>
            <a:endParaRPr lang="de-DE" b="1" dirty="0"/>
          </a:p>
          <a:p>
            <a:pPr lvl="1">
              <a:lnSpc>
                <a:spcPct val="100000"/>
              </a:lnSpc>
            </a:pPr>
            <a:r>
              <a:rPr lang="de-DE" dirty="0"/>
              <a:t>Integration ist eine der größten und teuersten Herausforderungen von IT-Firmen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40% </a:t>
            </a:r>
            <a:r>
              <a:rPr lang="de-DE" dirty="0"/>
              <a:t>des Budgets wird für Integrationssoftware und Integrationsprojekte ausgegeben)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Typen der Heterogenität</a:t>
            </a:r>
          </a:p>
        </p:txBody>
      </p:sp>
      <p:sp>
        <p:nvSpPr>
          <p:cNvPr id="36" name="Rechteck 35"/>
          <p:cNvSpPr/>
          <p:nvPr/>
        </p:nvSpPr>
        <p:spPr>
          <a:xfrm>
            <a:off x="680408" y="2945044"/>
            <a:ext cx="2106000" cy="12740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76424" y="2964722"/>
            <a:ext cx="2109984" cy="1215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Synonyms/Homonyms</a:t>
            </a:r>
          </a:p>
          <a:p>
            <a:pPr algn="ctr"/>
            <a:endParaRPr lang="de-DE" sz="788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Mappings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Union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Types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endParaRPr lang="de-DE" sz="75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Language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Expressions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48494" y="2945044"/>
            <a:ext cx="2110015" cy="12740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65303" y="2964722"/>
            <a:ext cx="209320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Null Values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Virtual Columns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  <a:p>
            <a:pPr algn="ctr"/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Semantic</a:t>
            </a:r>
            <a:r>
              <a:rPr lang="de-DE" sz="120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Muli" panose="00000500000000000000" pitchFamily="2" charset="0"/>
              </a:rPr>
              <a:t>Incompatibility</a:t>
            </a:r>
            <a:endParaRPr lang="de-DE" sz="1200" dirty="0">
              <a:solidFill>
                <a:srgbClr val="555555"/>
              </a:solidFill>
              <a:latin typeface="Muli" panose="00000500000000000000" pitchFamily="2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020566" y="2405045"/>
            <a:ext cx="3536578" cy="18140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0566" y="2422185"/>
            <a:ext cx="3606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Same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attribute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in different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structures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Handling Sets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name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does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not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define</a:t>
            </a:r>
            <a:r>
              <a:rPr lang="de-DE" sz="1200" dirty="0">
                <a:solidFill>
                  <a:srgbClr val="555555"/>
                </a:solidFill>
                <a:latin typeface="+mj-lt"/>
              </a:rPr>
              <a:t>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semantics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+mj-lt"/>
            </a:endParaRPr>
          </a:p>
          <a:p>
            <a:pPr algn="ctr"/>
            <a:r>
              <a:rPr lang="de-DE" sz="1200" dirty="0">
                <a:solidFill>
                  <a:srgbClr val="555555"/>
                </a:solidFill>
                <a:latin typeface="+mj-lt"/>
              </a:rPr>
              <a:t>Attribute </a:t>
            </a:r>
            <a:r>
              <a:rPr lang="de-DE" sz="1200" dirty="0" err="1">
                <a:solidFill>
                  <a:srgbClr val="555555"/>
                </a:solidFill>
                <a:latin typeface="+mj-lt"/>
              </a:rPr>
              <a:t>composition</a:t>
            </a:r>
            <a:endParaRPr lang="de-DE" sz="1200" dirty="0">
              <a:solidFill>
                <a:srgbClr val="555555"/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76655" y="4271552"/>
            <a:ext cx="6819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[Joachim Hammer, Mike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Stonebraker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Oguzhan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Topsakal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: </a:t>
            </a:r>
            <a:r>
              <a:rPr lang="en-US" sz="750" dirty="0">
                <a:solidFill>
                  <a:srgbClr val="555555"/>
                </a:solidFill>
                <a:latin typeface="Muli" panose="00000500000000000000" pitchFamily="2" charset="0"/>
              </a:rPr>
              <a:t>THALIA: Test Harness for the Assessment of Legacy Information 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Integration Approaches,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technical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 </a:t>
            </a:r>
            <a:r>
              <a:rPr lang="de-DE" sz="750" dirty="0" err="1">
                <a:solidFill>
                  <a:srgbClr val="555555"/>
                </a:solidFill>
                <a:latin typeface="Muli" panose="00000500000000000000" pitchFamily="2" charset="0"/>
              </a:rPr>
              <a:t>report</a:t>
            </a:r>
            <a:r>
              <a:rPr lang="de-DE" sz="750" dirty="0">
                <a:solidFill>
                  <a:srgbClr val="555555"/>
                </a:solidFill>
                <a:latin typeface="Muli" panose="00000500000000000000" pitchFamily="2" charset="0"/>
              </a:rPr>
              <a:t>, 2004]</a:t>
            </a:r>
          </a:p>
        </p:txBody>
      </p:sp>
      <p:sp>
        <p:nvSpPr>
          <p:cNvPr id="4" name="Rechteck 3"/>
          <p:cNvSpPr/>
          <p:nvPr/>
        </p:nvSpPr>
        <p:spPr>
          <a:xfrm>
            <a:off x="676424" y="1313722"/>
            <a:ext cx="787737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013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76424" y="1843104"/>
            <a:ext cx="4285434" cy="46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Semantic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Heterogeneity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20566" y="1843104"/>
            <a:ext cx="3536578" cy="46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Structural</a:t>
            </a:r>
            <a:r>
              <a:rPr lang="de-DE" sz="1500" dirty="0">
                <a:solidFill>
                  <a:schemeClr val="tx1"/>
                </a:solidFill>
                <a:latin typeface="Muli SemiBold" panose="00000700000000000000" pitchFamily="2" charset="0"/>
              </a:rPr>
              <a:t> </a:t>
            </a:r>
            <a:r>
              <a:rPr lang="de-DE" sz="15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2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46819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Missing</a:t>
            </a:r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 Data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76424" y="2405044"/>
            <a:ext cx="2113364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uli SemiBold" panose="00000700000000000000" pitchFamily="2" charset="0"/>
              </a:rPr>
              <a:t>Attribute </a:t>
            </a:r>
            <a:r>
              <a:rPr lang="de-DE" sz="1200" dirty="0" err="1">
                <a:solidFill>
                  <a:schemeClr val="tx1"/>
                </a:solidFill>
                <a:latin typeface="Muli SemiBold" panose="00000700000000000000" pitchFamily="2" charset="0"/>
              </a:rPr>
              <a:t>Heterogeneities</a:t>
            </a:r>
            <a:endParaRPr lang="de-DE" sz="1800" dirty="0">
              <a:solidFill>
                <a:schemeClr val="tx1"/>
              </a:solidFill>
              <a:latin typeface="Muli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5" grpId="1" animBg="1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2000" y="2008907"/>
            <a:ext cx="7560000" cy="2045983"/>
          </a:xfrm>
        </p:spPr>
        <p:txBody>
          <a:bodyPr/>
          <a:lstStyle/>
          <a:p>
            <a:r>
              <a:rPr lang="de-DE" altLang="ko-KR" sz="2000" dirty="0"/>
              <a:t>1. Einleitung</a:t>
            </a:r>
            <a:br>
              <a:rPr lang="de-DE" altLang="ko-KR" sz="2000" dirty="0"/>
            </a:br>
            <a:r>
              <a:rPr lang="de-DE" altLang="ko-KR" sz="2000" dirty="0"/>
              <a:t>2. Vorbetrachtungen</a:t>
            </a:r>
            <a:br>
              <a:rPr lang="de-DE" altLang="ko-KR" sz="2000" dirty="0"/>
            </a:br>
            <a:r>
              <a:rPr lang="de-DE" altLang="ko-KR" sz="2000" dirty="0"/>
              <a:t>3. Literaturüberblick</a:t>
            </a:r>
            <a:br>
              <a:rPr lang="de-DE" altLang="ko-KR" sz="2000" dirty="0"/>
            </a:br>
            <a:r>
              <a:rPr lang="de-DE" altLang="ko-KR" sz="2000" dirty="0"/>
              <a:t>4. Methoden</a:t>
            </a:r>
            <a:br>
              <a:rPr lang="de-DE" altLang="ko-KR" sz="2000" dirty="0"/>
            </a:br>
            <a:r>
              <a:rPr lang="de-DE" altLang="ko-KR" sz="2000" dirty="0"/>
              <a:t>5. Ergebnisse &amp; Diskussion</a:t>
            </a:r>
            <a:br>
              <a:rPr lang="de-DE" altLang="ko-KR" sz="2000" dirty="0"/>
            </a:br>
            <a:r>
              <a:rPr lang="de-DE" altLang="ko-KR" sz="2000" dirty="0"/>
              <a:t>6. Fazit &amp; Ausblick</a:t>
            </a:r>
            <a:endParaRPr lang="de-DE" sz="2000" noProof="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BD27C3-D04B-D34B-8CFD-1C8F8023BF59}"/>
              </a:ext>
            </a:extLst>
          </p:cNvPr>
          <p:cNvSpPr txBox="1">
            <a:spLocks/>
          </p:cNvSpPr>
          <p:nvPr/>
        </p:nvSpPr>
        <p:spPr>
          <a:xfrm>
            <a:off x="180000" y="254870"/>
            <a:ext cx="3947157" cy="432000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F75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616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Klassifikation von Integrationsansätzen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Nach Anwendungsgebiet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000" indent="0">
              <a:buNone/>
            </a:pPr>
            <a:r>
              <a:rPr lang="de-DE" noProof="0" dirty="0"/>
              <a:t>Oberflächenintegration</a:t>
            </a:r>
          </a:p>
          <a:p>
            <a:pPr lvl="1"/>
            <a:r>
              <a:rPr lang="de-DE" noProof="0" dirty="0"/>
              <a:t>Einheitliche Visualisierung / Zugriff </a:t>
            </a:r>
          </a:p>
          <a:p>
            <a:pPr marL="216000" lvl="1" indent="0">
              <a:buNone/>
            </a:pPr>
            <a:r>
              <a:rPr lang="de-DE" noProof="0" dirty="0"/>
              <a:t>    heterogener Datenbestände</a:t>
            </a:r>
          </a:p>
          <a:p>
            <a:pPr lvl="1"/>
            <a:r>
              <a:rPr lang="de-DE" noProof="0" dirty="0"/>
              <a:t>z.B.: Portale, </a:t>
            </a:r>
            <a:r>
              <a:rPr lang="de-DE" noProof="0" dirty="0" err="1"/>
              <a:t>Mashups</a:t>
            </a:r>
            <a:endParaRPr lang="de-DE" noProof="0" dirty="0"/>
          </a:p>
          <a:p>
            <a:pPr marL="177800" lvl="1" indent="0">
              <a:buNone/>
            </a:pPr>
            <a:endParaRPr lang="de-DE" dirty="0"/>
          </a:p>
          <a:p>
            <a:pPr marL="81000" indent="0">
              <a:buNone/>
            </a:pPr>
            <a:r>
              <a:rPr lang="de-DE" noProof="0" dirty="0"/>
              <a:t>Prozessintegration</a:t>
            </a:r>
          </a:p>
          <a:p>
            <a:pPr lvl="1"/>
            <a:r>
              <a:rPr lang="de-DE" noProof="0" dirty="0"/>
              <a:t>Prozesskomposition homogener Dienste </a:t>
            </a:r>
            <a:br>
              <a:rPr lang="de-DE" noProof="0" dirty="0"/>
            </a:br>
            <a:r>
              <a:rPr lang="de-DE" noProof="0" dirty="0"/>
              <a:t>(Systeme, Applikationen)</a:t>
            </a:r>
          </a:p>
          <a:p>
            <a:pPr lvl="1"/>
            <a:r>
              <a:rPr lang="de-DE" noProof="0" dirty="0"/>
              <a:t>z.B.: </a:t>
            </a:r>
            <a:r>
              <a:rPr lang="de-DE" noProof="0" dirty="0" err="1"/>
              <a:t>WfMS</a:t>
            </a:r>
            <a:r>
              <a:rPr lang="de-DE" noProof="0" dirty="0"/>
              <a:t>, BPEL </a:t>
            </a:r>
            <a:r>
              <a:rPr lang="de-DE" noProof="0" dirty="0" err="1"/>
              <a:t>Engines</a:t>
            </a:r>
            <a:r>
              <a:rPr lang="de-DE" noProof="0" dirty="0"/>
              <a:t>, WSMS</a:t>
            </a:r>
          </a:p>
          <a:p>
            <a:pPr lvl="2"/>
            <a:endParaRPr lang="de-DE" sz="600" dirty="0"/>
          </a:p>
        </p:txBody>
      </p:sp>
      <p:sp>
        <p:nvSpPr>
          <p:cNvPr id="18" name="Inhaltsplatzhalter 1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Anwendungsintegration</a:t>
            </a:r>
          </a:p>
          <a:p>
            <a:pPr lvl="1"/>
            <a:r>
              <a:rPr lang="de-DE" dirty="0"/>
              <a:t>Integration heterogener Systeme und </a:t>
            </a:r>
          </a:p>
          <a:p>
            <a:pPr marL="216000" lvl="1" indent="0">
              <a:buNone/>
            </a:pPr>
            <a:r>
              <a:rPr lang="de-DE" dirty="0"/>
              <a:t>    Anwendungen</a:t>
            </a:r>
          </a:p>
          <a:p>
            <a:pPr lvl="1"/>
            <a:r>
              <a:rPr lang="de-DE" dirty="0"/>
              <a:t>z.B.: EAI Server, MOM, ETL Tools</a:t>
            </a:r>
          </a:p>
          <a:p>
            <a:pPr lvl="1"/>
            <a:endParaRPr lang="de-DE" dirty="0"/>
          </a:p>
          <a:p>
            <a:pPr marL="81000">
              <a:buNone/>
            </a:pPr>
            <a:r>
              <a:rPr lang="de-DE" dirty="0"/>
              <a:t>Informationsintegration</a:t>
            </a:r>
          </a:p>
          <a:p>
            <a:pPr lvl="1"/>
            <a:r>
              <a:rPr lang="de-DE" dirty="0"/>
              <a:t>Anfragen auf globalen/replizierten Schemata (Daten virtuell/materialisiert)</a:t>
            </a:r>
          </a:p>
          <a:p>
            <a:pPr lvl="1"/>
            <a:r>
              <a:rPr lang="de-DE" dirty="0"/>
              <a:t>z.B. VDBMS/FDBMS, ETL Tools, DSMS, </a:t>
            </a:r>
            <a:r>
              <a:rPr lang="de-DE" dirty="0" err="1"/>
              <a:t>PubSub</a:t>
            </a:r>
            <a:r>
              <a:rPr lang="de-DE" dirty="0"/>
              <a:t>, Replikation</a:t>
            </a:r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853899" y="2734196"/>
            <a:ext cx="2954732" cy="140415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accent4"/>
                </a:solidFill>
                <a:latin typeface="Muli SemiBold" panose="00000700000000000000" pitchFamily="2" charset="0"/>
              </a:rPr>
              <a:t>DIA</a:t>
            </a:r>
            <a:endParaRPr lang="en-US" sz="2100" dirty="0">
              <a:solidFill>
                <a:schemeClr val="accent4"/>
              </a:solidFill>
              <a:latin typeface="Muli SemiBold" panose="000007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17515" y="2857651"/>
            <a:ext cx="2357454" cy="101566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Muli SemiBold" panose="00000700000000000000" pitchFamily="2" charset="0"/>
              </a:rPr>
              <a:t>Information Integration</a:t>
            </a: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  <a:p>
            <a:pPr algn="ctr"/>
            <a:endParaRPr lang="de-DE" sz="1200" dirty="0">
              <a:solidFill>
                <a:srgbClr val="555555"/>
              </a:solidFill>
              <a:latin typeface="Muli SemiBold" panose="00000700000000000000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17515" y="1098666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GUI Integration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17515" y="1678923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Process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317515" y="2268287"/>
            <a:ext cx="2357454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Application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478251" y="317912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555555"/>
                </a:solidFill>
                <a:latin typeface="Muli SemiBold" panose="00000700000000000000" pitchFamily="2" charset="0"/>
              </a:rPr>
              <a:t>Function</a:t>
            </a:r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 Integration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78251" y="3554171"/>
            <a:ext cx="2035983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555555"/>
                </a:solidFill>
                <a:latin typeface="Muli SemiBold" panose="00000700000000000000" pitchFamily="2" charset="0"/>
              </a:rPr>
              <a:t>Data Integration</a:t>
            </a:r>
          </a:p>
        </p:txBody>
      </p:sp>
      <p:cxnSp>
        <p:nvCxnSpPr>
          <p:cNvPr id="11" name="Gerade Verbindung mit Pfeil 10"/>
          <p:cNvCxnSpPr>
            <a:stCxn id="6" idx="0"/>
            <a:endCxn id="5" idx="2"/>
          </p:cNvCxnSpPr>
          <p:nvPr/>
        </p:nvCxnSpPr>
        <p:spPr bwMode="auto">
          <a:xfrm flipV="1">
            <a:off x="4496242" y="1375665"/>
            <a:ext cx="0" cy="30325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>
            <a:stCxn id="7" idx="0"/>
            <a:endCxn id="6" idx="2"/>
          </p:cNvCxnSpPr>
          <p:nvPr/>
        </p:nvCxnSpPr>
        <p:spPr bwMode="auto">
          <a:xfrm flipV="1">
            <a:off x="4496242" y="1955922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 bwMode="auto">
          <a:xfrm flipV="1">
            <a:off x="4496242" y="2545286"/>
            <a:ext cx="0" cy="31236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3317515" y="1501036"/>
            <a:ext cx="2357454" cy="1191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1. Einleitung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6936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t="4370" b="7437"/>
          <a:stretch/>
        </p:blipFill>
        <p:spPr>
          <a:xfrm>
            <a:off x="3251303" y="3142012"/>
            <a:ext cx="3408697" cy="15557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000" y="254870"/>
            <a:ext cx="4248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" y="918992"/>
            <a:ext cx="4248000" cy="3780000"/>
          </a:xfrm>
        </p:spPr>
        <p:txBody>
          <a:bodyPr/>
          <a:lstStyle/>
          <a:p>
            <a:pPr marL="81000" indent="0">
              <a:buNone/>
            </a:pPr>
            <a:r>
              <a:rPr lang="de-DE" altLang="ko-KR" dirty="0"/>
              <a:t>Zweck dieser Arbeit</a:t>
            </a:r>
          </a:p>
          <a:p>
            <a:pPr marL="81000" indent="0">
              <a:buNone/>
            </a:pPr>
            <a:r>
              <a:rPr lang="de-DE" dirty="0">
                <a:solidFill>
                  <a:schemeClr val="tx1"/>
                </a:solidFill>
              </a:rPr>
              <a:t>Bedarf von BigData erhöht sich, Low-Cost-Sensor, UmweltMessen kommt häufig Ausreißer</a:t>
            </a:r>
          </a:p>
          <a:p>
            <a:pPr marL="81000" indent="0">
              <a:buNone/>
            </a:pPr>
            <a:endParaRPr lang="de-DE" altLang="ko-KR" dirty="0">
              <a:solidFill>
                <a:schemeClr val="tx1"/>
              </a:solidFill>
            </a:endParaRPr>
          </a:p>
          <a:p>
            <a:pPr marL="81000" indent="0">
              <a:buNone/>
            </a:pPr>
            <a:r>
              <a:rPr lang="de-DE" altLang="ko-KR" dirty="0"/>
              <a:t>Warum wichtig</a:t>
            </a:r>
          </a:p>
          <a:p>
            <a:pPr marL="81000" indent="0">
              <a:buNone/>
            </a:pPr>
            <a:r>
              <a:rPr lang="de-DE" altLang="ko-KR" dirty="0">
                <a:solidFill>
                  <a:schemeClr val="tx1"/>
                </a:solidFill>
              </a:rPr>
              <a:t>Umwelt und Zeitreihen wichtig</a:t>
            </a:r>
          </a:p>
          <a:p>
            <a:pPr marL="81000" indent="0">
              <a:buNone/>
            </a:pPr>
            <a:r>
              <a:rPr lang="de-DE" altLang="ko-KR" dirty="0">
                <a:solidFill>
                  <a:schemeClr val="tx1"/>
                </a:solidFill>
              </a:rPr>
              <a:t>(Abbildung in der Arbeit)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81000">
              <a:buNone/>
            </a:pPr>
            <a:r>
              <a:rPr lang="de-DE" dirty="0"/>
              <a:t>Die Arbeit antwortet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72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2. </a:t>
            </a:r>
            <a:r>
              <a:rPr lang="de-DE" altLang="ko-KR" sz="2400" dirty="0"/>
              <a:t>Vorbetrachtungen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839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BE89B-6D14-FF08-D693-7FA8A6E15562}"/>
              </a:ext>
            </a:extLst>
          </p:cNvPr>
          <p:cNvSpPr txBox="1"/>
          <p:nvPr/>
        </p:nvSpPr>
        <p:spPr>
          <a:xfrm>
            <a:off x="548640" y="1556087"/>
            <a:ext cx="1930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Anomalie</a:t>
            </a:r>
          </a:p>
          <a:p>
            <a:pPr algn="l"/>
            <a:endParaRPr lang="de-DE" altLang="ko-K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Zeitreihen</a:t>
            </a:r>
          </a:p>
          <a:p>
            <a:pPr algn="l"/>
            <a:endParaRPr lang="de-DE" altLang="ko-K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altLang="ko-K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Modellierung der Feinst.</a:t>
            </a:r>
            <a:endParaRPr lang="ko-KR" altLang="en-US" sz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4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3. Literaturüberblick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1508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68488C-C57D-294B-90D1-F8FC3D849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67425"/>
              </p:ext>
            </p:extLst>
          </p:nvPr>
        </p:nvGraphicFramePr>
        <p:xfrm>
          <a:off x="267729" y="1736352"/>
          <a:ext cx="8608542" cy="1670796"/>
        </p:xfrm>
        <a:graphic>
          <a:graphicData uri="http://schemas.openxmlformats.org/drawingml/2006/table">
            <a:tbl>
              <a:tblPr firstRow="1" bandRow="1">
                <a:effectLst/>
                <a:tableStyleId>{0660B408-B3CF-4A94-85FC-2B1E0A45F4A2}</a:tableStyleId>
              </a:tblPr>
              <a:tblGrid>
                <a:gridCol w="1894704">
                  <a:extLst>
                    <a:ext uri="{9D8B030D-6E8A-4147-A177-3AD203B41FA5}">
                      <a16:colId xmlns:a16="http://schemas.microsoft.com/office/drawing/2014/main" val="2131860217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3006874512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3474172221"/>
                    </a:ext>
                  </a:extLst>
                </a:gridCol>
                <a:gridCol w="659027">
                  <a:extLst>
                    <a:ext uri="{9D8B030D-6E8A-4147-A177-3AD203B41FA5}">
                      <a16:colId xmlns:a16="http://schemas.microsoft.com/office/drawing/2014/main" val="2154563206"/>
                    </a:ext>
                  </a:extLst>
                </a:gridCol>
                <a:gridCol w="817231">
                  <a:extLst>
                    <a:ext uri="{9D8B030D-6E8A-4147-A177-3AD203B41FA5}">
                      <a16:colId xmlns:a16="http://schemas.microsoft.com/office/drawing/2014/main" val="3976688158"/>
                    </a:ext>
                  </a:extLst>
                </a:gridCol>
                <a:gridCol w="774217">
                  <a:extLst>
                    <a:ext uri="{9D8B030D-6E8A-4147-A177-3AD203B41FA5}">
                      <a16:colId xmlns:a16="http://schemas.microsoft.com/office/drawing/2014/main" val="1887927538"/>
                    </a:ext>
                  </a:extLst>
                </a:gridCol>
                <a:gridCol w="884817">
                  <a:extLst>
                    <a:ext uri="{9D8B030D-6E8A-4147-A177-3AD203B41FA5}">
                      <a16:colId xmlns:a16="http://schemas.microsoft.com/office/drawing/2014/main" val="2061325442"/>
                    </a:ext>
                  </a:extLst>
                </a:gridCol>
                <a:gridCol w="755782">
                  <a:extLst>
                    <a:ext uri="{9D8B030D-6E8A-4147-A177-3AD203B41FA5}">
                      <a16:colId xmlns:a16="http://schemas.microsoft.com/office/drawing/2014/main" val="66013074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346906480"/>
                    </a:ext>
                  </a:extLst>
                </a:gridCol>
                <a:gridCol w="737348">
                  <a:extLst>
                    <a:ext uri="{9D8B030D-6E8A-4147-A177-3AD203B41FA5}">
                      <a16:colId xmlns:a16="http://schemas.microsoft.com/office/drawing/2014/main" val="1223097556"/>
                    </a:ext>
                  </a:extLst>
                </a:gridCol>
              </a:tblGrid>
              <a:tr h="429551"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200" dirty="0" err="1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verwendte</a:t>
                      </a:r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Algorithmen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[SJLD15]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[AO22]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[JYK20]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[MKPT20]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[WD16]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[HZZ+13]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[LIPJ21]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kern="1200" dirty="0">
                          <a:solidFill>
                            <a:schemeClr val="bg1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[DF13]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1200" dirty="0">
                          <a:solidFill>
                            <a:schemeClr val="bg1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Diese Arbeit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solidFill>
                      <a:srgbClr val="0130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3639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Statistikbasiert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7821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Cluster(Distanz) 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187768"/>
                  </a:ext>
                </a:extLst>
              </a:tr>
              <a:tr h="404532"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2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Dichtebasiert</a:t>
                      </a:r>
                      <a:endParaRPr lang="ko-KR" altLang="en-US" sz="1200" dirty="0"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✗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Open Sans" pitchFamily="2" charset="0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latin typeface="Open Sans" pitchFamily="2" charset="0"/>
                          <a:cs typeface="Open Sans" pitchFamily="2" charset="0"/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 pitchFamily="2" charset="0"/>
                          <a:ea typeface="+mn-ea"/>
                          <a:cs typeface="Open Sans" pitchFamily="2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798090"/>
                  </a:ext>
                </a:extLst>
              </a:tr>
            </a:tbl>
          </a:graphicData>
        </a:graphic>
      </p:graphicFrame>
      <p:sp>
        <p:nvSpPr>
          <p:cNvPr id="3" name="Titel 1">
            <a:extLst>
              <a:ext uri="{FF2B5EF4-FFF2-40B4-BE49-F238E27FC236}">
                <a16:creationId xmlns:a16="http://schemas.microsoft.com/office/drawing/2014/main" id="{D55B45F6-E7BC-AF4A-BAB7-9E31CE4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254870"/>
            <a:ext cx="6480000" cy="432000"/>
          </a:xfrm>
        </p:spPr>
        <p:txBody>
          <a:bodyPr/>
          <a:lstStyle/>
          <a:p>
            <a:r>
              <a:rPr lang="de-DE" noProof="0" dirty="0"/>
              <a:t>Motivation Datenintegration</a:t>
            </a:r>
          </a:p>
        </p:txBody>
      </p:sp>
    </p:spTree>
    <p:extLst>
      <p:ext uri="{BB962C8B-B14F-4D97-AF65-F5344CB8AC3E}">
        <p14:creationId xmlns:p14="http://schemas.microsoft.com/office/powerpoint/2010/main" val="117281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4. Methoden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30434355"/>
      </p:ext>
    </p:extLst>
  </p:cSld>
  <p:clrMapOvr>
    <a:masterClrMapping/>
  </p:clrMapOvr>
</p:sld>
</file>

<file path=ppt/theme/theme1.xml><?xml version="1.0" encoding="utf-8"?>
<a:theme xmlns:a="http://schemas.openxmlformats.org/drawingml/2006/main" name="DB_theme">
  <a:themeElements>
    <a:clrScheme name="DB_V3">
      <a:dk1>
        <a:srgbClr val="4C4D4D"/>
      </a:dk1>
      <a:lt1>
        <a:sysClr val="window" lastClr="FFFFFF"/>
      </a:lt1>
      <a:dk2>
        <a:srgbClr val="3F3F3F"/>
      </a:dk2>
      <a:lt2>
        <a:srgbClr val="E7E6E6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E3B4F816-E1FC-47B8-96B3-CACC8EC42666}" vid="{D262E696-FDFF-4970-9F97-450A3B0C7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DB_theme</Template>
  <TotalTime>360</TotalTime>
  <Words>718</Words>
  <Application>Microsoft Office PowerPoint</Application>
  <PresentationFormat>화면 슬라이드 쇼(16:9)</PresentationFormat>
  <Paragraphs>209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Muli</vt:lpstr>
      <vt:lpstr>Muli SemiBold</vt:lpstr>
      <vt:lpstr>Arial</vt:lpstr>
      <vt:lpstr>Open Sans</vt:lpstr>
      <vt:lpstr>DB_theme</vt:lpstr>
      <vt:lpstr>Untersuchung des Einflusses von Ausreißern auf die Prognosegenauigkeit von Feinstaubkonzentrationen</vt:lpstr>
      <vt:lpstr>1. Einleitung 2. Vorbetrachtungen 3. Literaturüberblick 4. Methoden 5. Ergebnisse &amp; Diskussion 6. Fazit &amp; Ausblick</vt:lpstr>
      <vt:lpstr>1. Einleitung</vt:lpstr>
      <vt:lpstr>Motivation Datenintegration</vt:lpstr>
      <vt:lpstr>2. Vorbetrachtungen</vt:lpstr>
      <vt:lpstr>Motivation Datenintegration</vt:lpstr>
      <vt:lpstr>3. Literaturüberblick</vt:lpstr>
      <vt:lpstr>Motivation Datenintegration</vt:lpstr>
      <vt:lpstr>4. Methoden</vt:lpstr>
      <vt:lpstr>Art von Algorithmen</vt:lpstr>
      <vt:lpstr>5. Ergebnisse &amp; Diskussion</vt:lpstr>
      <vt:lpstr>Motivation Datenintegration</vt:lpstr>
      <vt:lpstr>Motivation Datenintegration</vt:lpstr>
      <vt:lpstr>6. Fazit &amp; Ausblick</vt:lpstr>
      <vt:lpstr>Motivation Datenintegration</vt:lpstr>
      <vt:lpstr>PowerPoint 프레젠테이션</vt:lpstr>
      <vt:lpstr>Terminologie</vt:lpstr>
      <vt:lpstr>Motivation Datenintegration</vt:lpstr>
      <vt:lpstr>Typen der Heterogenität</vt:lpstr>
      <vt:lpstr>Klassifikation von Integrationsansätzen</vt:lpstr>
      <vt:lpstr>Nach Anwendungsgebiet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Einführung und Klassifikation</dc:title>
  <dc:creator>Davin Ahn</dc:creator>
  <cp:lastModifiedBy>5094974a, b3461fe2</cp:lastModifiedBy>
  <cp:revision>24</cp:revision>
  <cp:lastPrinted>2017-08-03T12:32:02Z</cp:lastPrinted>
  <dcterms:created xsi:type="dcterms:W3CDTF">2023-02-19T16:39:47Z</dcterms:created>
  <dcterms:modified xsi:type="dcterms:W3CDTF">2023-02-22T19:07:53Z</dcterms:modified>
</cp:coreProperties>
</file>