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0"/>
  </p:notesMasterIdLst>
  <p:handoutMasterIdLst>
    <p:handoutMasterId r:id="rId21"/>
  </p:handoutMasterIdLst>
  <p:sldIdLst>
    <p:sldId id="279" r:id="rId2"/>
    <p:sldId id="287" r:id="rId3"/>
    <p:sldId id="305" r:id="rId4"/>
    <p:sldId id="296" r:id="rId5"/>
    <p:sldId id="309" r:id="rId6"/>
    <p:sldId id="310" r:id="rId7"/>
    <p:sldId id="295" r:id="rId8"/>
    <p:sldId id="288" r:id="rId9"/>
    <p:sldId id="308" r:id="rId10"/>
    <p:sldId id="297" r:id="rId11"/>
    <p:sldId id="307" r:id="rId12"/>
    <p:sldId id="289" r:id="rId13"/>
    <p:sldId id="311" r:id="rId14"/>
    <p:sldId id="301" r:id="rId15"/>
    <p:sldId id="300" r:id="rId16"/>
    <p:sldId id="291" r:id="rId17"/>
    <p:sldId id="302" r:id="rId18"/>
    <p:sldId id="304" r:id="rId19"/>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5BC"/>
    <a:srgbClr val="01305D"/>
    <a:srgbClr val="6494BC"/>
    <a:srgbClr val="5087B4"/>
    <a:srgbClr val="1F75BB"/>
    <a:srgbClr val="05335F"/>
    <a:srgbClr val="4677A0"/>
    <a:srgbClr val="376591"/>
    <a:srgbClr val="299F86"/>
    <a:srgbClr val="29BC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8" autoAdjust="0"/>
    <p:restoredTop sz="73442" autoAdjust="0"/>
  </p:normalViewPr>
  <p:slideViewPr>
    <p:cSldViewPr snapToGrid="0">
      <p:cViewPr varScale="1">
        <p:scale>
          <a:sx n="123" d="100"/>
          <a:sy n="123" d="100"/>
        </p:scale>
        <p:origin x="1128" y="19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F1D5C-668D-F94C-A065-3CEE40D2FF1D}" type="doc">
      <dgm:prSet loTypeId="urn:microsoft.com/office/officeart/2005/8/layout/chevron1" loCatId="" qsTypeId="urn:microsoft.com/office/officeart/2005/8/quickstyle/simple1" qsCatId="simple" csTypeId="urn:microsoft.com/office/officeart/2005/8/colors/accent1_2" csCatId="accent1" phldr="1"/>
      <dgm:spPr/>
    </dgm:pt>
    <dgm:pt modelId="{C6A1D55D-8F7A-DB44-BE35-4D3A748B4FA1}">
      <dgm:prSet phldrT="[텍스트]"/>
      <dgm:spPr/>
      <dgm:t>
        <a:bodyPr/>
        <a:lstStyle/>
        <a:p>
          <a:pPr latinLnBrk="1"/>
          <a:r>
            <a:rPr lang="de-DE" dirty="0"/>
            <a:t>den Einfluss von Ausreißern</a:t>
          </a:r>
          <a:endParaRPr lang="ko-KR" altLang="en-US" dirty="0"/>
        </a:p>
      </dgm:t>
    </dgm:pt>
    <dgm:pt modelId="{10E0FFDD-6000-F343-8C4C-CCF93E4605CB}" type="parTrans" cxnId="{494AB41B-E9F3-4F4C-B119-E6C3E7EA2EA3}">
      <dgm:prSet/>
      <dgm:spPr/>
      <dgm:t>
        <a:bodyPr/>
        <a:lstStyle/>
        <a:p>
          <a:pPr latinLnBrk="1"/>
          <a:endParaRPr lang="ko-KR" altLang="en-US"/>
        </a:p>
      </dgm:t>
    </dgm:pt>
    <dgm:pt modelId="{8C002892-EAB3-364B-9616-AB7A4CE626F5}" type="sibTrans" cxnId="{494AB41B-E9F3-4F4C-B119-E6C3E7EA2EA3}">
      <dgm:prSet/>
      <dgm:spPr/>
      <dgm:t>
        <a:bodyPr/>
        <a:lstStyle/>
        <a:p>
          <a:pPr latinLnBrk="1"/>
          <a:endParaRPr lang="ko-KR" altLang="en-US"/>
        </a:p>
      </dgm:t>
    </dgm:pt>
    <dgm:pt modelId="{2164DF4A-BA9E-134A-993A-EE6146D9357C}">
      <dgm:prSet phldrT="[텍스트]"/>
      <dgm:spPr/>
      <dgm:t>
        <a:bodyPr/>
        <a:lstStyle/>
        <a:p>
          <a:pPr latinLnBrk="1"/>
          <a:r>
            <a:rPr lang="de-DE" dirty="0"/>
            <a:t>die Entwicklung vertieftes Verständnisses für verschiedene Algorithmen</a:t>
          </a:r>
          <a:endParaRPr lang="ko-KR" altLang="en-US" dirty="0"/>
        </a:p>
      </dgm:t>
    </dgm:pt>
    <dgm:pt modelId="{348F404F-388A-3640-95B1-F2AD82D18C8A}" type="parTrans" cxnId="{4B61F844-96CB-1E43-917A-20BAC917F37E}">
      <dgm:prSet/>
      <dgm:spPr/>
      <dgm:t>
        <a:bodyPr/>
        <a:lstStyle/>
        <a:p>
          <a:pPr latinLnBrk="1"/>
          <a:endParaRPr lang="ko-KR" altLang="en-US"/>
        </a:p>
      </dgm:t>
    </dgm:pt>
    <dgm:pt modelId="{552DCDF6-7D1C-D848-8D3C-528AA1145A39}" type="sibTrans" cxnId="{4B61F844-96CB-1E43-917A-20BAC917F37E}">
      <dgm:prSet/>
      <dgm:spPr/>
      <dgm:t>
        <a:bodyPr/>
        <a:lstStyle/>
        <a:p>
          <a:pPr latinLnBrk="1"/>
          <a:endParaRPr lang="ko-KR" altLang="en-US"/>
        </a:p>
      </dgm:t>
    </dgm:pt>
    <dgm:pt modelId="{760C26BF-B032-D042-8772-A8D040DE1C30}">
      <dgm:prSet phldrT="[텍스트]"/>
      <dgm:spPr/>
      <dgm:t>
        <a:bodyPr/>
        <a:lstStyle/>
        <a:p>
          <a:pPr latinLnBrk="1"/>
          <a:r>
            <a:rPr lang="de-DE" dirty="0"/>
            <a:t>den Beitrag zur Empfehlung in einer konkreten Forschungssituation</a:t>
          </a:r>
          <a:endParaRPr lang="ko-KR" altLang="en-US" dirty="0"/>
        </a:p>
      </dgm:t>
    </dgm:pt>
    <dgm:pt modelId="{819E6B36-5E6A-EB40-BE74-9AE98605E90B}" type="parTrans" cxnId="{F544D301-5323-D146-BC57-29AE727304DB}">
      <dgm:prSet/>
      <dgm:spPr/>
      <dgm:t>
        <a:bodyPr/>
        <a:lstStyle/>
        <a:p>
          <a:pPr latinLnBrk="1"/>
          <a:endParaRPr lang="ko-KR" altLang="en-US"/>
        </a:p>
      </dgm:t>
    </dgm:pt>
    <dgm:pt modelId="{87D40DE3-7F2C-274F-980A-D19F0BA906DB}" type="sibTrans" cxnId="{F544D301-5323-D146-BC57-29AE727304DB}">
      <dgm:prSet/>
      <dgm:spPr/>
      <dgm:t>
        <a:bodyPr/>
        <a:lstStyle/>
        <a:p>
          <a:pPr latinLnBrk="1"/>
          <a:endParaRPr lang="ko-KR" altLang="en-US"/>
        </a:p>
      </dgm:t>
    </dgm:pt>
    <dgm:pt modelId="{89DE4DB9-7D87-8748-9434-2F7DFBAC7FF9}" type="pres">
      <dgm:prSet presAssocID="{DF2F1D5C-668D-F94C-A065-3CEE40D2FF1D}" presName="Name0" presStyleCnt="0">
        <dgm:presLayoutVars>
          <dgm:dir/>
          <dgm:animLvl val="lvl"/>
          <dgm:resizeHandles val="exact"/>
        </dgm:presLayoutVars>
      </dgm:prSet>
      <dgm:spPr/>
    </dgm:pt>
    <dgm:pt modelId="{9FE66D5B-0C6F-3948-AC95-6ACB228B1AC0}" type="pres">
      <dgm:prSet presAssocID="{C6A1D55D-8F7A-DB44-BE35-4D3A748B4FA1}" presName="parTxOnly" presStyleLbl="node1" presStyleIdx="0" presStyleCnt="3">
        <dgm:presLayoutVars>
          <dgm:chMax val="0"/>
          <dgm:chPref val="0"/>
          <dgm:bulletEnabled val="1"/>
        </dgm:presLayoutVars>
      </dgm:prSet>
      <dgm:spPr/>
    </dgm:pt>
    <dgm:pt modelId="{C941874D-E4D2-A145-9CF3-308BFF4B3104}" type="pres">
      <dgm:prSet presAssocID="{8C002892-EAB3-364B-9616-AB7A4CE626F5}" presName="parTxOnlySpace" presStyleCnt="0"/>
      <dgm:spPr/>
    </dgm:pt>
    <dgm:pt modelId="{50094A88-C3A3-EF4F-9CE9-F25AB8FF13D9}" type="pres">
      <dgm:prSet presAssocID="{2164DF4A-BA9E-134A-993A-EE6146D9357C}" presName="parTxOnly" presStyleLbl="node1" presStyleIdx="1" presStyleCnt="3">
        <dgm:presLayoutVars>
          <dgm:chMax val="0"/>
          <dgm:chPref val="0"/>
          <dgm:bulletEnabled val="1"/>
        </dgm:presLayoutVars>
      </dgm:prSet>
      <dgm:spPr/>
    </dgm:pt>
    <dgm:pt modelId="{794B932A-5138-094A-A5B4-9ECD88530DC7}" type="pres">
      <dgm:prSet presAssocID="{552DCDF6-7D1C-D848-8D3C-528AA1145A39}" presName="parTxOnlySpace" presStyleCnt="0"/>
      <dgm:spPr/>
    </dgm:pt>
    <dgm:pt modelId="{766F0C04-25AE-3246-84B0-58671BF52B0F}" type="pres">
      <dgm:prSet presAssocID="{760C26BF-B032-D042-8772-A8D040DE1C30}" presName="parTxOnly" presStyleLbl="node1" presStyleIdx="2" presStyleCnt="3">
        <dgm:presLayoutVars>
          <dgm:chMax val="0"/>
          <dgm:chPref val="0"/>
          <dgm:bulletEnabled val="1"/>
        </dgm:presLayoutVars>
      </dgm:prSet>
      <dgm:spPr/>
    </dgm:pt>
  </dgm:ptLst>
  <dgm:cxnLst>
    <dgm:cxn modelId="{F544D301-5323-D146-BC57-29AE727304DB}" srcId="{DF2F1D5C-668D-F94C-A065-3CEE40D2FF1D}" destId="{760C26BF-B032-D042-8772-A8D040DE1C30}" srcOrd="2" destOrd="0" parTransId="{819E6B36-5E6A-EB40-BE74-9AE98605E90B}" sibTransId="{87D40DE3-7F2C-274F-980A-D19F0BA906DB}"/>
    <dgm:cxn modelId="{494AB41B-E9F3-4F4C-B119-E6C3E7EA2EA3}" srcId="{DF2F1D5C-668D-F94C-A065-3CEE40D2FF1D}" destId="{C6A1D55D-8F7A-DB44-BE35-4D3A748B4FA1}" srcOrd="0" destOrd="0" parTransId="{10E0FFDD-6000-F343-8C4C-CCF93E4605CB}" sibTransId="{8C002892-EAB3-364B-9616-AB7A4CE626F5}"/>
    <dgm:cxn modelId="{4B61F844-96CB-1E43-917A-20BAC917F37E}" srcId="{DF2F1D5C-668D-F94C-A065-3CEE40D2FF1D}" destId="{2164DF4A-BA9E-134A-993A-EE6146D9357C}" srcOrd="1" destOrd="0" parTransId="{348F404F-388A-3640-95B1-F2AD82D18C8A}" sibTransId="{552DCDF6-7D1C-D848-8D3C-528AA1145A39}"/>
    <dgm:cxn modelId="{C947996D-FA36-C548-8032-6C4C43E478DC}" type="presOf" srcId="{2164DF4A-BA9E-134A-993A-EE6146D9357C}" destId="{50094A88-C3A3-EF4F-9CE9-F25AB8FF13D9}" srcOrd="0" destOrd="0" presId="urn:microsoft.com/office/officeart/2005/8/layout/chevron1"/>
    <dgm:cxn modelId="{63691592-1C42-774B-9C37-5774B725D714}" type="presOf" srcId="{DF2F1D5C-668D-F94C-A065-3CEE40D2FF1D}" destId="{89DE4DB9-7D87-8748-9434-2F7DFBAC7FF9}" srcOrd="0" destOrd="0" presId="urn:microsoft.com/office/officeart/2005/8/layout/chevron1"/>
    <dgm:cxn modelId="{32F99FCA-1CD9-9C41-AFAD-78DDEBE8A762}" type="presOf" srcId="{760C26BF-B032-D042-8772-A8D040DE1C30}" destId="{766F0C04-25AE-3246-84B0-58671BF52B0F}" srcOrd="0" destOrd="0" presId="urn:microsoft.com/office/officeart/2005/8/layout/chevron1"/>
    <dgm:cxn modelId="{56BF81F3-0D91-9141-BB7A-7BB4B335C5F5}" type="presOf" srcId="{C6A1D55D-8F7A-DB44-BE35-4D3A748B4FA1}" destId="{9FE66D5B-0C6F-3948-AC95-6ACB228B1AC0}" srcOrd="0" destOrd="0" presId="urn:microsoft.com/office/officeart/2005/8/layout/chevron1"/>
    <dgm:cxn modelId="{08E8F0B6-44B5-054E-8A87-365AE14CCF25}" type="presParOf" srcId="{89DE4DB9-7D87-8748-9434-2F7DFBAC7FF9}" destId="{9FE66D5B-0C6F-3948-AC95-6ACB228B1AC0}" srcOrd="0" destOrd="0" presId="urn:microsoft.com/office/officeart/2005/8/layout/chevron1"/>
    <dgm:cxn modelId="{323EF972-7955-094A-A702-859D67E6D90A}" type="presParOf" srcId="{89DE4DB9-7D87-8748-9434-2F7DFBAC7FF9}" destId="{C941874D-E4D2-A145-9CF3-308BFF4B3104}" srcOrd="1" destOrd="0" presId="urn:microsoft.com/office/officeart/2005/8/layout/chevron1"/>
    <dgm:cxn modelId="{0C223EBD-FF5C-934C-B1B9-F58CF27E5EE8}" type="presParOf" srcId="{89DE4DB9-7D87-8748-9434-2F7DFBAC7FF9}" destId="{50094A88-C3A3-EF4F-9CE9-F25AB8FF13D9}" srcOrd="2" destOrd="0" presId="urn:microsoft.com/office/officeart/2005/8/layout/chevron1"/>
    <dgm:cxn modelId="{8BAEB0D0-D765-404A-BC6D-E5DC38DD3B5F}" type="presParOf" srcId="{89DE4DB9-7D87-8748-9434-2F7DFBAC7FF9}" destId="{794B932A-5138-094A-A5B4-9ECD88530DC7}" srcOrd="3" destOrd="0" presId="urn:microsoft.com/office/officeart/2005/8/layout/chevron1"/>
    <dgm:cxn modelId="{E762B4DF-D590-6B4C-86B9-E05AB2EFFCB2}" type="presParOf" srcId="{89DE4DB9-7D87-8748-9434-2F7DFBAC7FF9}" destId="{766F0C04-25AE-3246-84B0-58671BF52B0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6D5B-0C6F-3948-AC95-6ACB228B1AC0}">
      <dsp:nvSpPr>
        <dsp:cNvPr id="0" name=""/>
        <dsp:cNvSpPr/>
      </dsp:nvSpPr>
      <dsp:spPr>
        <a:xfrm>
          <a:off x="2256" y="1219638"/>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Einfluss von Ausreißern</a:t>
          </a:r>
          <a:endParaRPr lang="ko-KR" altLang="en-US" sz="1600" kern="1200" dirty="0"/>
        </a:p>
      </dsp:txBody>
      <dsp:txXfrm>
        <a:off x="552157" y="1219638"/>
        <a:ext cx="1649703" cy="1099801"/>
      </dsp:txXfrm>
    </dsp:sp>
    <dsp:sp modelId="{50094A88-C3A3-EF4F-9CE9-F25AB8FF13D9}">
      <dsp:nvSpPr>
        <dsp:cNvPr id="0" name=""/>
        <dsp:cNvSpPr/>
      </dsp:nvSpPr>
      <dsp:spPr>
        <a:xfrm>
          <a:off x="2476811" y="1219638"/>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die Entwicklung vertieftes Verständnisses für verschiedene Algorithmen</a:t>
          </a:r>
          <a:endParaRPr lang="ko-KR" altLang="en-US" sz="1600" kern="1200" dirty="0"/>
        </a:p>
      </dsp:txBody>
      <dsp:txXfrm>
        <a:off x="3026712" y="1219638"/>
        <a:ext cx="1649703" cy="1099801"/>
      </dsp:txXfrm>
    </dsp:sp>
    <dsp:sp modelId="{766F0C04-25AE-3246-84B0-58671BF52B0F}">
      <dsp:nvSpPr>
        <dsp:cNvPr id="0" name=""/>
        <dsp:cNvSpPr/>
      </dsp:nvSpPr>
      <dsp:spPr>
        <a:xfrm>
          <a:off x="4951365" y="1219638"/>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Beitrag zur Empfehlung in einer konkreten Forschungssituation</a:t>
          </a:r>
          <a:endParaRPr lang="ko-KR" altLang="en-US" sz="1600" kern="1200" dirty="0"/>
        </a:p>
      </dsp:txBody>
      <dsp:txXfrm>
        <a:off x="5501266" y="1219638"/>
        <a:ext cx="1649703" cy="10998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03.03.23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03.03.23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352041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156934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280276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ko-KR" altLang="en-US" dirty="0">
                <a:solidFill>
                  <a:schemeClr val="tx1"/>
                </a:solidFill>
              </a:rPr>
              <a:t>사람들은 환경문제에 관심이 많다</a:t>
            </a:r>
            <a:endParaRPr lang="de-DE" altLang="ko-KR" dirty="0">
              <a:solidFill>
                <a:schemeClr val="tx1"/>
              </a:solidFill>
            </a:endParaRPr>
          </a:p>
          <a:p>
            <a:r>
              <a:rPr lang="ko-KR" altLang="en-US" dirty="0">
                <a:solidFill>
                  <a:schemeClr val="tx1"/>
                </a:solidFill>
              </a:rPr>
              <a:t>선진국 뿐만이 아니라 후진국에서도 저가형 센서를 이용하여 미세먼지농도를 예측 대비 할 수 있다</a:t>
            </a:r>
            <a:endParaRPr lang="de-DE" altLang="ko-KR" dirty="0">
              <a:solidFill>
                <a:schemeClr val="tx1"/>
              </a:solidFill>
            </a:endParaRPr>
          </a:p>
          <a:p>
            <a:r>
              <a:rPr lang="ko-KR" altLang="en-US" dirty="0">
                <a:solidFill>
                  <a:schemeClr val="tx1"/>
                </a:solidFill>
              </a:rPr>
              <a:t>대부분이 관심을 갖는 사진</a:t>
            </a:r>
            <a:r>
              <a:rPr lang="en-US" altLang="ko-KR" dirty="0">
                <a:solidFill>
                  <a:schemeClr val="tx1"/>
                </a:solidFill>
              </a:rPr>
              <a:t>,</a:t>
            </a:r>
            <a:r>
              <a:rPr lang="ko-KR" altLang="en-US" dirty="0">
                <a:solidFill>
                  <a:schemeClr val="tx1"/>
                </a:solidFill>
              </a:rPr>
              <a:t> 영상 및 텍스트보다 중요하다</a:t>
            </a:r>
            <a:r>
              <a:rPr lang="en-US" altLang="ko-KR" dirty="0">
                <a:solidFill>
                  <a:schemeClr val="tx1"/>
                </a:solidFill>
              </a:rPr>
              <a:t> </a:t>
            </a:r>
            <a:r>
              <a:rPr lang="de-DE" altLang="ko-KR" dirty="0">
                <a:solidFill>
                  <a:schemeClr val="tx1"/>
                </a:solidFill>
              </a:rPr>
              <a:t>(Warum?)</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den Einfluss von Ausreißern </a:t>
            </a:r>
            <a:r>
              <a:rPr lang="de" altLang="ko-KR" dirty="0"/>
              <a:t>auf die Prognosegenauigkeit von Feinstaubkonzentrationen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 vertieftes </a:t>
            </a:r>
            <a:r>
              <a:rPr lang="de" altLang="ko-KR" sz="900" kern="1200" dirty="0" err="1">
                <a:solidFill>
                  <a:schemeClr val="tx1"/>
                </a:solidFill>
                <a:effectLst/>
                <a:latin typeface="+mn-lt"/>
                <a:ea typeface="+mn-ea"/>
                <a:cs typeface="+mn-cs"/>
              </a:rPr>
              <a:t>Verständnis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für</a:t>
            </a:r>
            <a:r>
              <a:rPr lang="de" altLang="ko-KR" sz="900" kern="1200" dirty="0">
                <a:solidFill>
                  <a:schemeClr val="tx1"/>
                </a:solidFill>
                <a:effectLst/>
                <a:latin typeface="+mn-lt"/>
                <a:ea typeface="+mn-ea"/>
                <a:cs typeface="+mn-cs"/>
              </a:rPr>
              <a:t> die verschiedenen Algorithmen zur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zu entwickeln, wie z. B. deren </a:t>
            </a:r>
            <a:r>
              <a:rPr lang="de" altLang="ko-KR" sz="900" kern="1200" dirty="0" err="1">
                <a:solidFill>
                  <a:schemeClr val="tx1"/>
                </a:solidFill>
                <a:effectLst/>
                <a:latin typeface="+mn-lt"/>
                <a:ea typeface="+mn-ea"/>
                <a:cs typeface="+mn-cs"/>
              </a:rPr>
              <a:t>Stärken</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Schwächen</a:t>
            </a:r>
            <a:r>
              <a:rPr lang="de" altLang="ko-KR" sz="900" kern="1200" dirty="0">
                <a:solidFill>
                  <a:schemeClr val="tx1"/>
                </a:solidFill>
                <a:effectLst/>
                <a:latin typeface="+mn-lt"/>
                <a:ea typeface="+mn-ea"/>
                <a:cs typeface="+mn-cs"/>
              </a:rPr>
              <a:t> zu identifizieren. </a:t>
            </a:r>
            <a:r>
              <a:rPr lang="de" altLang="ko-KR" sz="900" kern="1200" dirty="0" err="1">
                <a:solidFill>
                  <a:schemeClr val="tx1"/>
                </a:solidFill>
                <a:effectLst/>
                <a:latin typeface="+mn-lt"/>
                <a:ea typeface="+mn-ea"/>
                <a:cs typeface="+mn-cs"/>
              </a:rPr>
              <a:t>Darüber</a:t>
            </a:r>
            <a:r>
              <a:rPr lang="de" altLang="ko-KR" sz="900" kern="1200" dirty="0">
                <a:solidFill>
                  <a:schemeClr val="tx1"/>
                </a:solidFill>
                <a:effectLst/>
                <a:latin typeface="+mn-lt"/>
                <a:ea typeface="+mn-ea"/>
                <a:cs typeface="+mn-cs"/>
              </a:rPr>
              <a:t> hinaus kann eine </a:t>
            </a:r>
            <a:r>
              <a:rPr lang="de" altLang="ko-KR" sz="900" kern="1200" dirty="0" err="1">
                <a:solidFill>
                  <a:schemeClr val="tx1"/>
                </a:solidFill>
                <a:effectLst/>
                <a:latin typeface="+mn-lt"/>
                <a:ea typeface="+mn-ea"/>
                <a:cs typeface="+mn-cs"/>
              </a:rPr>
              <a:t>gründliche</a:t>
            </a:r>
            <a:r>
              <a:rPr lang="de" altLang="ko-KR" sz="900" kern="1200" dirty="0">
                <a:solidFill>
                  <a:schemeClr val="tx1"/>
                </a:solidFill>
                <a:effectLst/>
                <a:latin typeface="+mn-lt"/>
                <a:ea typeface="+mn-ea"/>
                <a:cs typeface="+mn-cs"/>
              </a:rPr>
              <a:t> Analyse der vorhandenen Algorithmen dazu beitragen, in einer konkreten </a:t>
            </a:r>
            <a:r>
              <a:rPr lang="de" altLang="ko-KR" sz="900" kern="1200" dirty="0" err="1">
                <a:solidFill>
                  <a:schemeClr val="tx1"/>
                </a:solidFill>
                <a:effectLst/>
                <a:latin typeface="+mn-lt"/>
                <a:ea typeface="+mn-ea"/>
                <a:cs typeface="+mn-cs"/>
              </a:rPr>
              <a:t>Forschungssituat</a:t>
            </a:r>
            <a:r>
              <a:rPr kumimoji="1" lang="de-DE" altLang="ko-KR" dirty="0" err="1"/>
              <a:t>ion</a:t>
            </a:r>
            <a:r>
              <a:rPr kumimoji="1" lang="de-DE" altLang="ko-KR" dirty="0"/>
              <a:t> </a:t>
            </a:r>
            <a:r>
              <a:rPr lang="de" altLang="ko-KR" sz="900" kern="1200" dirty="0">
                <a:solidFill>
                  <a:schemeClr val="tx1"/>
                </a:solidFill>
                <a:effectLst/>
                <a:latin typeface="+mn-lt"/>
                <a:ea typeface="+mn-ea"/>
                <a:cs typeface="+mn-cs"/>
              </a:rPr>
              <a:t>eine Empfehlung </a:t>
            </a:r>
            <a:r>
              <a:rPr lang="de" altLang="ko-KR" sz="900" kern="1200" dirty="0" err="1">
                <a:solidFill>
                  <a:schemeClr val="tx1"/>
                </a:solidFill>
                <a:effectLst/>
                <a:latin typeface="+mn-lt"/>
                <a:ea typeface="+mn-ea"/>
                <a:cs typeface="+mn-cs"/>
              </a:rPr>
              <a:t>für</a:t>
            </a:r>
            <a:r>
              <a:rPr lang="de" altLang="ko-KR" sz="900" kern="1200" dirty="0">
                <a:solidFill>
                  <a:schemeClr val="tx1"/>
                </a:solidFill>
                <a:effectLst/>
                <a:latin typeface="+mn-lt"/>
                <a:ea typeface="+mn-ea"/>
                <a:cs typeface="+mn-cs"/>
              </a:rPr>
              <a:t> den besten Algorithmus abzugeben. </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ko-KR" altLang="en-US" dirty="0"/>
              <a:t>시계열데이터는 일반적인 데이터와는 다른 특성을 한가지 더 갖고 있는데 그것은 </a:t>
            </a:r>
            <a:r>
              <a:rPr kumimoji="1" lang="ko-KR" altLang="en-US" dirty="0" err="1"/>
              <a:t>시간순으로</a:t>
            </a:r>
            <a:r>
              <a:rPr kumimoji="1" lang="ko-KR" altLang="en-US" dirty="0"/>
              <a:t> 정렬되어 있고 전후 데이터와 상관관계를 갖고 있다는 것이다</a:t>
            </a:r>
            <a:r>
              <a:rPr kumimoji="1" lang="en-US" altLang="ko-KR" dirty="0"/>
              <a:t>.</a:t>
            </a:r>
          </a:p>
          <a:p>
            <a:endParaRPr kumimoji="1" lang="en-US" altLang="ko-KR" dirty="0"/>
          </a:p>
          <a:p>
            <a:r>
              <a:rPr lang="de" altLang="ko-KR" sz="900" kern="1200" dirty="0">
                <a:solidFill>
                  <a:schemeClr val="tx1"/>
                </a:solidFill>
                <a:effectLst/>
                <a:latin typeface="+mn-lt"/>
                <a:ea typeface="+mn-ea"/>
                <a:cs typeface="+mn-cs"/>
              </a:rPr>
              <a:t>Da Zeitreihendaten </a:t>
            </a:r>
            <a:r>
              <a:rPr lang="de" altLang="ko-KR" sz="900" kern="1200" dirty="0" err="1">
                <a:solidFill>
                  <a:schemeClr val="tx1"/>
                </a:solidFill>
                <a:effectLst/>
                <a:latin typeface="+mn-lt"/>
                <a:ea typeface="+mn-ea"/>
                <a:cs typeface="+mn-cs"/>
              </a:rPr>
              <a:t>zeitabhängig</a:t>
            </a:r>
            <a:r>
              <a:rPr lang="de" altLang="ko-KR" sz="900" kern="1200" dirty="0">
                <a:solidFill>
                  <a:schemeClr val="tx1"/>
                </a:solidFill>
                <a:effectLst/>
                <a:latin typeface="+mn-lt"/>
                <a:ea typeface="+mn-ea"/>
                <a:cs typeface="+mn-cs"/>
              </a:rPr>
              <a:t> sind, gibt es ein zeitliches Muster. Traditionell werden </a:t>
            </a:r>
            <a:r>
              <a:rPr lang="de" altLang="ko-KR" sz="900" kern="1200" dirty="0" err="1">
                <a:solidFill>
                  <a:schemeClr val="tx1"/>
                </a:solidFill>
                <a:effectLst/>
                <a:latin typeface="+mn-lt"/>
                <a:ea typeface="+mn-ea"/>
                <a:cs typeface="+mn-cs"/>
              </a:rPr>
              <a:t>Zeitrei</a:t>
            </a:r>
            <a:r>
              <a:rPr lang="de" altLang="ko-KR" sz="900" kern="1200" dirty="0">
                <a:solidFill>
                  <a:schemeClr val="tx1"/>
                </a:solidFill>
                <a:effectLst/>
                <a:latin typeface="+mn-lt"/>
                <a:ea typeface="+mn-ea"/>
                <a:cs typeface="+mn-cs"/>
              </a:rPr>
              <a:t>- </a:t>
            </a:r>
            <a:endParaRPr lang="de" altLang="ko-KR" dirty="0">
              <a:effectLst/>
            </a:endParaRPr>
          </a:p>
          <a:p>
            <a:r>
              <a:rPr lang="de" altLang="ko-KR" sz="900" kern="1200" dirty="0" err="1">
                <a:solidFill>
                  <a:schemeClr val="tx1"/>
                </a:solidFill>
                <a:effectLst/>
                <a:latin typeface="+mn-lt"/>
                <a:ea typeface="+mn-ea"/>
                <a:cs typeface="+mn-cs"/>
              </a:rPr>
              <a:t>hendaten</a:t>
            </a:r>
            <a:r>
              <a:rPr lang="de" altLang="ko-KR" sz="900" kern="1200" dirty="0">
                <a:solidFill>
                  <a:schemeClr val="tx1"/>
                </a:solidFill>
                <a:effectLst/>
                <a:latin typeface="+mn-lt"/>
                <a:ea typeface="+mn-ea"/>
                <a:cs typeface="+mn-cs"/>
              </a:rPr>
              <a:t> in Trend, </a:t>
            </a:r>
            <a:r>
              <a:rPr lang="de" altLang="ko-KR" sz="900" kern="1200" dirty="0" err="1">
                <a:solidFill>
                  <a:schemeClr val="tx1"/>
                </a:solidFill>
                <a:effectLst/>
                <a:latin typeface="+mn-lt"/>
                <a:ea typeface="+mn-ea"/>
                <a:cs typeface="+mn-cs"/>
              </a:rPr>
              <a:t>Saisonalität</a:t>
            </a:r>
            <a:r>
              <a:rPr lang="de" altLang="ko-KR" sz="900" kern="1200" dirty="0">
                <a:solidFill>
                  <a:schemeClr val="tx1"/>
                </a:solidFill>
                <a:effectLst/>
                <a:latin typeface="+mn-lt"/>
                <a:ea typeface="+mn-ea"/>
                <a:cs typeface="+mn-cs"/>
              </a:rPr>
              <a:t>, Zyklus und </a:t>
            </a:r>
            <a:r>
              <a:rPr lang="de" altLang="ko-KR" sz="900" kern="1200" dirty="0" err="1">
                <a:solidFill>
                  <a:schemeClr val="tx1"/>
                </a:solidFill>
                <a:effectLst/>
                <a:latin typeface="+mn-lt"/>
                <a:ea typeface="+mn-ea"/>
                <a:cs typeface="+mn-cs"/>
              </a:rPr>
              <a:t>zufällige</a:t>
            </a:r>
            <a:r>
              <a:rPr lang="de" altLang="ko-KR" sz="900" kern="1200" dirty="0">
                <a:solidFill>
                  <a:schemeClr val="tx1"/>
                </a:solidFill>
                <a:effectLst/>
                <a:latin typeface="+mn-lt"/>
                <a:ea typeface="+mn-ea"/>
                <a:cs typeface="+mn-cs"/>
              </a:rPr>
              <a:t> Schwankung kategorisiert. </a:t>
            </a:r>
            <a:endParaRPr kumimoji="1" lang="de-DE" altLang="ko-KR" dirty="0"/>
          </a:p>
          <a:p>
            <a:endParaRPr kumimoji="1" lang="de-DE" altLang="ko-KR" dirty="0"/>
          </a:p>
          <a:p>
            <a:r>
              <a:rPr kumimoji="1" lang="de-DE" altLang="ko-KR" dirty="0"/>
              <a:t>Der Unterschied zwischen den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intuitive Definition einer Anomalie wäre „eine Beobachtung, die so stark von anderen Beobachtungen abweicht, dass der Verdacht erweckt wird, dass sie durch einen anderen Mechanismus erzeugt worden ist“. Anomalie wird mit verschiedenen Termini ausgedrückt, wie z. B. Neuheit, die als positiver Ausdruck im Wirtschaftsbereich verstanden wird, Anomalität, die als negativer Ausdruck bewertet wird, so etwa ein schlechtes Signal, und Ausreißer für etwas, was extrem weit außerhalb des Allgemeinen liegt. Daher können Anomalien für jeden Bereich und jedes Problem unterschiedlich definiert werden, was bedeutet, dass es keinen einzigen optimalen Algorithmus für die </a:t>
            </a:r>
            <a:r>
              <a:rPr lang="de" altLang="ko-KR" sz="900" kern="1200" dirty="0" err="1">
                <a:solidFill>
                  <a:schemeClr val="tx1"/>
                </a:solidFill>
                <a:effectLst/>
                <a:latin typeface="+mn-lt"/>
                <a:ea typeface="+mn-ea"/>
                <a:cs typeface="+mn-cs"/>
              </a:rPr>
              <a:t>Anomalieerkennung</a:t>
            </a:r>
            <a:r>
              <a:rPr lang="de" altLang="ko-KR" sz="900" kern="1200" dirty="0">
                <a:solidFill>
                  <a:schemeClr val="tx1"/>
                </a:solidFill>
                <a:effectLst/>
                <a:latin typeface="+mn-lt"/>
                <a:ea typeface="+mn-ea"/>
                <a:cs typeface="+mn-cs"/>
              </a:rPr>
              <a:t> gibt und dass je nach der definierten Anomalie unterschiedliche Algorithmen zur Problemlösung ausgewählt werden. Aus diesem Grund wird hier ein Ansatz zum Identifizieren von Anomalien beschrieben.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der vorliegenden Arbeit um Feinstaubdaten geht, konzentriert sie sich auf Zeitreihendaten, und die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in Zeitreihendaten entspricht dem kontextabhängigen Ausreißer. Wie der Graph in Abbildung c zeigt, ist die Zeitabhängigkeit der wichtigste Punkt für Zeitreihendaten. Dies liegt daran, dass sie zusätzliche Informationen enthalten kann, die sich für eine Verbesserung des Erkennens von Ausreißer verwenden lassen.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25879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2107528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Friday, March 3,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1007599"/>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50"/>
            <a:ext cx="6840000" cy="392040"/>
          </a:xfrm>
        </p:spPr>
        <p:txBody>
          <a:bodyPr/>
          <a:lstStyle/>
          <a:p>
            <a:r>
              <a:rPr lang="de-DE" altLang="ko-KR" dirty="0"/>
              <a:t>Bachelorarbeit, Davin Ahn</a:t>
            </a:r>
            <a:endParaRPr lang="en-DE" altLang="ko-KR"/>
          </a:p>
          <a:p>
            <a:endParaRPr lang="de-DE" dirty="0"/>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dirty="0"/>
              <a:t>Methoden</a:t>
            </a:r>
          </a:p>
        </p:txBody>
      </p:sp>
      <p:sp>
        <p:nvSpPr>
          <p:cNvPr id="36" name="Rechteck 35"/>
          <p:cNvSpPr/>
          <p:nvPr/>
        </p:nvSpPr>
        <p:spPr>
          <a:xfrm>
            <a:off x="680407" y="2945044"/>
            <a:ext cx="2874955" cy="1274060"/>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Muli" panose="00000500000000000000" pitchFamily="2" charset="0"/>
            </a:endParaRPr>
          </a:p>
        </p:txBody>
      </p:sp>
      <p:sp>
        <p:nvSpPr>
          <p:cNvPr id="14" name="Textfeld 13"/>
          <p:cNvSpPr txBox="1"/>
          <p:nvPr/>
        </p:nvSpPr>
        <p:spPr>
          <a:xfrm>
            <a:off x="676424" y="2964722"/>
            <a:ext cx="2874955" cy="1183081"/>
          </a:xfrm>
          <a:prstGeom prst="rect">
            <a:avLst/>
          </a:prstGeom>
          <a:solidFill>
            <a:schemeClr val="accent3">
              <a:lumMod val="20000"/>
              <a:lumOff val="80000"/>
            </a:schemeClr>
          </a:solidFill>
        </p:spPr>
        <p:txBody>
          <a:bodyPr wrap="square" rtlCol="0">
            <a:spAutoFit/>
          </a:bodyPr>
          <a:lstStyle/>
          <a:p>
            <a:pPr algn="ctr"/>
            <a:r>
              <a:rPr lang="de-DE" sz="1200" dirty="0">
                <a:solidFill>
                  <a:srgbClr val="555555"/>
                </a:solidFill>
                <a:latin typeface="Muli" panose="00000500000000000000" pitchFamily="2" charset="0"/>
              </a:rPr>
              <a:t>Synonyms/Homonyms</a:t>
            </a:r>
          </a:p>
          <a:p>
            <a:pPr algn="ctr"/>
            <a:endParaRPr lang="de-DE" sz="788" dirty="0">
              <a:solidFill>
                <a:srgbClr val="555555"/>
              </a:solidFill>
              <a:latin typeface="Muli" panose="00000500000000000000" pitchFamily="2" charset="0"/>
            </a:endParaRPr>
          </a:p>
          <a:p>
            <a:pPr algn="ctr"/>
            <a:r>
              <a:rPr lang="de-DE" sz="1200" dirty="0" err="1">
                <a:solidFill>
                  <a:srgbClr val="555555"/>
                </a:solidFill>
                <a:latin typeface="Muli" panose="00000500000000000000" pitchFamily="2" charset="0"/>
              </a:rPr>
              <a:t>Mappings</a:t>
            </a:r>
            <a:endParaRPr lang="de-DE" sz="1200" dirty="0">
              <a:solidFill>
                <a:srgbClr val="555555"/>
              </a:solidFill>
              <a:latin typeface="Muli" panose="00000500000000000000" pitchFamily="2" charset="0"/>
            </a:endParaRPr>
          </a:p>
          <a:p>
            <a:pPr algn="ctr"/>
            <a:endParaRPr lang="de-DE" sz="750" dirty="0">
              <a:solidFill>
                <a:srgbClr val="555555"/>
              </a:solidFill>
              <a:latin typeface="Muli" panose="00000500000000000000" pitchFamily="2" charset="0"/>
            </a:endParaRPr>
          </a:p>
          <a:p>
            <a:pPr algn="ctr"/>
            <a:r>
              <a:rPr lang="de-DE" sz="1200" dirty="0">
                <a:solidFill>
                  <a:srgbClr val="555555"/>
                </a:solidFill>
                <a:latin typeface="Muli" panose="00000500000000000000" pitchFamily="2" charset="0"/>
              </a:rPr>
              <a:t>Union </a:t>
            </a:r>
            <a:r>
              <a:rPr lang="de-DE" sz="1200" dirty="0" err="1">
                <a:solidFill>
                  <a:srgbClr val="555555"/>
                </a:solidFill>
                <a:latin typeface="Muli" panose="00000500000000000000" pitchFamily="2" charset="0"/>
              </a:rPr>
              <a:t>Types</a:t>
            </a:r>
            <a:endParaRPr lang="de-DE" sz="1200" dirty="0">
              <a:solidFill>
                <a:srgbClr val="555555"/>
              </a:solidFill>
              <a:latin typeface="Muli" panose="00000500000000000000" pitchFamily="2" charset="0"/>
            </a:endParaRPr>
          </a:p>
          <a:p>
            <a:pPr algn="ctr"/>
            <a:endParaRPr lang="de-DE" sz="750" dirty="0">
              <a:solidFill>
                <a:srgbClr val="555555"/>
              </a:solidFill>
              <a:latin typeface="Muli" panose="00000500000000000000" pitchFamily="2" charset="0"/>
            </a:endParaRPr>
          </a:p>
          <a:p>
            <a:pPr algn="ctr"/>
            <a:r>
              <a:rPr lang="de-DE" sz="1200" dirty="0">
                <a:solidFill>
                  <a:srgbClr val="555555"/>
                </a:solidFill>
                <a:latin typeface="Muli" panose="00000500000000000000" pitchFamily="2" charset="0"/>
              </a:rPr>
              <a:t>Language </a:t>
            </a:r>
            <a:r>
              <a:rPr lang="de-DE" sz="1200" dirty="0" err="1">
                <a:solidFill>
                  <a:srgbClr val="555555"/>
                </a:solidFill>
                <a:latin typeface="Muli" panose="00000500000000000000" pitchFamily="2" charset="0"/>
              </a:rPr>
              <a:t>Expressions</a:t>
            </a:r>
            <a:endParaRPr lang="de-DE" sz="1200" dirty="0">
              <a:solidFill>
                <a:srgbClr val="555555"/>
              </a:solidFill>
              <a:latin typeface="Muli" panose="00000500000000000000" pitchFamily="2" charset="0"/>
            </a:endParaRPr>
          </a:p>
        </p:txBody>
      </p:sp>
      <p:sp>
        <p:nvSpPr>
          <p:cNvPr id="37" name="Rechteck 36"/>
          <p:cNvSpPr/>
          <p:nvPr/>
        </p:nvSpPr>
        <p:spPr>
          <a:xfrm>
            <a:off x="3641123" y="2945044"/>
            <a:ext cx="1952368" cy="1274061"/>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Muli" panose="00000500000000000000" pitchFamily="2" charset="0"/>
            </a:endParaRPr>
          </a:p>
        </p:txBody>
      </p:sp>
      <p:sp>
        <p:nvSpPr>
          <p:cNvPr id="19" name="Textfeld 18"/>
          <p:cNvSpPr txBox="1"/>
          <p:nvPr/>
        </p:nvSpPr>
        <p:spPr>
          <a:xfrm>
            <a:off x="3641122" y="2964722"/>
            <a:ext cx="1952367" cy="1015663"/>
          </a:xfrm>
          <a:prstGeom prst="rect">
            <a:avLst/>
          </a:prstGeom>
          <a:solidFill>
            <a:schemeClr val="accent3">
              <a:lumMod val="20000"/>
              <a:lumOff val="80000"/>
            </a:schemeClr>
          </a:solidFill>
        </p:spPr>
        <p:txBody>
          <a:bodyPr wrap="square" rtlCol="0">
            <a:spAutoFit/>
          </a:bodyPr>
          <a:lstStyle/>
          <a:p>
            <a:pPr algn="ctr"/>
            <a:r>
              <a:rPr lang="de-DE" sz="1200" dirty="0">
                <a:solidFill>
                  <a:srgbClr val="555555"/>
                </a:solidFill>
                <a:latin typeface="Muli" panose="00000500000000000000" pitchFamily="2" charset="0"/>
              </a:rPr>
              <a:t>Null Values</a:t>
            </a:r>
          </a:p>
          <a:p>
            <a:pPr algn="ctr"/>
            <a:endParaRPr lang="de-DE" sz="1200" dirty="0">
              <a:solidFill>
                <a:srgbClr val="555555"/>
              </a:solidFill>
              <a:latin typeface="Muli" panose="00000500000000000000" pitchFamily="2" charset="0"/>
            </a:endParaRPr>
          </a:p>
          <a:p>
            <a:pPr algn="ctr"/>
            <a:r>
              <a:rPr lang="de-DE" sz="1200" dirty="0">
                <a:solidFill>
                  <a:srgbClr val="555555"/>
                </a:solidFill>
                <a:latin typeface="Muli" panose="00000500000000000000" pitchFamily="2" charset="0"/>
              </a:rPr>
              <a:t>Virtual Columns</a:t>
            </a:r>
          </a:p>
          <a:p>
            <a:pPr algn="ctr"/>
            <a:endParaRPr lang="de-DE" sz="1200" dirty="0">
              <a:solidFill>
                <a:srgbClr val="555555"/>
              </a:solidFill>
              <a:latin typeface="Muli" panose="00000500000000000000" pitchFamily="2" charset="0"/>
            </a:endParaRPr>
          </a:p>
          <a:p>
            <a:pPr algn="ctr"/>
            <a:r>
              <a:rPr lang="de-DE" sz="1200" dirty="0" err="1">
                <a:solidFill>
                  <a:srgbClr val="555555"/>
                </a:solidFill>
                <a:latin typeface="Muli" panose="00000500000000000000" pitchFamily="2" charset="0"/>
              </a:rPr>
              <a:t>Semantic</a:t>
            </a:r>
            <a:r>
              <a:rPr lang="de-DE" sz="1200" dirty="0">
                <a:solidFill>
                  <a:srgbClr val="555555"/>
                </a:solidFill>
                <a:latin typeface="Muli" panose="00000500000000000000" pitchFamily="2" charset="0"/>
              </a:rPr>
              <a:t> </a:t>
            </a:r>
            <a:r>
              <a:rPr lang="de-DE" sz="1200" dirty="0" err="1">
                <a:solidFill>
                  <a:srgbClr val="555555"/>
                </a:solidFill>
                <a:latin typeface="Muli" panose="00000500000000000000" pitchFamily="2" charset="0"/>
              </a:rPr>
              <a:t>Incompatibility</a:t>
            </a:r>
            <a:endParaRPr lang="de-DE" sz="1200" dirty="0">
              <a:solidFill>
                <a:srgbClr val="555555"/>
              </a:solidFill>
              <a:latin typeface="Muli" panose="00000500000000000000" pitchFamily="2" charset="0"/>
            </a:endParaRPr>
          </a:p>
        </p:txBody>
      </p:sp>
      <p:sp>
        <p:nvSpPr>
          <p:cNvPr id="33" name="Rechteck 32"/>
          <p:cNvSpPr/>
          <p:nvPr/>
        </p:nvSpPr>
        <p:spPr>
          <a:xfrm>
            <a:off x="5679250" y="2945043"/>
            <a:ext cx="2877894" cy="1274062"/>
          </a:xfrm>
          <a:prstGeom prst="rect">
            <a:avLst/>
          </a:prstGeom>
          <a:solidFill>
            <a:schemeClr val="accent4">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mj-lt"/>
            </a:endParaRPr>
          </a:p>
        </p:txBody>
      </p:sp>
      <p:sp>
        <p:nvSpPr>
          <p:cNvPr id="22" name="Textfeld 21"/>
          <p:cNvSpPr txBox="1"/>
          <p:nvPr/>
        </p:nvSpPr>
        <p:spPr>
          <a:xfrm>
            <a:off x="5675267" y="2964722"/>
            <a:ext cx="2874955" cy="646331"/>
          </a:xfrm>
          <a:prstGeom prst="rect">
            <a:avLst/>
          </a:prstGeom>
          <a:noFill/>
        </p:spPr>
        <p:txBody>
          <a:bodyPr wrap="square" rtlCol="0">
            <a:spAutoFit/>
          </a:bodyPr>
          <a:lstStyle/>
          <a:p>
            <a:pPr algn="ctr"/>
            <a:r>
              <a:rPr lang="de-DE" sz="1200" dirty="0">
                <a:solidFill>
                  <a:srgbClr val="555555"/>
                </a:solidFill>
                <a:latin typeface="+mj-lt"/>
              </a:rPr>
              <a:t>Same </a:t>
            </a:r>
            <a:r>
              <a:rPr lang="de-DE" sz="1200" dirty="0" err="1">
                <a:solidFill>
                  <a:srgbClr val="555555"/>
                </a:solidFill>
                <a:latin typeface="+mj-lt"/>
              </a:rPr>
              <a:t>attribute</a:t>
            </a:r>
            <a:r>
              <a:rPr lang="de-DE" sz="1200" dirty="0">
                <a:solidFill>
                  <a:srgbClr val="555555"/>
                </a:solidFill>
                <a:latin typeface="+mj-lt"/>
              </a:rPr>
              <a:t> in different </a:t>
            </a:r>
            <a:r>
              <a:rPr lang="de-DE" sz="1200" dirty="0" err="1">
                <a:solidFill>
                  <a:srgbClr val="555555"/>
                </a:solidFill>
                <a:latin typeface="+mj-lt"/>
              </a:rPr>
              <a:t>structures</a:t>
            </a:r>
            <a:endParaRPr lang="de-DE" sz="1200" dirty="0">
              <a:solidFill>
                <a:srgbClr val="555555"/>
              </a:solidFill>
              <a:latin typeface="+mj-lt"/>
            </a:endParaRPr>
          </a:p>
          <a:p>
            <a:pPr algn="ctr"/>
            <a:endParaRPr lang="de-DE" sz="1200" dirty="0">
              <a:solidFill>
                <a:srgbClr val="555555"/>
              </a:solidFill>
              <a:latin typeface="+mj-lt"/>
            </a:endParaRPr>
          </a:p>
          <a:p>
            <a:pPr algn="ctr"/>
            <a:r>
              <a:rPr lang="de-DE" sz="1200" dirty="0">
                <a:solidFill>
                  <a:srgbClr val="555555"/>
                </a:solidFill>
                <a:latin typeface="+mj-lt"/>
              </a:rPr>
              <a:t>Handling Sets</a:t>
            </a:r>
          </a:p>
        </p:txBody>
      </p:sp>
      <p:sp>
        <p:nvSpPr>
          <p:cNvPr id="29" name="Textfeld 28"/>
          <p:cNvSpPr txBox="1"/>
          <p:nvPr/>
        </p:nvSpPr>
        <p:spPr>
          <a:xfrm>
            <a:off x="1376655" y="4271552"/>
            <a:ext cx="6819694" cy="323165"/>
          </a:xfrm>
          <a:prstGeom prst="rect">
            <a:avLst/>
          </a:prstGeom>
          <a:noFill/>
        </p:spPr>
        <p:txBody>
          <a:bodyPr wrap="square" rtlCol="0">
            <a:spAutoFit/>
          </a:bodyPr>
          <a:lstStyle/>
          <a:p>
            <a:r>
              <a:rPr lang="de-DE" sz="750" dirty="0">
                <a:solidFill>
                  <a:srgbClr val="555555"/>
                </a:solidFill>
                <a:latin typeface="Muli" panose="00000500000000000000" pitchFamily="2" charset="0"/>
              </a:rPr>
              <a:t>[Joachim Hammer, Mike </a:t>
            </a:r>
            <a:r>
              <a:rPr lang="de-DE" sz="750" dirty="0" err="1">
                <a:solidFill>
                  <a:srgbClr val="555555"/>
                </a:solidFill>
                <a:latin typeface="Muli" panose="00000500000000000000" pitchFamily="2" charset="0"/>
              </a:rPr>
              <a:t>Stonebraker</a:t>
            </a:r>
            <a:r>
              <a:rPr lang="de-DE" sz="750" dirty="0">
                <a:solidFill>
                  <a:srgbClr val="555555"/>
                </a:solidFill>
                <a:latin typeface="Muli" panose="00000500000000000000" pitchFamily="2" charset="0"/>
              </a:rPr>
              <a:t>, </a:t>
            </a:r>
            <a:r>
              <a:rPr lang="de-DE" sz="750" dirty="0" err="1">
                <a:solidFill>
                  <a:srgbClr val="555555"/>
                </a:solidFill>
                <a:latin typeface="Muli" panose="00000500000000000000" pitchFamily="2" charset="0"/>
              </a:rPr>
              <a:t>Oguzhan</a:t>
            </a:r>
            <a:r>
              <a:rPr lang="de-DE" sz="750" dirty="0">
                <a:solidFill>
                  <a:srgbClr val="555555"/>
                </a:solidFill>
                <a:latin typeface="Muli" panose="00000500000000000000" pitchFamily="2" charset="0"/>
              </a:rPr>
              <a:t> </a:t>
            </a:r>
            <a:r>
              <a:rPr lang="de-DE" sz="750" dirty="0" err="1">
                <a:solidFill>
                  <a:srgbClr val="555555"/>
                </a:solidFill>
                <a:latin typeface="Muli" panose="00000500000000000000" pitchFamily="2" charset="0"/>
              </a:rPr>
              <a:t>Topsakal</a:t>
            </a:r>
            <a:r>
              <a:rPr lang="de-DE" sz="750" dirty="0">
                <a:solidFill>
                  <a:srgbClr val="555555"/>
                </a:solidFill>
                <a:latin typeface="Muli" panose="00000500000000000000" pitchFamily="2" charset="0"/>
              </a:rPr>
              <a:t> : </a:t>
            </a:r>
            <a:r>
              <a:rPr lang="en-US" sz="750" dirty="0">
                <a:solidFill>
                  <a:srgbClr val="555555"/>
                </a:solidFill>
                <a:latin typeface="Muli" panose="00000500000000000000" pitchFamily="2" charset="0"/>
              </a:rPr>
              <a:t>THALIA: Test Harness for the Assessment of Legacy Information </a:t>
            </a:r>
            <a:r>
              <a:rPr lang="de-DE" sz="750" dirty="0">
                <a:solidFill>
                  <a:srgbClr val="555555"/>
                </a:solidFill>
                <a:latin typeface="Muli" panose="00000500000000000000" pitchFamily="2" charset="0"/>
              </a:rPr>
              <a:t>Integration Approaches, </a:t>
            </a:r>
            <a:r>
              <a:rPr lang="de-DE" sz="750" dirty="0" err="1">
                <a:solidFill>
                  <a:srgbClr val="555555"/>
                </a:solidFill>
                <a:latin typeface="Muli" panose="00000500000000000000" pitchFamily="2" charset="0"/>
              </a:rPr>
              <a:t>technical</a:t>
            </a:r>
            <a:r>
              <a:rPr lang="de-DE" sz="750" dirty="0">
                <a:solidFill>
                  <a:srgbClr val="555555"/>
                </a:solidFill>
                <a:latin typeface="Muli" panose="00000500000000000000" pitchFamily="2" charset="0"/>
              </a:rPr>
              <a:t> </a:t>
            </a:r>
            <a:r>
              <a:rPr lang="de-DE" sz="750" dirty="0" err="1">
                <a:solidFill>
                  <a:srgbClr val="555555"/>
                </a:solidFill>
                <a:latin typeface="Muli" panose="00000500000000000000" pitchFamily="2" charset="0"/>
              </a:rPr>
              <a:t>report</a:t>
            </a:r>
            <a:r>
              <a:rPr lang="de-DE" sz="750" dirty="0">
                <a:solidFill>
                  <a:srgbClr val="555555"/>
                </a:solidFill>
                <a:latin typeface="Muli" panose="00000500000000000000" pitchFamily="2" charset="0"/>
              </a:rPr>
              <a:t>, 2004]</a:t>
            </a:r>
          </a:p>
        </p:txBody>
      </p:sp>
      <p:sp>
        <p:nvSpPr>
          <p:cNvPr id="4" name="Rechteck 3"/>
          <p:cNvSpPr/>
          <p:nvPr/>
        </p:nvSpPr>
        <p:spPr>
          <a:xfrm>
            <a:off x="676424" y="1313722"/>
            <a:ext cx="7877370" cy="468000"/>
          </a:xfrm>
          <a:prstGeom prst="rect">
            <a:avLst/>
          </a:prstGeom>
          <a:solidFill>
            <a:srgbClr val="01305D"/>
          </a:solidFill>
          <a:ln w="158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Muli SemiBold" panose="00000700000000000000" pitchFamily="2" charset="0"/>
              </a:rPr>
              <a:t>Algorithmen für </a:t>
            </a:r>
            <a:r>
              <a:rPr lang="de-DE" altLang="ko-KR" sz="1800" dirty="0" err="1">
                <a:solidFill>
                  <a:schemeClr val="bg1"/>
                </a:solidFill>
                <a:latin typeface="Muli SemiBold" panose="00000700000000000000" pitchFamily="2" charset="0"/>
              </a:rPr>
              <a:t>Ausreißererkennung</a:t>
            </a:r>
            <a:endParaRPr lang="de-DE" sz="1013" dirty="0">
              <a:solidFill>
                <a:schemeClr val="bg1"/>
              </a:solidFill>
              <a:latin typeface="Muli SemiBold" panose="00000700000000000000" pitchFamily="2" charset="0"/>
            </a:endParaRPr>
          </a:p>
        </p:txBody>
      </p:sp>
      <p:sp>
        <p:nvSpPr>
          <p:cNvPr id="31" name="Rechteck 30"/>
          <p:cNvSpPr/>
          <p:nvPr/>
        </p:nvSpPr>
        <p:spPr>
          <a:xfrm>
            <a:off x="676424" y="1843104"/>
            <a:ext cx="2882322" cy="468000"/>
          </a:xfrm>
          <a:prstGeom prst="rect">
            <a:avLst/>
          </a:prstGeom>
          <a:solidFill>
            <a:srgbClr val="6494BC"/>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Muli SemiBold" panose="00000700000000000000" pitchFamily="2" charset="0"/>
              </a:rPr>
              <a:t>Statistik-basiert</a:t>
            </a:r>
            <a:endParaRPr lang="de-DE" sz="1200" dirty="0">
              <a:solidFill>
                <a:schemeClr val="tx1"/>
              </a:solidFill>
              <a:latin typeface="Muli SemiBold" panose="00000700000000000000" pitchFamily="2" charset="0"/>
            </a:endParaRPr>
          </a:p>
        </p:txBody>
      </p:sp>
      <p:sp>
        <p:nvSpPr>
          <p:cNvPr id="32" name="Rechteck 31"/>
          <p:cNvSpPr/>
          <p:nvPr/>
        </p:nvSpPr>
        <p:spPr>
          <a:xfrm>
            <a:off x="5675870" y="1843104"/>
            <a:ext cx="2881274" cy="468000"/>
          </a:xfrm>
          <a:prstGeom prst="rect">
            <a:avLst/>
          </a:prstGeom>
          <a:solidFill>
            <a:schemeClr val="accent4">
              <a:lumMod val="60000"/>
              <a:lumOff val="40000"/>
            </a:schemeClr>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Muli SemiBold" panose="00000700000000000000" pitchFamily="2" charset="0"/>
              </a:rPr>
              <a:t>Dichte-basiert</a:t>
            </a:r>
            <a:endParaRPr lang="de-DE" sz="1200" dirty="0">
              <a:solidFill>
                <a:schemeClr val="tx1"/>
              </a:solidFill>
              <a:latin typeface="Muli SemiBold" panose="00000700000000000000" pitchFamily="2" charset="0"/>
            </a:endParaRPr>
          </a:p>
        </p:txBody>
      </p:sp>
      <p:sp>
        <p:nvSpPr>
          <p:cNvPr id="35" name="Rechteck 34"/>
          <p:cNvSpPr/>
          <p:nvPr/>
        </p:nvSpPr>
        <p:spPr>
          <a:xfrm>
            <a:off x="3641123" y="2405044"/>
            <a:ext cx="1952368" cy="468000"/>
          </a:xfrm>
          <a:prstGeom prst="rect">
            <a:avLst/>
          </a:prstGeom>
          <a:solidFill>
            <a:schemeClr val="accent3">
              <a:lumMod val="40000"/>
              <a:lumOff val="60000"/>
            </a:schemeClr>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latin typeface="Muli SemiBold" panose="00000700000000000000" pitchFamily="2" charset="0"/>
              </a:rPr>
              <a:t>K-</a:t>
            </a:r>
            <a:r>
              <a:rPr lang="de-DE" sz="1200" dirty="0" err="1">
                <a:solidFill>
                  <a:schemeClr val="tx1"/>
                </a:solidFill>
                <a:latin typeface="Muli SemiBold" panose="00000700000000000000" pitchFamily="2" charset="0"/>
              </a:rPr>
              <a:t>Means</a:t>
            </a:r>
            <a:r>
              <a:rPr lang="de-DE" sz="1200" dirty="0">
                <a:solidFill>
                  <a:schemeClr val="tx1"/>
                </a:solidFill>
                <a:latin typeface="Muli SemiBold" panose="00000700000000000000" pitchFamily="2" charset="0"/>
              </a:rPr>
              <a:t> Clustering</a:t>
            </a:r>
            <a:endParaRPr lang="de-DE" sz="1800" dirty="0">
              <a:solidFill>
                <a:schemeClr val="tx1"/>
              </a:solidFill>
              <a:latin typeface="Muli SemiBold" panose="00000700000000000000" pitchFamily="2" charset="0"/>
            </a:endParaRPr>
          </a:p>
        </p:txBody>
      </p:sp>
      <p:sp>
        <p:nvSpPr>
          <p:cNvPr id="21" name="Rechteck 20"/>
          <p:cNvSpPr/>
          <p:nvPr/>
        </p:nvSpPr>
        <p:spPr>
          <a:xfrm>
            <a:off x="676424" y="2405044"/>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Muli SemiBold" panose="00000700000000000000" pitchFamily="2" charset="0"/>
              </a:rPr>
              <a:t>Interquartile</a:t>
            </a:r>
            <a:r>
              <a:rPr lang="de-DE" sz="1200" dirty="0">
                <a:solidFill>
                  <a:schemeClr val="tx1"/>
                </a:solidFill>
                <a:latin typeface="Muli SemiBold" panose="00000700000000000000" pitchFamily="2" charset="0"/>
              </a:rPr>
              <a:t> Range</a:t>
            </a:r>
            <a:endParaRPr lang="de-DE" sz="1800" dirty="0">
              <a:solidFill>
                <a:schemeClr val="tx1"/>
              </a:solidFill>
              <a:latin typeface="Muli SemiBold" panose="00000700000000000000" pitchFamily="2" charset="0"/>
            </a:endParaRPr>
          </a:p>
        </p:txBody>
      </p:sp>
      <p:sp>
        <p:nvSpPr>
          <p:cNvPr id="15" name="Rechteck 30">
            <a:extLst>
              <a:ext uri="{FF2B5EF4-FFF2-40B4-BE49-F238E27FC236}">
                <a16:creationId xmlns:a16="http://schemas.microsoft.com/office/drawing/2014/main" id="{AFA1A339-8C8D-9A40-B354-AB6C62EE6E35}"/>
              </a:ext>
            </a:extLst>
          </p:cNvPr>
          <p:cNvSpPr/>
          <p:nvPr/>
        </p:nvSpPr>
        <p:spPr>
          <a:xfrm>
            <a:off x="3641124" y="1843104"/>
            <a:ext cx="1952368" cy="468000"/>
          </a:xfrm>
          <a:prstGeom prst="rect">
            <a:avLst/>
          </a:prstGeom>
          <a:solidFill>
            <a:schemeClr val="accent3">
              <a:lumMod val="60000"/>
              <a:lumOff val="40000"/>
            </a:schemeClr>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Muli SemiBold" panose="00000700000000000000" pitchFamily="2" charset="0"/>
              </a:rPr>
              <a:t>Cluster-basiert</a:t>
            </a:r>
            <a:endParaRPr lang="de-DE" sz="1200" dirty="0">
              <a:solidFill>
                <a:schemeClr val="tx1"/>
              </a:solidFill>
              <a:latin typeface="Muli SemiBold" panose="00000700000000000000"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405044"/>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Muli SemiBold" panose="00000700000000000000" pitchFamily="2" charset="0"/>
              </a:rPr>
              <a:t>z-Scoer</a:t>
            </a:r>
            <a:r>
              <a:rPr lang="de-DE" sz="1200" dirty="0">
                <a:solidFill>
                  <a:schemeClr val="tx1"/>
                </a:solidFill>
                <a:latin typeface="Muli SemiBold" panose="00000700000000000000" pitchFamily="2" charset="0"/>
              </a:rPr>
              <a:t> Filter</a:t>
            </a:r>
            <a:endParaRPr lang="de-DE" sz="1800" dirty="0">
              <a:solidFill>
                <a:schemeClr val="tx1"/>
              </a:solidFill>
              <a:latin typeface="Muli SemiBold" panose="00000700000000000000" pitchFamily="2" charset="0"/>
            </a:endParaRPr>
          </a:p>
        </p:txBody>
      </p:sp>
      <p:sp>
        <p:nvSpPr>
          <p:cNvPr id="18" name="Rechteck 20">
            <a:extLst>
              <a:ext uri="{FF2B5EF4-FFF2-40B4-BE49-F238E27FC236}">
                <a16:creationId xmlns:a16="http://schemas.microsoft.com/office/drawing/2014/main" id="{6C7675C3-4BCA-8942-BAD0-CF47142B54A6}"/>
              </a:ext>
            </a:extLst>
          </p:cNvPr>
          <p:cNvSpPr/>
          <p:nvPr/>
        </p:nvSpPr>
        <p:spPr>
          <a:xfrm>
            <a:off x="5671283" y="2400473"/>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tx1"/>
                </a:solidFill>
                <a:latin typeface="Muli SemiBold" panose="00000700000000000000" pitchFamily="2" charset="0"/>
              </a:rPr>
              <a:t>Local Outlier Factor</a:t>
            </a:r>
            <a:endParaRPr lang="de-DE" sz="1800" dirty="0">
              <a:solidFill>
                <a:schemeClr val="tx1"/>
              </a:solidFill>
              <a:latin typeface="Muli SemiBold" panose="00000700000000000000"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400473"/>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200" dirty="0">
                <a:solidFill>
                  <a:schemeClr val="tx1"/>
                </a:solidFill>
                <a:latin typeface="Muli SemiBold" panose="00000700000000000000" pitchFamily="2" charset="0"/>
              </a:rPr>
              <a:t>Isolation Forest</a:t>
            </a:r>
            <a:endParaRPr lang="de-DE" altLang="ko-KR" sz="1800" dirty="0">
              <a:solidFill>
                <a:schemeClr val="tx1"/>
              </a:solidFill>
              <a:latin typeface="Muli SemiBold" panose="00000700000000000000" pitchFamily="2" charset="0"/>
            </a:endParaRPr>
          </a:p>
        </p:txBody>
      </p:sp>
    </p:spTree>
    <p:extLst>
      <p:ext uri="{BB962C8B-B14F-4D97-AF65-F5344CB8AC3E}">
        <p14:creationId xmlns:p14="http://schemas.microsoft.com/office/powerpoint/2010/main" val="31138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anim calcmode="lin" valueType="num">
                                      <p:cBhvr>
                                        <p:cTn id="13" dur="500" fill="hold"/>
                                        <p:tgtEl>
                                          <p:spTgt spid="32"/>
                                        </p:tgtEl>
                                        <p:attrNameLst>
                                          <p:attrName>ppt_x</p:attrName>
                                        </p:attrNameLst>
                                      </p:cBhvr>
                                      <p:tavLst>
                                        <p:tav tm="0">
                                          <p:val>
                                            <p:strVal val="#ppt_x"/>
                                          </p:val>
                                        </p:tav>
                                        <p:tav tm="100000">
                                          <p:val>
                                            <p:strVal val="#ppt_x"/>
                                          </p:val>
                                        </p:tav>
                                      </p:tavLst>
                                    </p:anim>
                                    <p:anim calcmode="lin" valueType="num">
                                      <p:cBhvr>
                                        <p:cTn id="14"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1"/>
                                          </p:val>
                                        </p:tav>
                                        <p:tav tm="100000">
                                          <p:val>
                                            <p:strVal val="#ppt_y"/>
                                          </p:val>
                                        </p:tav>
                                      </p:tavLst>
                                    </p:anim>
                                  </p:childTnLst>
                                </p:cTn>
                              </p:par>
                              <p:par>
                                <p:cTn id="22" presetID="26" presetClass="emph" presetSubtype="0" repeatCount="5000" fill="hold" grpId="1" nodeType="withEffect">
                                  <p:stCondLst>
                                    <p:cond delay="0"/>
                                  </p:stCondLst>
                                  <p:childTnLst>
                                    <p:animEffect transition="out" filter="fade">
                                      <p:cBhvr>
                                        <p:cTn id="23" dur="1000" tmFilter="0, 0; .2, .5; .8, .5; 1, 0"/>
                                        <p:tgtEl>
                                          <p:spTgt spid="35"/>
                                        </p:tgtEl>
                                      </p:cBhvr>
                                    </p:animEffect>
                                    <p:animScale>
                                      <p:cBhvr>
                                        <p:cTn id="24" dur="500" autoRev="1" fill="hold"/>
                                        <p:tgtEl>
                                          <p:spTgt spid="35"/>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anim calcmode="lin" valueType="num">
                                      <p:cBhvr>
                                        <p:cTn id="30" dur="500" fill="hold"/>
                                        <p:tgtEl>
                                          <p:spTgt spid="21"/>
                                        </p:tgtEl>
                                        <p:attrNameLst>
                                          <p:attrName>ppt_x</p:attrName>
                                        </p:attrNameLst>
                                      </p:cBhvr>
                                      <p:tavLst>
                                        <p:tav tm="0">
                                          <p:val>
                                            <p:strVal val="#ppt_x"/>
                                          </p:val>
                                        </p:tav>
                                        <p:tav tm="100000">
                                          <p:val>
                                            <p:strVal val="#ppt_x"/>
                                          </p:val>
                                        </p:tav>
                                      </p:tavLst>
                                    </p:anim>
                                    <p:anim calcmode="lin" valueType="num">
                                      <p:cBhvr>
                                        <p:cTn id="31" dur="500" fill="hold"/>
                                        <p:tgtEl>
                                          <p:spTgt spid="21"/>
                                        </p:tgtEl>
                                        <p:attrNameLst>
                                          <p:attrName>ppt_y</p:attrName>
                                        </p:attrNameLst>
                                      </p:cBhvr>
                                      <p:tavLst>
                                        <p:tav tm="0">
                                          <p:val>
                                            <p:strVal val="#ppt_y-.1"/>
                                          </p:val>
                                        </p:tav>
                                        <p:tav tm="100000">
                                          <p:val>
                                            <p:strVal val="#ppt_y"/>
                                          </p:val>
                                        </p:tav>
                                      </p:tavLst>
                                    </p:anim>
                                  </p:childTnLst>
                                </p:cTn>
                              </p:par>
                              <p:par>
                                <p:cTn id="32" presetID="26" presetClass="emph" presetSubtype="0" repeatCount="5000" fill="hold" grpId="1" nodeType="withEffect">
                                  <p:stCondLst>
                                    <p:cond delay="0"/>
                                  </p:stCondLst>
                                  <p:childTnLst>
                                    <p:animEffect transition="out" filter="fade">
                                      <p:cBhvr>
                                        <p:cTn id="33" dur="1000" tmFilter="0, 0; .2, .5; .8, .5; 1, 0"/>
                                        <p:tgtEl>
                                          <p:spTgt spid="21"/>
                                        </p:tgtEl>
                                      </p:cBhvr>
                                    </p:animEffect>
                                    <p:animScale>
                                      <p:cBhvr>
                                        <p:cTn id="34" dur="500" autoRev="1" fill="hold"/>
                                        <p:tgtEl>
                                          <p:spTgt spid="21"/>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1"/>
                                          </p:val>
                                        </p:tav>
                                        <p:tav tm="100000">
                                          <p:val>
                                            <p:strVal val="#ppt_y"/>
                                          </p:val>
                                        </p:tav>
                                      </p:tavLst>
                                    </p:anim>
                                  </p:childTnLst>
                                </p:cTn>
                              </p:par>
                              <p:par>
                                <p:cTn id="49" presetID="26" presetClass="emph" presetSubtype="0" repeatCount="5000" fill="hold" grpId="1" nodeType="withEffect">
                                  <p:stCondLst>
                                    <p:cond delay="0"/>
                                  </p:stCondLst>
                                  <p:childTnLst>
                                    <p:animEffect transition="out" filter="fade">
                                      <p:cBhvr>
                                        <p:cTn id="50" dur="1000" tmFilter="0, 0; .2, .5; .8, .5; 1, 0"/>
                                        <p:tgtEl>
                                          <p:spTgt spid="16"/>
                                        </p:tgtEl>
                                      </p:cBhvr>
                                    </p:animEffect>
                                    <p:animScale>
                                      <p:cBhvr>
                                        <p:cTn id="51" dur="500" autoRev="1" fill="hold"/>
                                        <p:tgtEl>
                                          <p:spTgt spid="16"/>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anim calcmode="lin" valueType="num">
                                      <p:cBhvr>
                                        <p:cTn id="57" dur="500" fill="hold"/>
                                        <p:tgtEl>
                                          <p:spTgt spid="18"/>
                                        </p:tgtEl>
                                        <p:attrNameLst>
                                          <p:attrName>ppt_x</p:attrName>
                                        </p:attrNameLst>
                                      </p:cBhvr>
                                      <p:tavLst>
                                        <p:tav tm="0">
                                          <p:val>
                                            <p:strVal val="#ppt_x"/>
                                          </p:val>
                                        </p:tav>
                                        <p:tav tm="100000">
                                          <p:val>
                                            <p:strVal val="#ppt_x"/>
                                          </p:val>
                                        </p:tav>
                                      </p:tavLst>
                                    </p:anim>
                                    <p:anim calcmode="lin" valueType="num">
                                      <p:cBhvr>
                                        <p:cTn id="58" dur="500" fill="hold"/>
                                        <p:tgtEl>
                                          <p:spTgt spid="18"/>
                                        </p:tgtEl>
                                        <p:attrNameLst>
                                          <p:attrName>ppt_y</p:attrName>
                                        </p:attrNameLst>
                                      </p:cBhvr>
                                      <p:tavLst>
                                        <p:tav tm="0">
                                          <p:val>
                                            <p:strVal val="#ppt_y-.1"/>
                                          </p:val>
                                        </p:tav>
                                        <p:tav tm="100000">
                                          <p:val>
                                            <p:strVal val="#ppt_y"/>
                                          </p:val>
                                        </p:tav>
                                      </p:tavLst>
                                    </p:anim>
                                  </p:childTnLst>
                                </p:cTn>
                              </p:par>
                              <p:par>
                                <p:cTn id="59" presetID="26" presetClass="emph" presetSubtype="0" repeatCount="5000" fill="hold" grpId="1" nodeType="withEffect">
                                  <p:stCondLst>
                                    <p:cond delay="0"/>
                                  </p:stCondLst>
                                  <p:childTnLst>
                                    <p:animEffect transition="out" filter="fade">
                                      <p:cBhvr>
                                        <p:cTn id="60" dur="1000" tmFilter="0, 0; .2, .5; .8, .5; 1, 0"/>
                                        <p:tgtEl>
                                          <p:spTgt spid="18"/>
                                        </p:tgtEl>
                                      </p:cBhvr>
                                    </p:animEffect>
                                    <p:animScale>
                                      <p:cBhvr>
                                        <p:cTn id="61" dur="500" autoRev="1" fill="hold"/>
                                        <p:tgtEl>
                                          <p:spTgt spid="18"/>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anim calcmode="lin" valueType="num">
                                      <p:cBhvr>
                                        <p:cTn id="67" dur="500" fill="hold"/>
                                        <p:tgtEl>
                                          <p:spTgt spid="20"/>
                                        </p:tgtEl>
                                        <p:attrNameLst>
                                          <p:attrName>ppt_x</p:attrName>
                                        </p:attrNameLst>
                                      </p:cBhvr>
                                      <p:tavLst>
                                        <p:tav tm="0">
                                          <p:val>
                                            <p:strVal val="#ppt_x"/>
                                          </p:val>
                                        </p:tav>
                                        <p:tav tm="100000">
                                          <p:val>
                                            <p:strVal val="#ppt_x"/>
                                          </p:val>
                                        </p:tav>
                                      </p:tavLst>
                                    </p:anim>
                                    <p:anim calcmode="lin" valueType="num">
                                      <p:cBhvr>
                                        <p:cTn id="68" dur="500" fill="hold"/>
                                        <p:tgtEl>
                                          <p:spTgt spid="20"/>
                                        </p:tgtEl>
                                        <p:attrNameLst>
                                          <p:attrName>ppt_y</p:attrName>
                                        </p:attrNameLst>
                                      </p:cBhvr>
                                      <p:tavLst>
                                        <p:tav tm="0">
                                          <p:val>
                                            <p:strVal val="#ppt_y-.1"/>
                                          </p:val>
                                        </p:tav>
                                        <p:tav tm="100000">
                                          <p:val>
                                            <p:strVal val="#ppt_y"/>
                                          </p:val>
                                        </p:tav>
                                      </p:tavLst>
                                    </p:anim>
                                  </p:childTnLst>
                                </p:cTn>
                              </p:par>
                              <p:par>
                                <p:cTn id="69" presetID="26" presetClass="emph" presetSubtype="0" repeatCount="5000" fill="hold" grpId="1" nodeType="withEffect">
                                  <p:stCondLst>
                                    <p:cond delay="0"/>
                                  </p:stCondLst>
                                  <p:childTnLst>
                                    <p:animEffect transition="out" filter="fade">
                                      <p:cBhvr>
                                        <p:cTn id="70" dur="1000" tmFilter="0, 0; .2, .5; .8, .5; 1, 0"/>
                                        <p:tgtEl>
                                          <p:spTgt spid="20"/>
                                        </p:tgtEl>
                                      </p:cBhvr>
                                    </p:animEffect>
                                    <p:animScale>
                                      <p:cBhvr>
                                        <p:cTn id="71"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5" grpId="1" animBg="1"/>
      <p:bldP spid="21" grpId="0" animBg="1"/>
      <p:bldP spid="21" grpId="1" animBg="1"/>
      <p:bldP spid="15" grpId="0" animBg="1"/>
      <p:bldP spid="16" grpId="0" animBg="1"/>
      <p:bldP spid="16" grpId="1" animBg="1"/>
      <p:bldP spid="18" grpId="0" animBg="1"/>
      <p:bldP spid="18" grpId="1" animBg="1"/>
      <p:bldP spid="20" grpId="0" animBg="1"/>
      <p:bldP spid="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nvPr>
        </p:nvGraphicFramePr>
        <p:xfrm>
          <a:off x="267729" y="1736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lnL w="127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Motivation Datenintegration</a:t>
            </a:r>
          </a:p>
        </p:txBody>
      </p:sp>
    </p:spTree>
    <p:extLst>
      <p:ext uri="{BB962C8B-B14F-4D97-AF65-F5344CB8AC3E}">
        <p14:creationId xmlns:p14="http://schemas.microsoft.com/office/powerpoint/2010/main" val="322879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3. Ergebnisse &amp; Diskussion</a:t>
            </a:r>
            <a:endParaRPr lang="de-DE" noProof="0" dirty="0"/>
          </a:p>
        </p:txBody>
      </p:sp>
    </p:spTree>
    <p:extLst>
      <p:ext uri="{BB962C8B-B14F-4D97-AF65-F5344CB8AC3E}">
        <p14:creationId xmlns:p14="http://schemas.microsoft.com/office/powerpoint/2010/main" val="104434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p:txBody>
          <a:bodyPr/>
          <a:lstStyle/>
          <a:p>
            <a:r>
              <a:rPr kumimoji="1" lang="de-DE" altLang="ko-KR" dirty="0"/>
              <a:t>Datensätze, SMAPE, Versuchsaufbau</a:t>
            </a:r>
            <a:endParaRPr kumimoji="1" lang="ko-KR" altLang="en-US" dirty="0"/>
          </a:p>
        </p:txBody>
      </p:sp>
      <p:sp>
        <p:nvSpPr>
          <p:cNvPr id="3" name="내용 개체 틀 2">
            <a:extLst>
              <a:ext uri="{FF2B5EF4-FFF2-40B4-BE49-F238E27FC236}">
                <a16:creationId xmlns:a16="http://schemas.microsoft.com/office/drawing/2014/main" id="{F3D92A80-5BD6-B644-B476-94898CE6A89B}"/>
              </a:ext>
            </a:extLst>
          </p:cNvPr>
          <p:cNvSpPr>
            <a:spLocks noGrp="1"/>
          </p:cNvSpPr>
          <p:nvPr>
            <p:ph idx="1"/>
          </p:nvPr>
        </p:nvSpPr>
        <p:spPr/>
        <p:txBody>
          <a:bodyPr/>
          <a:lstStyle/>
          <a:p>
            <a:r>
              <a:rPr kumimoji="1" lang="de-DE" altLang="ko-KR" dirty="0"/>
              <a:t>Wie </a:t>
            </a:r>
            <a:r>
              <a:rPr kumimoji="1" lang="de-DE" altLang="ko-KR" dirty="0" err="1"/>
              <a:t>experimente</a:t>
            </a:r>
            <a:r>
              <a:rPr kumimoji="1" lang="de-DE" altLang="ko-KR" dirty="0"/>
              <a:t> ausgeführt</a:t>
            </a:r>
          </a:p>
          <a:p>
            <a:pPr marL="0" indent="0">
              <a:buNone/>
            </a:pPr>
            <a:endParaRPr kumimoji="1" lang="ko-KR" altLang="en-US" dirty="0"/>
          </a:p>
        </p:txBody>
      </p:sp>
      <p:sp>
        <p:nvSpPr>
          <p:cNvPr id="4" name="내용 개체 틀 3">
            <a:extLst>
              <a:ext uri="{FF2B5EF4-FFF2-40B4-BE49-F238E27FC236}">
                <a16:creationId xmlns:a16="http://schemas.microsoft.com/office/drawing/2014/main" id="{9BD66387-8CDC-3B43-B179-FBED18DC0EC9}"/>
              </a:ext>
            </a:extLst>
          </p:cNvPr>
          <p:cNvSpPr>
            <a:spLocks noGrp="1"/>
          </p:cNvSpPr>
          <p:nvPr>
            <p:ph idx="10"/>
          </p:nvPr>
        </p:nvSpPr>
        <p:spPr/>
        <p:txBody>
          <a:bodyPr/>
          <a:lstStyle/>
          <a:p>
            <a:endParaRPr kumimoji="1" lang="ko-KR" altLang="en-US"/>
          </a:p>
        </p:txBody>
      </p:sp>
    </p:spTree>
    <p:extLst>
      <p:ext uri="{BB962C8B-B14F-4D97-AF65-F5344CB8AC3E}">
        <p14:creationId xmlns:p14="http://schemas.microsoft.com/office/powerpoint/2010/main" val="104531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2372837480"/>
              </p:ext>
            </p:extLst>
          </p:nvPr>
        </p:nvGraphicFramePr>
        <p:xfrm>
          <a:off x="4085968" y="1300599"/>
          <a:ext cx="4242486" cy="2937326"/>
        </p:xfrm>
        <a:graphic>
          <a:graphicData uri="http://schemas.openxmlformats.org/drawingml/2006/table">
            <a:tbl>
              <a:tblPr firstRow="1" firstCol="1" bandRow="1">
                <a:tableStyleId>{5C22544A-7EE6-4342-B048-85BDC9FD1C3A}</a:tableStyleId>
              </a:tblPr>
              <a:tblGrid>
                <a:gridCol w="1013254">
                  <a:extLst>
                    <a:ext uri="{9D8B030D-6E8A-4147-A177-3AD203B41FA5}">
                      <a16:colId xmlns:a16="http://schemas.microsoft.com/office/drawing/2014/main" val="575220536"/>
                    </a:ext>
                  </a:extLst>
                </a:gridCol>
                <a:gridCol w="601362">
                  <a:extLst>
                    <a:ext uri="{9D8B030D-6E8A-4147-A177-3AD203B41FA5}">
                      <a16:colId xmlns:a16="http://schemas.microsoft.com/office/drawing/2014/main" val="497884229"/>
                    </a:ext>
                  </a:extLst>
                </a:gridCol>
                <a:gridCol w="568411">
                  <a:extLst>
                    <a:ext uri="{9D8B030D-6E8A-4147-A177-3AD203B41FA5}">
                      <a16:colId xmlns:a16="http://schemas.microsoft.com/office/drawing/2014/main" val="332010453"/>
                    </a:ext>
                  </a:extLst>
                </a:gridCol>
                <a:gridCol w="535459">
                  <a:extLst>
                    <a:ext uri="{9D8B030D-6E8A-4147-A177-3AD203B41FA5}">
                      <a16:colId xmlns:a16="http://schemas.microsoft.com/office/drawing/2014/main" val="1995098783"/>
                    </a:ext>
                  </a:extLst>
                </a:gridCol>
                <a:gridCol w="521174">
                  <a:extLst>
                    <a:ext uri="{9D8B030D-6E8A-4147-A177-3AD203B41FA5}">
                      <a16:colId xmlns:a16="http://schemas.microsoft.com/office/drawing/2014/main" val="1443277746"/>
                    </a:ext>
                  </a:extLst>
                </a:gridCol>
                <a:gridCol w="501413">
                  <a:extLst>
                    <a:ext uri="{9D8B030D-6E8A-4147-A177-3AD203B41FA5}">
                      <a16:colId xmlns:a16="http://schemas.microsoft.com/office/drawing/2014/main" val="2221000555"/>
                    </a:ext>
                  </a:extLst>
                </a:gridCol>
                <a:gridCol w="501413">
                  <a:extLst>
                    <a:ext uri="{9D8B030D-6E8A-4147-A177-3AD203B41FA5}">
                      <a16:colId xmlns:a16="http://schemas.microsoft.com/office/drawing/2014/main" val="1383604700"/>
                    </a:ext>
                  </a:extLst>
                </a:gridCol>
              </a:tblGrid>
              <a:tr h="209809">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09809">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09809">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0980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0980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0.00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09809">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09809">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09809">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0980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09809">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-2.42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0980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0980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0" kern="100" dirty="0">
                          <a:effectLst/>
                          <a:latin typeface="Open Sans" pitchFamily="2" charset="0"/>
                          <a:ea typeface="Open Sans" pitchFamily="2" charset="0"/>
                          <a:cs typeface="Open Sans" pitchFamily="2" charset="0"/>
                        </a:rPr>
                        <a:t>-1.76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0980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-0.18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0980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+0.06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3" name="TextBox 2">
            <a:extLst>
              <a:ext uri="{FF2B5EF4-FFF2-40B4-BE49-F238E27FC236}">
                <a16:creationId xmlns:a16="http://schemas.microsoft.com/office/drawing/2014/main" id="{6E2FC24A-3935-4747-8CCE-BEDF04FB7BF5}"/>
              </a:ext>
            </a:extLst>
          </p:cNvPr>
          <p:cNvSpPr txBox="1"/>
          <p:nvPr/>
        </p:nvSpPr>
        <p:spPr>
          <a:xfrm>
            <a:off x="493776" y="1200912"/>
            <a:ext cx="1268296" cy="276999"/>
          </a:xfrm>
          <a:prstGeom prst="rect">
            <a:avLst/>
          </a:prstGeom>
          <a:noFill/>
        </p:spPr>
        <p:txBody>
          <a:bodyPr wrap="none" rtlCol="0">
            <a:spAutoFit/>
          </a:bodyPr>
          <a:lstStyle/>
          <a:p>
            <a:pPr algn="l"/>
            <a:r>
              <a:rPr kumimoji="1" lang="ko-KR" altLang="en-US" sz="1200" dirty="0">
                <a:latin typeface="Open Sans" panose="020B0606030504020204" pitchFamily="34" charset="0"/>
                <a:ea typeface="Open Sans" panose="020B0606030504020204" pitchFamily="34" charset="0"/>
                <a:cs typeface="Open Sans" panose="020B0606030504020204" pitchFamily="34" charset="0"/>
              </a:rPr>
              <a:t>목표</a:t>
            </a:r>
            <a:r>
              <a:rPr kumimoji="1" lang="en-US" altLang="ko-KR" sz="1200" dirty="0">
                <a:latin typeface="Open Sans" panose="020B0606030504020204" pitchFamily="34" charset="0"/>
                <a:ea typeface="Open Sans" panose="020B0606030504020204" pitchFamily="34" charset="0"/>
                <a:cs typeface="Open Sans" panose="020B0606030504020204" pitchFamily="34" charset="0"/>
              </a:rPr>
              <a:t>,</a:t>
            </a:r>
            <a:r>
              <a:rPr kumimoji="1" lang="ko-KR" altLang="en-US" sz="1200" dirty="0">
                <a:latin typeface="Open Sans" panose="020B0606030504020204" pitchFamily="34" charset="0"/>
                <a:ea typeface="Open Sans" panose="020B0606030504020204" pitchFamily="34" charset="0"/>
                <a:cs typeface="Open Sans" panose="020B0606030504020204" pitchFamily="34" charset="0"/>
              </a:rPr>
              <a:t> 방법</a:t>
            </a:r>
            <a:r>
              <a:rPr kumimoji="1" lang="en-US" altLang="ko-KR" sz="1200" dirty="0">
                <a:latin typeface="Open Sans" panose="020B0606030504020204" pitchFamily="34" charset="0"/>
                <a:ea typeface="Open Sans" panose="020B0606030504020204" pitchFamily="34" charset="0"/>
                <a:cs typeface="Open Sans" panose="020B0606030504020204" pitchFamily="34" charset="0"/>
              </a:rPr>
              <a:t>,</a:t>
            </a:r>
            <a:r>
              <a:rPr kumimoji="1" lang="ko-KR" altLang="en-US" sz="1200" dirty="0">
                <a:latin typeface="Open Sans" panose="020B0606030504020204" pitchFamily="34" charset="0"/>
                <a:ea typeface="Open Sans" panose="020B0606030504020204" pitchFamily="34" charset="0"/>
                <a:cs typeface="Open Sans" panose="020B0606030504020204" pitchFamily="34" charset="0"/>
              </a:rPr>
              <a:t> 결과</a:t>
            </a:r>
          </a:p>
        </p:txBody>
      </p:sp>
    </p:spTree>
    <p:extLst>
      <p:ext uri="{BB962C8B-B14F-4D97-AF65-F5344CB8AC3E}">
        <p14:creationId xmlns:p14="http://schemas.microsoft.com/office/powerpoint/2010/main" val="326531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9BDF3E4-694D-244B-9A00-EB1AD5D6D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5671" y="1053225"/>
            <a:ext cx="2349511" cy="1520272"/>
          </a:xfrm>
          <a:prstGeom prst="rect">
            <a:avLst/>
          </a:prstGeom>
        </p:spPr>
      </p:pic>
      <p:pic>
        <p:nvPicPr>
          <p:cNvPr id="5" name="그림 4">
            <a:extLst>
              <a:ext uri="{FF2B5EF4-FFF2-40B4-BE49-F238E27FC236}">
                <a16:creationId xmlns:a16="http://schemas.microsoft.com/office/drawing/2014/main" id="{85528231-84FF-E948-A766-38A7F28B1C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2925" y="3144481"/>
            <a:ext cx="2367587" cy="1520272"/>
          </a:xfrm>
          <a:prstGeom prst="rect">
            <a:avLst/>
          </a:prstGeom>
        </p:spPr>
      </p:pic>
      <p:pic>
        <p:nvPicPr>
          <p:cNvPr id="7" name="그림 6">
            <a:extLst>
              <a:ext uri="{FF2B5EF4-FFF2-40B4-BE49-F238E27FC236}">
                <a16:creationId xmlns:a16="http://schemas.microsoft.com/office/drawing/2014/main" id="{A57580C8-7164-6146-AA08-DC2C8C572A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3858" y="3099878"/>
            <a:ext cx="2349511" cy="1507577"/>
          </a:xfrm>
          <a:prstGeom prst="rect">
            <a:avLst/>
          </a:prstGeom>
        </p:spPr>
      </p:pic>
      <p:pic>
        <p:nvPicPr>
          <p:cNvPr id="8" name="그림 7">
            <a:extLst>
              <a:ext uri="{FF2B5EF4-FFF2-40B4-BE49-F238E27FC236}">
                <a16:creationId xmlns:a16="http://schemas.microsoft.com/office/drawing/2014/main" id="{378DD809-C88A-AC4F-9727-B3D48DCC0E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9353" y="1053225"/>
            <a:ext cx="2367586" cy="1518310"/>
          </a:xfrm>
          <a:prstGeom prst="rect">
            <a:avLst/>
          </a:prstGeom>
        </p:spPr>
      </p:pic>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sp>
        <p:nvSpPr>
          <p:cNvPr id="2" name="TextBox 1">
            <a:extLst>
              <a:ext uri="{FF2B5EF4-FFF2-40B4-BE49-F238E27FC236}">
                <a16:creationId xmlns:a16="http://schemas.microsoft.com/office/drawing/2014/main" id="{E5A4A0ED-E825-FD48-B878-0D0EF4343030}"/>
              </a:ext>
            </a:extLst>
          </p:cNvPr>
          <p:cNvSpPr txBox="1"/>
          <p:nvPr/>
        </p:nvSpPr>
        <p:spPr>
          <a:xfrm>
            <a:off x="725424" y="1292352"/>
            <a:ext cx="490840" cy="276999"/>
          </a:xfrm>
          <a:prstGeom prst="rect">
            <a:avLst/>
          </a:prstGeom>
          <a:noFill/>
        </p:spPr>
        <p:txBody>
          <a:bodyPr wrap="none" rtlCol="0">
            <a:spAutoFit/>
          </a:bodyPr>
          <a:lstStyle/>
          <a:p>
            <a:pPr algn="l"/>
            <a:r>
              <a:rPr kumimoji="1" lang="de-DE" altLang="ko-KR" sz="1200" dirty="0">
                <a:latin typeface="Open Sans" panose="020B0606030504020204" pitchFamily="34" charset="0"/>
                <a:ea typeface="Open Sans" panose="020B0606030504020204" pitchFamily="34" charset="0"/>
                <a:cs typeface="Open Sans" panose="020B0606030504020204" pitchFamily="34" charset="0"/>
              </a:rPr>
              <a:t>Text</a:t>
            </a:r>
            <a:endParaRPr kumimoji="1" lang="ko-KR" altLang="en-US" sz="1200" dirty="0" err="1">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4615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4. Fazit &amp; Ausblick</a:t>
            </a:r>
            <a:endParaRPr lang="de-DE" noProof="0" dirty="0"/>
          </a:p>
        </p:txBody>
      </p:sp>
    </p:spTree>
    <p:extLst>
      <p:ext uri="{BB962C8B-B14F-4D97-AF65-F5344CB8AC3E}">
        <p14:creationId xmlns:p14="http://schemas.microsoft.com/office/powerpoint/2010/main" val="413945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3251303" y="3142012"/>
            <a:ext cx="3408697" cy="1555751"/>
          </a:xfrm>
          <a:prstGeom prst="rect">
            <a:avLst/>
          </a:prstGeom>
        </p:spPr>
      </p:pic>
      <p:sp>
        <p:nvSpPr>
          <p:cNvPr id="2" name="Titel 1"/>
          <p:cNvSpPr>
            <a:spLocks noGrp="1"/>
          </p:cNvSpPr>
          <p:nvPr>
            <p:ph type="title"/>
          </p:nvPr>
        </p:nvSpPr>
        <p:spPr/>
        <p:txBody>
          <a:bodyPr/>
          <a:lstStyle/>
          <a:p>
            <a:r>
              <a:rPr lang="de-DE" noProof="0" dirty="0"/>
              <a:t>Motivation Datenintegration</a:t>
            </a:r>
          </a:p>
        </p:txBody>
      </p:sp>
      <p:sp>
        <p:nvSpPr>
          <p:cNvPr id="3" name="Inhaltsplatzhalter 2"/>
          <p:cNvSpPr>
            <a:spLocks noGrp="1"/>
          </p:cNvSpPr>
          <p:nvPr>
            <p:ph idx="1"/>
          </p:nvPr>
        </p:nvSpPr>
        <p:spPr/>
        <p:txBody>
          <a:bodyPr/>
          <a:lstStyle/>
          <a:p>
            <a:pPr marL="81000" indent="0">
              <a:buNone/>
            </a:pPr>
            <a:r>
              <a:rPr lang="de-DE" noProof="0" dirty="0"/>
              <a:t>Wachstum Datenvolumen</a:t>
            </a:r>
          </a:p>
          <a:p>
            <a:pPr lvl="1">
              <a:lnSpc>
                <a:spcPct val="100000"/>
              </a:lnSpc>
            </a:pPr>
            <a:r>
              <a:rPr lang="de-DE" noProof="0" dirty="0">
                <a:solidFill>
                  <a:schemeClr val="tx1"/>
                </a:solidFill>
              </a:rPr>
              <a:t>IT Möglichkeiten und Business-Anforderungen</a:t>
            </a:r>
          </a:p>
          <a:p>
            <a:pPr lvl="1">
              <a:lnSpc>
                <a:spcPct val="100000"/>
              </a:lnSpc>
            </a:pPr>
            <a:r>
              <a:rPr lang="de-DE" noProof="0" dirty="0">
                <a:solidFill>
                  <a:schemeClr val="tx1"/>
                </a:solidFill>
              </a:rPr>
              <a:t>Datenmenge Westeuropa: 538 </a:t>
            </a:r>
            <a:r>
              <a:rPr lang="de-DE" noProof="0" dirty="0" err="1">
                <a:solidFill>
                  <a:schemeClr val="tx1"/>
                </a:solidFill>
              </a:rPr>
              <a:t>Exabyte</a:t>
            </a:r>
            <a:r>
              <a:rPr lang="de-DE" noProof="0" dirty="0">
                <a:solidFill>
                  <a:schemeClr val="tx1"/>
                </a:solidFill>
              </a:rPr>
              <a:t> in 2012</a:t>
            </a:r>
          </a:p>
          <a:p>
            <a:pPr lvl="1">
              <a:lnSpc>
                <a:spcPct val="100000"/>
              </a:lnSpc>
            </a:pPr>
            <a:r>
              <a:rPr lang="de-DE" noProof="0" dirty="0">
                <a:solidFill>
                  <a:schemeClr val="tx1"/>
                </a:solidFill>
              </a:rPr>
              <a:t>Jährliches Wachstum um 30% auf 5 </a:t>
            </a:r>
            <a:r>
              <a:rPr lang="de-DE" noProof="0" dirty="0" err="1">
                <a:solidFill>
                  <a:schemeClr val="tx1"/>
                </a:solidFill>
              </a:rPr>
              <a:t>Zettabyte</a:t>
            </a:r>
            <a:r>
              <a:rPr lang="de-DE" noProof="0" dirty="0">
                <a:solidFill>
                  <a:schemeClr val="tx1"/>
                </a:solidFill>
              </a:rPr>
              <a:t> </a:t>
            </a:r>
            <a:br>
              <a:rPr lang="de-DE" noProof="0" dirty="0">
                <a:solidFill>
                  <a:schemeClr val="tx1"/>
                </a:solidFill>
              </a:rPr>
            </a:br>
            <a:r>
              <a:rPr lang="de-DE" noProof="0" dirty="0">
                <a:solidFill>
                  <a:schemeClr val="tx1"/>
                </a:solidFill>
              </a:rPr>
              <a:t>in 2020 [IDC]</a:t>
            </a:r>
          </a:p>
          <a:p>
            <a:pPr marL="81000" indent="0">
              <a:buNone/>
            </a:pPr>
            <a:r>
              <a:rPr lang="de-DE" noProof="0" dirty="0"/>
              <a:t>Verteilte Informationen</a:t>
            </a:r>
          </a:p>
          <a:p>
            <a:pPr lvl="1">
              <a:lnSpc>
                <a:spcPct val="100000"/>
              </a:lnSpc>
            </a:pPr>
            <a:r>
              <a:rPr lang="de-DE" noProof="0" dirty="0"/>
              <a:t>Vielzahl heterogener Systeme und Anwendungen </a:t>
            </a:r>
          </a:p>
          <a:p>
            <a:pPr lvl="1">
              <a:lnSpc>
                <a:spcPct val="100000"/>
              </a:lnSpc>
            </a:pPr>
            <a:r>
              <a:rPr lang="de-DE" noProof="0" dirty="0"/>
              <a:t>Technische und organisatorische Gründe</a:t>
            </a:r>
          </a:p>
          <a:p>
            <a:pPr lvl="1"/>
            <a:endParaRPr lang="de-DE" noProof="0" dirty="0"/>
          </a:p>
          <a:p>
            <a:endParaRPr lang="de-DE" noProof="0" dirty="0"/>
          </a:p>
        </p:txBody>
      </p:sp>
      <p:sp>
        <p:nvSpPr>
          <p:cNvPr id="6" name="Inhaltsplatzhalter 5"/>
          <p:cNvSpPr>
            <a:spLocks noGrp="1"/>
          </p:cNvSpPr>
          <p:nvPr>
            <p:ph idx="10"/>
          </p:nvPr>
        </p:nvSpPr>
        <p:spPr/>
        <p:txBody>
          <a:bodyPr/>
          <a:lstStyle/>
          <a:p>
            <a:pPr marL="81000">
              <a:buNone/>
            </a:pPr>
            <a:r>
              <a:rPr lang="de-DE" dirty="0"/>
              <a:t>Notwendigkeit Integration</a:t>
            </a:r>
          </a:p>
          <a:p>
            <a:pPr lvl="1">
              <a:lnSpc>
                <a:spcPct val="100000"/>
              </a:lnSpc>
            </a:pPr>
            <a:r>
              <a:rPr lang="de-DE" dirty="0"/>
              <a:t>“</a:t>
            </a:r>
            <a:r>
              <a:rPr lang="de-DE" dirty="0" err="1"/>
              <a:t>Application</a:t>
            </a:r>
            <a:r>
              <a:rPr lang="de-DE" dirty="0"/>
              <a:t> </a:t>
            </a:r>
            <a:r>
              <a:rPr lang="de-DE" dirty="0" err="1"/>
              <a:t>infrastructure</a:t>
            </a:r>
            <a:r>
              <a:rPr lang="de-DE" dirty="0"/>
              <a:t> </a:t>
            </a:r>
            <a:r>
              <a:rPr lang="de-DE" dirty="0" err="1"/>
              <a:t>and</a:t>
            </a:r>
            <a:r>
              <a:rPr lang="de-DE" dirty="0"/>
              <a:t> </a:t>
            </a:r>
            <a:r>
              <a:rPr lang="de-DE" dirty="0" err="1"/>
              <a:t>middleware</a:t>
            </a:r>
            <a:r>
              <a:rPr lang="de-DE" dirty="0"/>
              <a:t> </a:t>
            </a:r>
            <a:r>
              <a:rPr lang="de-DE" dirty="0" err="1"/>
              <a:t>market</a:t>
            </a:r>
            <a:r>
              <a:rPr lang="de-DE" dirty="0"/>
              <a:t>” wuchs um </a:t>
            </a:r>
            <a:r>
              <a:rPr lang="de-DE" b="1" dirty="0"/>
              <a:t>6.9% von 14.17 Mrd. USD in 2007 auf 15.15 </a:t>
            </a:r>
            <a:r>
              <a:rPr lang="de-DE" b="1" dirty="0" err="1"/>
              <a:t>Mrd</a:t>
            </a:r>
            <a:r>
              <a:rPr lang="de-DE" b="1" dirty="0"/>
              <a:t> USD in 2008</a:t>
            </a:r>
          </a:p>
          <a:p>
            <a:pPr lvl="1">
              <a:lnSpc>
                <a:spcPct val="100000"/>
              </a:lnSpc>
            </a:pPr>
            <a:endParaRPr lang="de-DE" b="1" dirty="0"/>
          </a:p>
          <a:p>
            <a:pPr lvl="1">
              <a:lnSpc>
                <a:spcPct val="100000"/>
              </a:lnSpc>
            </a:pPr>
            <a:r>
              <a:rPr lang="de-DE" dirty="0"/>
              <a:t>Integration ist eine der größten und teuersten Herausforderungen von IT-Firmen</a:t>
            </a:r>
            <a:br>
              <a:rPr lang="de-DE" dirty="0"/>
            </a:br>
            <a:r>
              <a:rPr lang="de-DE" dirty="0"/>
              <a:t>(</a:t>
            </a:r>
            <a:r>
              <a:rPr lang="de-DE" b="1" dirty="0"/>
              <a:t>40% </a:t>
            </a:r>
            <a:r>
              <a:rPr lang="de-DE" dirty="0"/>
              <a:t>des Budgets wird für Integrationssoftware und Integrationsprojekte ausgegeben)</a:t>
            </a:r>
          </a:p>
          <a:p>
            <a:endParaRPr lang="de-DE" dirty="0"/>
          </a:p>
        </p:txBody>
      </p:sp>
    </p:spTree>
    <p:extLst>
      <p:ext uri="{BB962C8B-B14F-4D97-AF65-F5344CB8AC3E}">
        <p14:creationId xmlns:p14="http://schemas.microsoft.com/office/powerpoint/2010/main" val="33520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2244279" y="2371695"/>
            <a:ext cx="4655442" cy="400110"/>
          </a:xfrm>
          <a:prstGeom prst="rect">
            <a:avLst/>
          </a:prstGeom>
          <a:noFill/>
        </p:spPr>
        <p:txBody>
          <a:bodyPr wrap="none" rtlCol="0">
            <a:spAutoFit/>
          </a:bodyPr>
          <a:lstStyle/>
          <a:p>
            <a:pPr algn="ctr"/>
            <a:r>
              <a:rPr lang="de" altLang="ko-KR" sz="2000" dirty="0">
                <a:latin typeface="Open Sans" pitchFamily="2" charset="0"/>
                <a:ea typeface="Open Sans" pitchFamily="2" charset="0"/>
                <a:cs typeface="Open Sans" pitchFamily="2" charset="0"/>
              </a:rPr>
              <a:t>Vielen Dank für Ihre Aufmerksamkeit!</a:t>
            </a:r>
            <a:endParaRPr kumimoji="1" lang="ko-KR" altLang="en-US" sz="2000" dirty="0">
              <a:latin typeface="Open Sans" pitchFamily="2" charset="0"/>
              <a:ea typeface="Open Sans" panose="020B0606030504020204" pitchFamily="34" charset="0"/>
              <a:cs typeface="Open Sans" pitchFamily="2" charset="0"/>
            </a:endParaRPr>
          </a:p>
        </p:txBody>
      </p:sp>
    </p:spTree>
    <p:extLst>
      <p:ext uri="{BB962C8B-B14F-4D97-AF65-F5344CB8AC3E}">
        <p14:creationId xmlns:p14="http://schemas.microsoft.com/office/powerpoint/2010/main" val="350334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0040" y="1882705"/>
            <a:ext cx="7560000" cy="1787613"/>
          </a:xfrm>
        </p:spPr>
        <p:txBody>
          <a:bodyPr/>
          <a:lstStyle/>
          <a:p>
            <a:pPr>
              <a:lnSpc>
                <a:spcPct val="150000"/>
              </a:lnSpc>
            </a:pPr>
            <a:r>
              <a:rPr lang="de-DE" altLang="ko-KR" sz="2000" dirty="0"/>
              <a:t>1. Einleitung</a:t>
            </a:r>
            <a:br>
              <a:rPr lang="de-DE" altLang="ko-KR" sz="2000" dirty="0"/>
            </a:br>
            <a:r>
              <a:rPr lang="de-DE" altLang="ko-KR" sz="2000" dirty="0"/>
              <a:t>2. Methoden</a:t>
            </a:r>
            <a:br>
              <a:rPr lang="de-DE" altLang="ko-KR" sz="2000" dirty="0"/>
            </a:br>
            <a:r>
              <a:rPr lang="de-DE" altLang="ko-KR" sz="2000" dirty="0"/>
              <a:t>3. Ergebnisse &amp; Diskussion</a:t>
            </a:r>
            <a:br>
              <a:rPr lang="de-DE" altLang="ko-KR" sz="2000" dirty="0"/>
            </a:br>
            <a:r>
              <a:rPr lang="de-DE" altLang="ko-KR" sz="2000" dirty="0"/>
              <a:t>4. Fazit &amp; Ausblick</a:t>
            </a:r>
            <a:endParaRPr lang="de-DE" sz="2000" noProof="0" dirty="0"/>
          </a:p>
        </p:txBody>
      </p:sp>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Tree>
    <p:extLst>
      <p:ext uri="{BB962C8B-B14F-4D97-AF65-F5344CB8AC3E}">
        <p14:creationId xmlns:p14="http://schemas.microsoft.com/office/powerpoint/2010/main" val="369616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1. Einleitung</a:t>
            </a:r>
            <a:endParaRPr lang="de-DE" noProof="0" dirty="0"/>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621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Das Messen der</a:t>
            </a:r>
            <a:r>
              <a:rPr lang="ko-KR" altLang="en-US" b="0" dirty="0">
                <a:solidFill>
                  <a:schemeClr val="tx1"/>
                </a:solidFill>
              </a:rPr>
              <a:t> </a:t>
            </a:r>
            <a:r>
              <a:rPr lang="de-DE" altLang="ko-KR" b="0" dirty="0">
                <a:solidFill>
                  <a:schemeClr val="tx1"/>
                </a:solidFill>
              </a:rPr>
              <a:t>Umweltstoffe</a:t>
            </a:r>
            <a:r>
              <a:rPr lang="de-DE" b="0" dirty="0">
                <a:solidFill>
                  <a:schemeClr val="tx1"/>
                </a:solidFill>
              </a:rPr>
              <a:t> durch</a:t>
            </a:r>
            <a:r>
              <a:rPr lang="ko-KR" altLang="en-US" b="0" dirty="0">
                <a:solidFill>
                  <a:schemeClr val="tx1"/>
                </a:solidFill>
              </a:rPr>
              <a:t> </a:t>
            </a:r>
            <a:r>
              <a:rPr lang="de-DE" b="0" dirty="0">
                <a:solidFill>
                  <a:schemeClr val="tx1"/>
                </a:solidFill>
              </a:rPr>
              <a:t>Low-</a:t>
            </a:r>
            <a:r>
              <a:rPr lang="de-DE" b="0" dirty="0" err="1">
                <a:solidFill>
                  <a:schemeClr val="tx1"/>
                </a:solidFill>
              </a:rPr>
              <a:t>Cost</a:t>
            </a:r>
            <a:r>
              <a:rPr lang="de-DE" b="0" dirty="0">
                <a:solidFill>
                  <a:schemeClr val="tx1"/>
                </a:solidFill>
              </a:rPr>
              <a:t>-Sensoren verursacht häufig Ausreißer</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80000" y="254870"/>
            <a:ext cx="1555282"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Die Arbeit antwortet</a:t>
            </a:r>
            <a:endParaRPr lang="de" dirty="0"/>
          </a:p>
        </p:txBody>
      </p:sp>
      <p:graphicFrame>
        <p:nvGraphicFramePr>
          <p:cNvPr id="3" name="다이어그램 2">
            <a:extLst>
              <a:ext uri="{FF2B5EF4-FFF2-40B4-BE49-F238E27FC236}">
                <a16:creationId xmlns:a16="http://schemas.microsoft.com/office/drawing/2014/main" id="{22CC593F-5C84-1043-8E05-8314B4CBEAA1}"/>
              </a:ext>
            </a:extLst>
          </p:cNvPr>
          <p:cNvGraphicFramePr/>
          <p:nvPr>
            <p:extLst>
              <p:ext uri="{D42A27DB-BD31-4B8C-83A1-F6EECF244321}">
                <p14:modId xmlns:p14="http://schemas.microsoft.com/office/powerpoint/2010/main" val="3087165443"/>
              </p:ext>
            </p:extLst>
          </p:nvPr>
        </p:nvGraphicFramePr>
        <p:xfrm>
          <a:off x="720436" y="1174569"/>
          <a:ext cx="7703127" cy="3539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5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2999618"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b="0" dirty="0">
                <a:solidFill>
                  <a:schemeClr val="tx1"/>
                </a:solidFill>
              </a:rPr>
              <a:t>N</a:t>
            </a:r>
            <a:r>
              <a:rPr lang="de" altLang="ko-KR" b="0" dirty="0">
                <a:solidFill>
                  <a:schemeClr val="tx1"/>
                </a:solidFill>
              </a:rPr>
              <a:t>ach Zeit sortiert</a:t>
            </a:r>
          </a:p>
          <a:p>
            <a:pPr marL="725525" lvl="1" indent="-285750">
              <a:buFont typeface="Arial" panose="020B0604020202020204" pitchFamily="34" charset="0"/>
              <a:buChar char="•"/>
            </a:pPr>
            <a:r>
              <a:rPr lang="de" altLang="ko-KR" b="0" dirty="0">
                <a:solidFill>
                  <a:schemeClr val="tx1"/>
                </a:solidFill>
              </a:rPr>
              <a:t>Miteinander korreliert</a:t>
            </a:r>
            <a:endParaRPr lang="de-DE" b="0" noProof="0" dirty="0"/>
          </a:p>
        </p:txBody>
      </p:sp>
      <p:grpSp>
        <p:nvGrpSpPr>
          <p:cNvPr id="13" name="그룹 12">
            <a:extLst>
              <a:ext uri="{FF2B5EF4-FFF2-40B4-BE49-F238E27FC236}">
                <a16:creationId xmlns:a16="http://schemas.microsoft.com/office/drawing/2014/main" id="{E9659DC1-E409-8B48-B26F-788A77FC268F}"/>
              </a:ext>
            </a:extLst>
          </p:cNvPr>
          <p:cNvGrpSpPr/>
          <p:nvPr/>
        </p:nvGrpSpPr>
        <p:grpSpPr>
          <a:xfrm>
            <a:off x="3179618" y="918993"/>
            <a:ext cx="5872097" cy="3626486"/>
            <a:chOff x="3424838" y="896882"/>
            <a:chExt cx="5286282" cy="3041897"/>
          </a:xfrm>
        </p:grpSpPr>
        <p:grpSp>
          <p:nvGrpSpPr>
            <p:cNvPr id="11" name="그룹 10">
              <a:extLst>
                <a:ext uri="{FF2B5EF4-FFF2-40B4-BE49-F238E27FC236}">
                  <a16:creationId xmlns:a16="http://schemas.microsoft.com/office/drawing/2014/main" id="{DF4AA8EA-381F-0842-BC76-975BF5891D83}"/>
                </a:ext>
              </a:extLst>
            </p:cNvPr>
            <p:cNvGrpSpPr/>
            <p:nvPr/>
          </p:nvGrpSpPr>
          <p:grpSpPr>
            <a:xfrm>
              <a:off x="3442634" y="896882"/>
              <a:ext cx="5268486" cy="1475319"/>
              <a:chOff x="3442634" y="896882"/>
              <a:chExt cx="5268486" cy="1475319"/>
            </a:xfrm>
          </p:grpSpPr>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49086"/>
              <a:stretch/>
            </p:blipFill>
            <p:spPr>
              <a:xfrm>
                <a:off x="3442634" y="896882"/>
                <a:ext cx="5165513" cy="1475319"/>
              </a:xfrm>
              <a:prstGeom prst="rect">
                <a:avLst/>
              </a:prstGeom>
            </p:spPr>
          </p:pic>
          <p:sp>
            <p:nvSpPr>
              <p:cNvPr id="7" name="직사각형 6">
                <a:extLst>
                  <a:ext uri="{FF2B5EF4-FFF2-40B4-BE49-F238E27FC236}">
                    <a16:creationId xmlns:a16="http://schemas.microsoft.com/office/drawing/2014/main" id="{CFD4CBA1-F364-0D4E-9B79-7B946CE893E7}"/>
                  </a:ext>
                </a:extLst>
              </p:cNvPr>
              <p:cNvSpPr/>
              <p:nvPr/>
            </p:nvSpPr>
            <p:spPr>
              <a:xfrm>
                <a:off x="8505174" y="1390224"/>
                <a:ext cx="205946"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grpSp>
          <p:nvGrpSpPr>
            <p:cNvPr id="12" name="그룹 11">
              <a:extLst>
                <a:ext uri="{FF2B5EF4-FFF2-40B4-BE49-F238E27FC236}">
                  <a16:creationId xmlns:a16="http://schemas.microsoft.com/office/drawing/2014/main" id="{74541D57-F210-EF4A-82E6-338BE1E2943D}"/>
                </a:ext>
              </a:extLst>
            </p:cNvPr>
            <p:cNvGrpSpPr/>
            <p:nvPr/>
          </p:nvGrpSpPr>
          <p:grpSpPr>
            <a:xfrm>
              <a:off x="3424838" y="2463460"/>
              <a:ext cx="5062522" cy="1475319"/>
              <a:chOff x="3424838" y="2463460"/>
              <a:chExt cx="5062522" cy="1475319"/>
            </a:xfrm>
          </p:grpSpPr>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a:stretch/>
            </p:blipFill>
            <p:spPr>
              <a:xfrm>
                <a:off x="3520051" y="2463460"/>
                <a:ext cx="4967309" cy="1475319"/>
              </a:xfrm>
              <a:prstGeom prst="rect">
                <a:avLst/>
              </a:prstGeom>
            </p:spPr>
          </p:pic>
          <p:pic>
            <p:nvPicPr>
              <p:cNvPr id="4" name="그림 3">
                <a:extLst>
                  <a:ext uri="{FF2B5EF4-FFF2-40B4-BE49-F238E27FC236}">
                    <a16:creationId xmlns:a16="http://schemas.microsoft.com/office/drawing/2014/main" id="{F2CAE0C6-7B87-D24E-ABDD-174330D7F3A1}"/>
                  </a:ext>
                </a:extLst>
              </p:cNvPr>
              <p:cNvPicPr>
                <a:picLocks noChangeAspect="1"/>
              </p:cNvPicPr>
              <p:nvPr/>
            </p:nvPicPr>
            <p:blipFill rotWithShape="1">
              <a:blip r:embed="rId4">
                <a:extLst>
                  <a:ext uri="{28A0092B-C50C-407E-A947-70E740481C1C}">
                    <a14:useLocalDpi xmlns:a14="http://schemas.microsoft.com/office/drawing/2010/main" val="0"/>
                  </a:ext>
                </a:extLst>
              </a:blip>
              <a:srcRect l="50074" t="27524" r="48505"/>
              <a:stretch/>
            </p:blipFill>
            <p:spPr>
              <a:xfrm>
                <a:off x="3424838" y="2932740"/>
                <a:ext cx="129941" cy="963704"/>
              </a:xfrm>
              <a:prstGeom prst="rect">
                <a:avLst/>
              </a:prstGeom>
            </p:spPr>
          </p:pic>
        </p:grpSp>
      </p:grpSp>
    </p:spTree>
    <p:extLst>
      <p:ext uri="{BB962C8B-B14F-4D97-AF65-F5344CB8AC3E}">
        <p14:creationId xmlns:p14="http://schemas.microsoft.com/office/powerpoint/2010/main" val="31255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180000" y="918993"/>
            <a:ext cx="3955582" cy="3626486"/>
          </a:xfrm>
        </p:spPr>
        <p:txBody>
          <a:bodyPr/>
          <a:lstStyle/>
          <a:p>
            <a:pPr marL="81000" indent="0">
              <a:buNone/>
            </a:pPr>
            <a:r>
              <a:rPr lang="de-DE" altLang="ko-KR" dirty="0"/>
              <a:t>Anomalien</a:t>
            </a:r>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2" y="802732"/>
            <a:ext cx="4828418" cy="3857048"/>
          </a:xfrm>
          <a:prstGeom prst="rect">
            <a:avLst/>
          </a:prstGeom>
        </p:spPr>
      </p:pic>
    </p:spTree>
    <p:extLst>
      <p:ext uri="{BB962C8B-B14F-4D97-AF65-F5344CB8AC3E}">
        <p14:creationId xmlns:p14="http://schemas.microsoft.com/office/powerpoint/2010/main" val="265954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2. Methoden</a:t>
            </a:r>
            <a:endParaRPr lang="de-DE" noProof="0" dirty="0"/>
          </a:p>
        </p:txBody>
      </p:sp>
    </p:spTree>
    <p:extLst>
      <p:ext uri="{BB962C8B-B14F-4D97-AF65-F5344CB8AC3E}">
        <p14:creationId xmlns:p14="http://schemas.microsoft.com/office/powerpoint/2010/main" val="343043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52" y="858261"/>
            <a:ext cx="7820295" cy="3747949"/>
          </a:xfrm>
          <a:prstGeom prst="rect">
            <a:avLst/>
          </a:prstGeom>
        </p:spPr>
      </p:pic>
      <p:sp>
        <p:nvSpPr>
          <p:cNvPr id="2" name="Titel 1"/>
          <p:cNvSpPr>
            <a:spLocks noGrp="1"/>
          </p:cNvSpPr>
          <p:nvPr>
            <p:ph type="title"/>
          </p:nvPr>
        </p:nvSpPr>
        <p:spPr>
          <a:xfrm>
            <a:off x="180000" y="254870"/>
            <a:ext cx="1690364" cy="430560"/>
          </a:xfrm>
        </p:spPr>
        <p:txBody>
          <a:bodyPr/>
          <a:lstStyle/>
          <a:p>
            <a:r>
              <a:rPr lang="de-DE" altLang="ko-KR" dirty="0"/>
              <a:t>Einleitung</a:t>
            </a:r>
            <a:endParaRPr lang="de-DE" noProof="0" dirty="0"/>
          </a:p>
        </p:txBody>
      </p:sp>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5022161" y="918993"/>
            <a:ext cx="3955582" cy="3626486"/>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Tree>
    <p:extLst>
      <p:ext uri="{BB962C8B-B14F-4D97-AF65-F5344CB8AC3E}">
        <p14:creationId xmlns:p14="http://schemas.microsoft.com/office/powerpoint/2010/main" val="1548689388"/>
      </p:ext>
    </p:extLst>
  </p:cSld>
  <p:clrMapOvr>
    <a:masterClrMapping/>
  </p:clrMapOvr>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990</TotalTime>
  <Words>773</Words>
  <Application>Microsoft Macintosh PowerPoint</Application>
  <PresentationFormat>화면 슬라이드 쇼(16:9)</PresentationFormat>
  <Paragraphs>214</Paragraphs>
  <Slides>18</Slides>
  <Notes>13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18</vt:i4>
      </vt:variant>
    </vt:vector>
  </HeadingPairs>
  <TitlesOfParts>
    <vt:vector size="23" baseType="lpstr">
      <vt:lpstr>Muli</vt:lpstr>
      <vt:lpstr>Muli SemiBold</vt:lpstr>
      <vt:lpstr>Arial</vt:lpstr>
      <vt:lpstr>Open Sans</vt:lpstr>
      <vt:lpstr>DB_theme</vt:lpstr>
      <vt:lpstr>Untersuchung des Einflusses von Ausreißern auf die Prognosegenauigkeit von Feinstaubkonzentrationen</vt:lpstr>
      <vt:lpstr>1. Einleitung 2. Methoden 3. Ergebnisse &amp; Diskussion 4. Fazit &amp; Ausblick</vt:lpstr>
      <vt:lpstr>1. Einleitung</vt:lpstr>
      <vt:lpstr>Einleitung</vt:lpstr>
      <vt:lpstr>Einleitung</vt:lpstr>
      <vt:lpstr>Einleitung</vt:lpstr>
      <vt:lpstr>Einleitung</vt:lpstr>
      <vt:lpstr>2. Methoden</vt:lpstr>
      <vt:lpstr>Einleitung</vt:lpstr>
      <vt:lpstr>Methoden</vt:lpstr>
      <vt:lpstr>Motivation Datenintegration</vt:lpstr>
      <vt:lpstr>3. Ergebnisse &amp; Diskussion</vt:lpstr>
      <vt:lpstr>Datensätze, SMAPE, Versuchsaufbau</vt:lpstr>
      <vt:lpstr>Ergebnisse &amp; Diskussion</vt:lpstr>
      <vt:lpstr>Ergebnisse &amp; Diskussion</vt:lpstr>
      <vt:lpstr>4. Fazit &amp; Ausblick</vt:lpstr>
      <vt:lpstr>Motivation Datenintegration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Davin Ahn</cp:lastModifiedBy>
  <cp:revision>66</cp:revision>
  <cp:lastPrinted>2017-08-03T12:32:02Z</cp:lastPrinted>
  <dcterms:created xsi:type="dcterms:W3CDTF">2023-02-19T16:39:47Z</dcterms:created>
  <dcterms:modified xsi:type="dcterms:W3CDTF">2023-03-03T16:29:48Z</dcterms:modified>
</cp:coreProperties>
</file>