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4"/>
  </p:notesMasterIdLst>
  <p:handoutMasterIdLst>
    <p:handoutMasterId r:id="rId25"/>
  </p:handoutMasterIdLst>
  <p:sldIdLst>
    <p:sldId id="279" r:id="rId2"/>
    <p:sldId id="287" r:id="rId3"/>
    <p:sldId id="296" r:id="rId4"/>
    <p:sldId id="309" r:id="rId5"/>
    <p:sldId id="310" r:id="rId6"/>
    <p:sldId id="295" r:id="rId7"/>
    <p:sldId id="318" r:id="rId8"/>
    <p:sldId id="308" r:id="rId9"/>
    <p:sldId id="297" r:id="rId10"/>
    <p:sldId id="307" r:id="rId11"/>
    <p:sldId id="319" r:id="rId12"/>
    <p:sldId id="311" r:id="rId13"/>
    <p:sldId id="312" r:id="rId14"/>
    <p:sldId id="301" r:id="rId15"/>
    <p:sldId id="300" r:id="rId16"/>
    <p:sldId id="320" r:id="rId17"/>
    <p:sldId id="302" r:id="rId18"/>
    <p:sldId id="321" r:id="rId19"/>
    <p:sldId id="316" r:id="rId20"/>
    <p:sldId id="317" r:id="rId21"/>
    <p:sldId id="322" r:id="rId22"/>
    <p:sldId id="323" r:id="rId23"/>
  </p:sldIdLst>
  <p:sldSz cx="9144000" cy="5143500" type="screen16x9"/>
  <p:notesSz cx="6797675" cy="9874250"/>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C71"/>
    <a:srgbClr val="1F75BB"/>
    <a:srgbClr val="A47E07"/>
    <a:srgbClr val="FBCAC5"/>
    <a:srgbClr val="F8AAA2"/>
    <a:srgbClr val="B9CFE1"/>
    <a:srgbClr val="9FBDD5"/>
    <a:srgbClr val="AFB6B5"/>
    <a:srgbClr val="CCD9D7"/>
    <a:srgbClr val="5B89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어두운 스타일 1 - 강조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어두운 스타일 1 - 강조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5" autoAdjust="0"/>
    <p:restoredTop sz="53256" autoAdjust="0"/>
  </p:normalViewPr>
  <p:slideViewPr>
    <p:cSldViewPr snapToGrid="0">
      <p:cViewPr varScale="1">
        <p:scale>
          <a:sx n="81" d="100"/>
          <a:sy n="81" d="100"/>
        </p:scale>
        <p:origin x="2046"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3" d="100"/>
          <a:sy n="73" d="100"/>
        </p:scale>
        <p:origin x="3449"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fld id="{F4DF2165-45DD-4E6A-8D88-991CFCF20576}" type="datetimeFigureOut">
              <a:rPr lang="de-DE" smtClean="0"/>
              <a:t>12.03.2023</a:t>
            </a:fld>
            <a:endParaRPr lang="de-DE" dirty="0"/>
          </a:p>
        </p:txBody>
      </p:sp>
      <p:sp>
        <p:nvSpPr>
          <p:cNvPr id="4" name="Fußzeilenplatzhalter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4F392895-00AB-4E56-A4C3-B2032C42F3A0}" type="slidenum">
              <a:rPr lang="de-DE" smtClean="0"/>
              <a:t>‹#›</a:t>
            </a:fld>
            <a:endParaRPr lang="de-DE" dirty="0"/>
          </a:p>
        </p:txBody>
      </p:sp>
    </p:spTree>
    <p:extLst>
      <p:ext uri="{BB962C8B-B14F-4D97-AF65-F5344CB8AC3E}">
        <p14:creationId xmlns:p14="http://schemas.microsoft.com/office/powerpoint/2010/main" val="3816150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DBB2A775-C49D-45BA-A919-7D687A0440E7}" type="datetimeFigureOut">
              <a:rPr lang="de-DE" smtClean="0"/>
              <a:t>12.03.2023</a:t>
            </a:fld>
            <a:endParaRPr lang="de-DE"/>
          </a:p>
        </p:txBody>
      </p:sp>
      <p:sp>
        <p:nvSpPr>
          <p:cNvPr id="4" name="Folienbildplatzhalter 3"/>
          <p:cNvSpPr>
            <a:spLocks noGrp="1" noRot="1" noChangeAspect="1"/>
          </p:cNvSpPr>
          <p:nvPr>
            <p:ph type="sldImg" idx="2"/>
          </p:nvPr>
        </p:nvSpPr>
        <p:spPr>
          <a:xfrm>
            <a:off x="511513" y="1048806"/>
            <a:ext cx="5924550" cy="333375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2D6A0D67-EDAE-48EC-829F-B147F9799060}" type="slidenum">
              <a:rPr lang="de-DE" smtClean="0"/>
              <a:t>‹#›</a:t>
            </a:fld>
            <a:endParaRPr lang="de-DE"/>
          </a:p>
        </p:txBody>
      </p:sp>
    </p:spTree>
    <p:extLst>
      <p:ext uri="{BB962C8B-B14F-4D97-AF65-F5344CB8AC3E}">
        <p14:creationId xmlns:p14="http://schemas.microsoft.com/office/powerpoint/2010/main" val="16645384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Guten Tag, meine Damen und Herren.</a:t>
            </a:r>
            <a:br>
              <a:rPr lang="de" altLang="ko-KR" sz="900" b="0" i="0" kern="1200" dirty="0">
                <a:solidFill>
                  <a:schemeClr val="tx1"/>
                </a:solidFill>
                <a:effectLst/>
                <a:latin typeface="+mn-lt"/>
                <a:ea typeface="+mn-ea"/>
                <a:cs typeface="+mn-cs"/>
              </a:rPr>
            </a:br>
            <a:r>
              <a:rPr lang="de" altLang="ko-KR" sz="900" b="0" i="0" kern="1200" dirty="0">
                <a:solidFill>
                  <a:schemeClr val="tx1"/>
                </a:solidFill>
                <a:effectLst/>
                <a:latin typeface="+mn-lt"/>
                <a:ea typeface="+mn-ea"/>
                <a:cs typeface="+mn-cs"/>
              </a:rPr>
              <a:t>Ich freue mich, Ihnen heute meine Abschlussarbeit mit dem Titel 'Untersuchung des Einflusses von Ausreißern auf die Prognosegenauigkeit von Feinstaubkonzentrationen' zu präsentieren. In meiner Arbeit habe ich mit verschiedenen Algorithmen die Änderungen der </a:t>
            </a:r>
            <a:r>
              <a:rPr lang="de" altLang="ko-KR" sz="900" b="0" i="0" kern="1200" dirty="0" err="1">
                <a:solidFill>
                  <a:schemeClr val="tx1"/>
                </a:solidFill>
                <a:effectLst/>
                <a:latin typeface="+mn-lt"/>
                <a:ea typeface="+mn-ea"/>
                <a:cs typeface="+mn-cs"/>
              </a:rPr>
              <a:t>Prognosemodellsleistung</a:t>
            </a:r>
            <a:r>
              <a:rPr lang="de" altLang="ko-KR" sz="900" b="0" i="0" kern="1200" dirty="0">
                <a:solidFill>
                  <a:schemeClr val="tx1"/>
                </a:solidFill>
                <a:effectLst/>
                <a:latin typeface="+mn-lt"/>
                <a:ea typeface="+mn-ea"/>
                <a:cs typeface="+mn-cs"/>
              </a:rPr>
              <a:t> untersucht.</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1</a:t>
            </a:fld>
            <a:endParaRPr lang="de-DE"/>
          </a:p>
        </p:txBody>
      </p:sp>
    </p:spTree>
    <p:extLst>
      <p:ext uri="{BB962C8B-B14F-4D97-AF65-F5344CB8AC3E}">
        <p14:creationId xmlns:p14="http://schemas.microsoft.com/office/powerpoint/2010/main" val="348655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de" altLang="ko-KR" sz="900" kern="1200" dirty="0">
                <a:solidFill>
                  <a:schemeClr val="tx1"/>
                </a:solidFill>
                <a:effectLst/>
                <a:latin typeface="+mn-lt"/>
                <a:ea typeface="+mn-ea"/>
                <a:cs typeface="+mn-cs"/>
              </a:rPr>
              <a:t>Die Notwendigkeit dieser Arbeit kann durch einen Vergleich der folgenden acht Papers rationalisiert werden.</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de" altLang="ko-KR" sz="900" kern="1200" dirty="0">
                <a:solidFill>
                  <a:schemeClr val="tx1"/>
                </a:solidFill>
                <a:effectLst/>
                <a:latin typeface="+mn-lt"/>
                <a:ea typeface="+mn-ea"/>
                <a:cs typeface="+mn-cs"/>
              </a:rPr>
              <a:t>Weil man nicht alle acht Papers vorstellen kann, nehme ich nur drei Papers, die </a:t>
            </a:r>
            <a:r>
              <a:rPr kumimoji="0" lang="de-DE" altLang="ko-KR" sz="900" kern="1200" dirty="0">
                <a:solidFill>
                  <a:schemeClr val="tx1"/>
                </a:solidFill>
                <a:effectLst/>
                <a:latin typeface="+mn-lt"/>
                <a:ea typeface="+mn-ea"/>
                <a:cs typeface="+mn-cs"/>
              </a:rPr>
              <a:t>voneinander</a:t>
            </a:r>
            <a:r>
              <a:rPr kumimoji="0" lang="de" altLang="ko-KR" sz="900" kern="1200" dirty="0">
                <a:solidFill>
                  <a:schemeClr val="tx1"/>
                </a:solidFill>
                <a:effectLst/>
                <a:latin typeface="+mn-lt"/>
                <a:ea typeface="+mn-ea"/>
                <a:cs typeface="+mn-cs"/>
              </a:rPr>
              <a:t> unterschiedliche Algorithmen verwendet haben.</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 altLang="ko-KR" sz="900" kern="1200" dirty="0">
                <a:solidFill>
                  <a:schemeClr val="tx1"/>
                </a:solidFill>
                <a:effectLst/>
                <a:latin typeface="+mn-lt"/>
                <a:ea typeface="+mn-ea"/>
                <a:cs typeface="+mn-cs"/>
              </a:rPr>
              <a:t>Das </a:t>
            </a:r>
            <a:r>
              <a:rPr kumimoji="0" lang="en" altLang="ko-KR" sz="900" kern="1200" dirty="0" err="1">
                <a:solidFill>
                  <a:schemeClr val="tx1"/>
                </a:solidFill>
                <a:effectLst/>
                <a:latin typeface="+mn-lt"/>
                <a:ea typeface="+mn-ea"/>
                <a:cs typeface="+mn-cs"/>
              </a:rPr>
              <a:t>dritte</a:t>
            </a:r>
            <a:r>
              <a:rPr kumimoji="0" lang="en" altLang="ko-KR" sz="900" kern="1200" dirty="0">
                <a:solidFill>
                  <a:schemeClr val="tx1"/>
                </a:solidFill>
                <a:effectLst/>
                <a:latin typeface="+mn-lt"/>
                <a:ea typeface="+mn-ea"/>
                <a:cs typeface="+mn-cs"/>
              </a:rPr>
              <a:t> Paper</a:t>
            </a:r>
            <a:r>
              <a:rPr kumimoji="1" lang="de-DE" altLang="ko-KR" dirty="0"/>
              <a:t> verwendet einen statistikbasierten Algorithmus:</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das Paper [JYK20] schlägt einen modifizierten IQR vor, so dass es kein Problem gibt, hohe Feinstaubkonzentrationen vorherzusagen. Denn der herkömmliche IQR kategorisiert Daten mit hohen Feinstaubkonzentrationen als Ausreißer und eliminiert diese, was dazu führt, dass das trainierte Modell nicht in der Lage ist, Vorhersagen für diese Art von Konzentrationen zu treffen. </a:t>
            </a:r>
            <a:endParaRPr lang="de" altLang="ko-KR" dirty="0">
              <a:effectLst/>
            </a:endParaRPr>
          </a:p>
          <a:p>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Das fünfte Paper verwendet </a:t>
            </a:r>
            <a:r>
              <a:rPr kumimoji="1" lang="de-DE" altLang="ko-KR" dirty="0" err="1"/>
              <a:t>cluster</a:t>
            </a:r>
            <a:r>
              <a:rPr kumimoji="1" lang="de-DE" altLang="ko-KR" dirty="0"/>
              <a:t>:</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nutzt [WD16] beim „</a:t>
            </a:r>
            <a:r>
              <a:rPr lang="de" altLang="ko-KR" sz="900" kern="1200" dirty="0" err="1">
                <a:solidFill>
                  <a:schemeClr val="tx1"/>
                </a:solidFill>
                <a:effectLst/>
                <a:latin typeface="+mn-lt"/>
                <a:ea typeface="+mn-ea"/>
                <a:cs typeface="+mn-cs"/>
              </a:rPr>
              <a:t>wireless</a:t>
            </a:r>
            <a:r>
              <a:rPr lang="de" altLang="ko-KR" sz="900" kern="1200" dirty="0">
                <a:solidFill>
                  <a:schemeClr val="tx1"/>
                </a:solidFill>
                <a:effectLst/>
                <a:latin typeface="+mn-lt"/>
                <a:ea typeface="+mn-ea"/>
                <a:cs typeface="+mn-cs"/>
              </a:rPr>
              <a:t> </a:t>
            </a:r>
            <a:r>
              <a:rPr lang="de" altLang="ko-KR" sz="900" kern="1200" dirty="0" err="1">
                <a:solidFill>
                  <a:schemeClr val="tx1"/>
                </a:solidFill>
                <a:effectLst/>
                <a:latin typeface="+mn-lt"/>
                <a:ea typeface="+mn-ea"/>
                <a:cs typeface="+mn-cs"/>
              </a:rPr>
              <a:t>sensor</a:t>
            </a:r>
            <a:r>
              <a:rPr lang="de" altLang="ko-KR" sz="900" kern="1200" dirty="0">
                <a:solidFill>
                  <a:schemeClr val="tx1"/>
                </a:solidFill>
                <a:effectLst/>
                <a:latin typeface="+mn-lt"/>
                <a:ea typeface="+mn-ea"/>
                <a:cs typeface="+mn-cs"/>
              </a:rPr>
              <a:t> </a:t>
            </a:r>
            <a:r>
              <a:rPr lang="de" altLang="ko-KR" sz="900" kern="1200" dirty="0" err="1">
                <a:solidFill>
                  <a:schemeClr val="tx1"/>
                </a:solidFill>
                <a:effectLst/>
                <a:latin typeface="+mn-lt"/>
                <a:ea typeface="+mn-ea"/>
                <a:cs typeface="+mn-cs"/>
              </a:rPr>
              <a:t>network</a:t>
            </a:r>
            <a:r>
              <a:rPr lang="de" altLang="ko-KR" sz="900" kern="1200" dirty="0">
                <a:solidFill>
                  <a:schemeClr val="tx1"/>
                </a:solidFill>
                <a:effectLst/>
                <a:latin typeface="+mn-lt"/>
                <a:ea typeface="+mn-ea"/>
                <a:cs typeface="+mn-cs"/>
              </a:rPr>
              <a:t>“ das K-</a:t>
            </a:r>
            <a:r>
              <a:rPr lang="de" altLang="ko-KR" sz="900" kern="1200" dirty="0" err="1">
                <a:solidFill>
                  <a:schemeClr val="tx1"/>
                </a:solidFill>
                <a:effectLst/>
                <a:latin typeface="+mn-lt"/>
                <a:ea typeface="+mn-ea"/>
                <a:cs typeface="+mn-cs"/>
              </a:rPr>
              <a:t>Means</a:t>
            </a:r>
            <a:r>
              <a:rPr lang="de" altLang="ko-KR" sz="900" kern="1200" dirty="0">
                <a:solidFill>
                  <a:schemeClr val="tx1"/>
                </a:solidFill>
                <a:effectLst/>
                <a:latin typeface="+mn-lt"/>
                <a:ea typeface="+mn-ea"/>
                <a:cs typeface="+mn-cs"/>
              </a:rPr>
              <a:t>-Clustering zur Erkennung von </a:t>
            </a:r>
            <a:r>
              <a:rPr lang="de" altLang="ko-KR" sz="900" kern="1200" dirty="0" err="1">
                <a:solidFill>
                  <a:schemeClr val="tx1"/>
                </a:solidFill>
                <a:effectLst/>
                <a:latin typeface="+mn-lt"/>
                <a:ea typeface="+mn-ea"/>
                <a:cs typeface="+mn-cs"/>
              </a:rPr>
              <a:t>Blackhole</a:t>
            </a:r>
            <a:r>
              <a:rPr lang="de" altLang="ko-KR" sz="900" kern="1200" dirty="0">
                <a:solidFill>
                  <a:schemeClr val="tx1"/>
                </a:solidFill>
                <a:effectLst/>
                <a:latin typeface="+mn-lt"/>
                <a:ea typeface="+mn-ea"/>
                <a:cs typeface="+mn-cs"/>
              </a:rPr>
              <a:t>- und </a:t>
            </a:r>
            <a:r>
              <a:rPr lang="de" altLang="ko-KR" sz="900" kern="1200" dirty="0" err="1">
                <a:solidFill>
                  <a:schemeClr val="tx1"/>
                </a:solidFill>
                <a:effectLst/>
                <a:latin typeface="+mn-lt"/>
                <a:ea typeface="+mn-ea"/>
                <a:cs typeface="+mn-cs"/>
              </a:rPr>
              <a:t>Misdirection</a:t>
            </a:r>
            <a:r>
              <a:rPr lang="de" altLang="ko-KR" sz="900" kern="1200" dirty="0">
                <a:solidFill>
                  <a:schemeClr val="tx1"/>
                </a:solidFill>
                <a:effectLst/>
                <a:latin typeface="+mn-lt"/>
                <a:ea typeface="+mn-ea"/>
                <a:cs typeface="+mn-cs"/>
              </a:rPr>
              <a:t>-Knoten. Mit einer Erkennungsrate von 98,6% und einer falschen positiven Rate von 1,2% ist dies besser als bestehende Algorithmen. </a:t>
            </a:r>
            <a:endParaRPr lang="de" altLang="ko-KR" dirty="0">
              <a:effectLst/>
            </a:endParaRPr>
          </a:p>
          <a:p>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Das sechste Paper verwendet dichte:</a:t>
            </a:r>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sz="900" kern="1200" dirty="0">
                <a:solidFill>
                  <a:schemeClr val="tx1"/>
                </a:solidFill>
                <a:effectLst/>
                <a:latin typeface="+mn-lt"/>
                <a:ea typeface="+mn-ea"/>
                <a:cs typeface="+mn-cs"/>
              </a:rPr>
              <a:t>In [HZZ+13] wird vorgestellt, ein adaptives Anomalie-Erkennungsschema für Cloud-Computing, das auf dem dichtebasierten LOF-Algorithmus basiert. Dieses Schema kann kontextabhängige Anomalien mit geringem Rechenaufwand effektiv erkennen. </a:t>
            </a:r>
            <a:endParaRPr lang="de-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Wie man unter der Tabelle verstehen kann, </a:t>
            </a:r>
            <a:r>
              <a:rPr lang="de" altLang="ko-KR" sz="900" kern="1200" dirty="0">
                <a:solidFill>
                  <a:schemeClr val="tx1"/>
                </a:solidFill>
                <a:effectLst/>
                <a:latin typeface="+mn-lt"/>
                <a:ea typeface="+mn-ea"/>
                <a:cs typeface="+mn-cs"/>
              </a:rPr>
              <a:t>wurde kein Fall bisher beschrieben, in dem Ausreißer mithilfe von Algorithmen mit unterschiedlichen Eigenschaften erkannt und die Unterschiede zwischen ihnen verglichen und analysiert wurden. Daher werden in meiner Arbeit Ausreißer unter Zuhilfenahme von statistik-, cluster- und dichtebasierten Algorithmen entfernt.</a:t>
            </a:r>
          </a:p>
          <a:p>
            <a:pPr marL="0" marR="0" lvl="0" indent="0" algn="l" defTabSz="685800" rtl="0" eaLnBrk="1" fontAlgn="auto" latinLnBrk="0" hangingPunct="1">
              <a:lnSpc>
                <a:spcPct val="100000"/>
              </a:lnSpc>
              <a:spcBef>
                <a:spcPts val="0"/>
              </a:spcBef>
              <a:spcAft>
                <a:spcPts val="0"/>
              </a:spcAft>
              <a:buClrTx/>
              <a:buSzTx/>
              <a:buFontTx/>
              <a:buNone/>
              <a:tabLst/>
              <a:defRPr/>
            </a:pPr>
            <a:br>
              <a:rPr lang="de" altLang="ko-KR" sz="900" kern="1200" dirty="0">
                <a:solidFill>
                  <a:schemeClr val="tx1"/>
                </a:solidFill>
                <a:effectLst/>
                <a:latin typeface="+mn-lt"/>
                <a:ea typeface="+mn-ea"/>
                <a:cs typeface="+mn-cs"/>
              </a:rPr>
            </a:br>
            <a:r>
              <a:rPr lang="de" altLang="ko-KR" sz="900" kern="1200" dirty="0">
                <a:solidFill>
                  <a:schemeClr val="tx1"/>
                </a:solidFill>
                <a:effectLst/>
                <a:latin typeface="+mn-lt"/>
                <a:ea typeface="+mn-ea"/>
                <a:cs typeface="+mn-cs"/>
              </a:rPr>
              <a:t>//Wenn jedoch solche Vergleiche und Analysen durchgeführt werden, können die Ergebnisse dazu beitragen, das Verständnis für die Stärken und die Schwächen eines jeden Algorithmus zu verbessern und in weiterführenden Arbeiten eine fundierte Entscheidung zu treffen. </a:t>
            </a: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10</a:t>
            </a:fld>
            <a:endParaRPr lang="de-DE"/>
          </a:p>
        </p:txBody>
      </p:sp>
    </p:spTree>
    <p:extLst>
      <p:ext uri="{BB962C8B-B14F-4D97-AF65-F5344CB8AC3E}">
        <p14:creationId xmlns:p14="http://schemas.microsoft.com/office/powerpoint/2010/main" val="1563632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altLang="ko-KR" dirty="0"/>
              <a:t>Im nächsten Abschnitt werde ich zeigen, erst mit welchen Datensätzen die Forschung durchgeführt wurde, mit welcher Evaluationsmetrik verwendet wurde und welche Ergebnisse erhalten wurden.</a:t>
            </a:r>
          </a:p>
        </p:txBody>
      </p:sp>
      <p:sp>
        <p:nvSpPr>
          <p:cNvPr id="4" name="Foliennummernplatzhalter 3"/>
          <p:cNvSpPr>
            <a:spLocks noGrp="1"/>
          </p:cNvSpPr>
          <p:nvPr>
            <p:ph type="sldNum" sz="quarter" idx="10"/>
          </p:nvPr>
        </p:nvSpPr>
        <p:spPr/>
        <p:txBody>
          <a:bodyPr/>
          <a:lstStyle/>
          <a:p>
            <a:fld id="{2D6A0D67-EDAE-48EC-829F-B147F9799060}" type="slidenum">
              <a:rPr lang="de-DE" smtClean="0"/>
              <a:t>11</a:t>
            </a:fld>
            <a:endParaRPr lang="de-DE"/>
          </a:p>
        </p:txBody>
      </p:sp>
    </p:spTree>
    <p:extLst>
      <p:ext uri="{BB962C8B-B14F-4D97-AF65-F5344CB8AC3E}">
        <p14:creationId xmlns:p14="http://schemas.microsoft.com/office/powerpoint/2010/main" val="3900449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lang="de-DE" altLang="ko-KR" dirty="0"/>
              <a:t>Die in dieser Arbeit verwendete zwei Feinstaubdatensätze haben wir aus Projekt DEUS genommen. Die Eigenschaften dieser beiden Datensätze sind in der Tabelle dargestellt. Für beide Datensätze sind der Datenerhebungszeitraum und die verwendeten Sensoren gleich. Der Unterschied besteht in der Anzahl der Features und der Datenmenge. Dh hat die Daten stündlich und Ds hat die Daten im Durchschnitt alle 10,3 Sekunden gesammelt.</a:t>
            </a:r>
          </a:p>
          <a:p>
            <a:endParaRPr lang="de-DE" altLang="ko-KR" dirty="0"/>
          </a:p>
          <a:p>
            <a:r>
              <a:rPr lang="de-DE" altLang="ko-KR" dirty="0"/>
              <a:t>Das für diese Datensätze verwendete Verfahren besteht darin, zunächst die in Ds vorhandenen Daten nach Sensoren zu unterteilen, um Ausreißer zu erkennen und zu entfernen. Der Grund für die Aufteilung des Sensors besteht darin, den Datensatz Ds als univariate Zeitreihendaten zu verwenden. denn univariate Zeitreihendaten können dabei helfen, die bei multivariaten Zeitreihendaten häufig auftretenden Masking- und Swamping-Probleme zu vermeiden. Tatsächlich gibt es einen Unterschied von 1,38 % in der Modellleistung.</a:t>
            </a:r>
          </a:p>
          <a:p>
            <a:endParaRPr lang="de-DE" altLang="ko-KR" dirty="0"/>
          </a:p>
          <a:p>
            <a:r>
              <a:rPr lang="de-DE" altLang="ko-KR" dirty="0"/>
              <a:t>Danach wird Ds mit entfernten Ausreißern in Stundeneinheiten umgerechnet, weil das in dieser Arbeit verwendete Modell einen stündlich verfeinerten Datensatz erfordert.</a:t>
            </a:r>
          </a:p>
          <a:p>
            <a:endParaRPr lang="de-DE" altLang="ko-KR" dirty="0"/>
          </a:p>
          <a:p>
            <a:r>
              <a:rPr lang="de-DE" altLang="ko-KR" dirty="0"/>
              <a:t>Schließlich wird der in eine Stundeneinheit umgerechnete pm-Wert von Ds den pm-Wert von Dh ersetzt, weil es in Ds kein anderes Features(temp, regen, windGe) gibt.</a:t>
            </a:r>
          </a:p>
          <a:p>
            <a:endParaRPr lang="de-DE" altLang="ko-KR" dirty="0"/>
          </a:p>
          <a:p>
            <a:r>
              <a:rPr lang="de-DE" altLang="ko-KR" dirty="0"/>
              <a:t>Man kann sich vielleicht fragen, warum Ausreißer in anderen Features außer dem pm nicht erkannt werden. Da alle Features des Datensatzes außer dem pm als ausreißerfrei beurteilt werden und es gemäß dem PCC(Pearson Correlation Coefficient) kein Feature gibt, das eine starke Korrelation mit pm aufwiese, wird nur das Feature pm zur Ausreißererkennung verwendet.</a:t>
            </a:r>
          </a:p>
          <a:p>
            <a:endParaRPr lang="de-DE" altLang="ko-KR" dirty="0"/>
          </a:p>
          <a:p>
            <a:r>
              <a:rPr lang="de-DE" altLang="ko-KR" dirty="0"/>
              <a:t>Schließlich wird der bereinigte Datensatz Dh in einen Trainingssatz und einen Testsatz aufgeteilt.</a:t>
            </a:r>
          </a:p>
        </p:txBody>
      </p:sp>
      <p:sp>
        <p:nvSpPr>
          <p:cNvPr id="4" name="슬라이드 번호 개체 틀 3"/>
          <p:cNvSpPr>
            <a:spLocks noGrp="1"/>
          </p:cNvSpPr>
          <p:nvPr>
            <p:ph type="sldNum" sz="quarter" idx="5"/>
          </p:nvPr>
        </p:nvSpPr>
        <p:spPr/>
        <p:txBody>
          <a:bodyPr/>
          <a:lstStyle/>
          <a:p>
            <a:fld id="{2D6A0D67-EDAE-48EC-829F-B147F9799060}" type="slidenum">
              <a:rPr lang="de-DE" smtClean="0"/>
              <a:t>12</a:t>
            </a:fld>
            <a:endParaRPr lang="de-DE"/>
          </a:p>
        </p:txBody>
      </p:sp>
    </p:spTree>
    <p:extLst>
      <p:ext uri="{BB962C8B-B14F-4D97-AF65-F5344CB8AC3E}">
        <p14:creationId xmlns:p14="http://schemas.microsoft.com/office/powerpoint/2010/main" val="4004178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 in dieser Arbeit verwendete Metik für die Evaluation ist Symmetric Mean Absolute Percentage Error</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Diese Metrik berechnet den durchschnittlichen absoluten Prozentfehler zwischen den vorhergesagten und den tatsächlichen Werten. Ein niedriger SMAPE-Wert deutet auf eine hohe Prognosegenauigkeit hin, während ein hoher Wert auf eine geringe Genauigkeit hinweist.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b="0" i="0" dirty="0">
                <a:solidFill>
                  <a:srgbClr val="D1D5DB"/>
                </a:solidFill>
                <a:effectLst/>
                <a:latin typeface="Söhne"/>
              </a:rPr>
              <a:t>In der unten stehenden Tabelle ist die Entwicklungsumgebung, die ich während meiner Arbeit genutzt habe. Dabei habe ich Google Colab verwendet, da es eine bessere Entwicklungsumgebung als mein eigener Rechner bietet. Und erfordert es keine Installation, was praktisch ist, da ich in der SLUB mit meinem Laptop, zuhause mit meinem Desktop gearbeitet habe. Zudem ist es einfach, die Version des Codes zu verwalten.</a:t>
            </a:r>
            <a:endParaRPr lang="en-US" altLang="ko-KR" sz="9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13</a:t>
            </a:fld>
            <a:endParaRPr lang="de-DE"/>
          </a:p>
        </p:txBody>
      </p:sp>
    </p:spTree>
    <p:extLst>
      <p:ext uri="{BB962C8B-B14F-4D97-AF65-F5344CB8AC3E}">
        <p14:creationId xmlns:p14="http://schemas.microsoft.com/office/powerpoint/2010/main" val="1249840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Ziel dieser Arbeit ist es, den Einfluss von Ausreißern in Feinstaubmessdaten auf die Genauigkeit eines Vorhersagemodells zu untersuchen. Dazu wurde ein mit fünf Ausreißererkennungsalgorithmen bereinigter Datensatz als Trainingsdaten für das Prognosemodell verwendet und mit der SMAPE-Metrik ausgewertet. Die Ergebnisse dieser Arbeit sind in Tabelle dargestellt.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Die Ergebnisse zeigen, dass Ausreißererkennungsalgorithmen wie iForest, IQR, z-Score und k-means einen positiven Effekt auf die Leistung des Modells haben, während der LOF-Algorithmus einen negativen Einfluss hat.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Unter diesen Algorithmen hat der iForest-Algorithmus zu der besten Verbesserung bei der Erkennung von Ausreißern geführt. Die  Ausreißerentfernung verbessert die Leistung des Modells um -2,42 % im Vergleich zum bestehenden Modell.</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Unter IQR und z-Score schnitt IQR etwas besser ab. Dies kann daran liegen, dass IQR auf dem Median besiert, und daher ist er ein robuster Algorithmus für die schiefen Datenverteilung, während der z-Score auf dem Mittelwert basiert und bei seiner Berechnung leicht durch Ausreißer beeinflusst werden kann. Da der in dieser Arbeit verwendete Datensatz eine stark verzerrte Datenverteilung aufweist, scheint IQR im Ergebnis besser abzuschneiden als z-Score. Dies deutet darauf hin, dass IQR robuster gegenüber Ausreißern und besser für schiefe Verteilungen geeignet ist, während z-Score empfindlicher gegenüber Ausreißern ist und besser für eine Gaußsche Verteilung geeignet ist.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Die Ergebnisse von K-</a:t>
            </a:r>
            <a:r>
              <a:rPr kumimoji="1" lang="de-DE" altLang="ko-KR" dirty="0" err="1"/>
              <a:t>Means</a:t>
            </a:r>
            <a:r>
              <a:rPr kumimoji="1" lang="de-DE" altLang="ko-KR" dirty="0"/>
              <a:t>- und LOF-Algorithmen erkläre ich in der nächsten Folie mit den Abbildungen.</a:t>
            </a:r>
          </a:p>
        </p:txBody>
      </p:sp>
      <p:sp>
        <p:nvSpPr>
          <p:cNvPr id="4" name="슬라이드 번호 개체 틀 3"/>
          <p:cNvSpPr>
            <a:spLocks noGrp="1"/>
          </p:cNvSpPr>
          <p:nvPr>
            <p:ph type="sldNum" sz="quarter" idx="5"/>
          </p:nvPr>
        </p:nvSpPr>
        <p:spPr/>
        <p:txBody>
          <a:bodyPr/>
          <a:lstStyle/>
          <a:p>
            <a:fld id="{2D6A0D67-EDAE-48EC-829F-B147F9799060}" type="slidenum">
              <a:rPr lang="de-DE" smtClean="0"/>
              <a:t>14</a:t>
            </a:fld>
            <a:endParaRPr lang="de-DE"/>
          </a:p>
        </p:txBody>
      </p:sp>
    </p:spTree>
    <p:extLst>
      <p:ext uri="{BB962C8B-B14F-4D97-AF65-F5344CB8AC3E}">
        <p14:creationId xmlns:p14="http://schemas.microsoft.com/office/powerpoint/2010/main" val="2107420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lang="de" altLang="ko-KR" sz="900" b="0" i="0" kern="1200" dirty="0">
                <a:solidFill>
                  <a:schemeClr val="tx1"/>
                </a:solidFill>
                <a:effectLst/>
                <a:latin typeface="+mn-lt"/>
                <a:ea typeface="+mn-ea"/>
                <a:cs typeface="+mn-cs"/>
              </a:rPr>
              <a:t>Das negative Ergebnis des LOF-Algorithmus ist wahrscheinlich darauf zurückzuführen, dass zu viele signifikante Datenpunkte entfernt wurden, wie in der vierten Abbildung gezeigt wird. Dies ist die Haupt-Eigenheit des LOF-Algorithmus, der Datenpunkte entfernt, die niedriger als die durchschnittliche Dichte eines Bereiches sind, selbst wenn sie sich in einem dichten Bereich befinden. Im Gegensatz dazu entfernen andere Algorithmen nur Daten aus Bereich mit geringer Dichte.</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Der K-</a:t>
            </a:r>
            <a:r>
              <a:rPr lang="de" altLang="ko-KR" sz="900" b="0" i="0" kern="1200" dirty="0" err="1">
                <a:solidFill>
                  <a:schemeClr val="tx1"/>
                </a:solidFill>
                <a:effectLst/>
                <a:latin typeface="+mn-lt"/>
                <a:ea typeface="+mn-ea"/>
                <a:cs typeface="+mn-cs"/>
              </a:rPr>
              <a:t>Means</a:t>
            </a:r>
            <a:r>
              <a:rPr lang="de" altLang="ko-KR" sz="900" b="0" i="0" kern="1200" dirty="0">
                <a:solidFill>
                  <a:schemeClr val="tx1"/>
                </a:solidFill>
                <a:effectLst/>
                <a:latin typeface="+mn-lt"/>
                <a:ea typeface="+mn-ea"/>
                <a:cs typeface="+mn-cs"/>
              </a:rPr>
              <a:t>-Algorithmus ist auch weniger effektiv als die </a:t>
            </a:r>
            <a:r>
              <a:rPr lang="de" altLang="ko-KR" sz="900" b="0" i="0" kern="1200" dirty="0" err="1">
                <a:solidFill>
                  <a:schemeClr val="tx1"/>
                </a:solidFill>
                <a:effectLst/>
                <a:latin typeface="+mn-lt"/>
                <a:ea typeface="+mn-ea"/>
                <a:cs typeface="+mn-cs"/>
              </a:rPr>
              <a:t>iForest</a:t>
            </a:r>
            <a:r>
              <a:rPr lang="de" altLang="ko-KR" sz="900" b="0" i="0" kern="1200" dirty="0">
                <a:solidFill>
                  <a:schemeClr val="tx1"/>
                </a:solidFill>
                <a:effectLst/>
                <a:latin typeface="+mn-lt"/>
                <a:ea typeface="+mn-ea"/>
                <a:cs typeface="+mn-cs"/>
              </a:rPr>
              <a:t>-, IQR- und </a:t>
            </a:r>
            <a:r>
              <a:rPr lang="de" altLang="ko-KR" sz="900" b="0" i="0" kern="1200" dirty="0" err="1">
                <a:solidFill>
                  <a:schemeClr val="tx1"/>
                </a:solidFill>
                <a:effectLst/>
                <a:latin typeface="+mn-lt"/>
                <a:ea typeface="+mn-ea"/>
                <a:cs typeface="+mn-cs"/>
              </a:rPr>
              <a:t>z</a:t>
            </a:r>
            <a:r>
              <a:rPr lang="de" altLang="ko-KR" sz="900" b="0" i="0" kern="1200" dirty="0">
                <a:solidFill>
                  <a:schemeClr val="tx1"/>
                </a:solidFill>
                <a:effectLst/>
                <a:latin typeface="+mn-lt"/>
                <a:ea typeface="+mn-ea"/>
                <a:cs typeface="+mn-cs"/>
              </a:rPr>
              <a:t>-Score-Algorithmen, da er einige Daten entfernt hat, die in dichten Bereichen vorhanden sind und einige Daten nicht entfernt hat, die als Ausreißer betrachtet werden.</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Mit diesen Abbildungen kann man noch über iForest, IQR und z-Score beschreiben.</a:t>
            </a:r>
          </a:p>
          <a:p>
            <a:endParaRPr lang="de" altLang="ko-KR" sz="900" b="0" i="0" kern="1200" dirty="0">
              <a:solidFill>
                <a:schemeClr val="tx1"/>
              </a:solidFill>
              <a:effectLst/>
              <a:latin typeface="+mn-lt"/>
              <a:ea typeface="+mn-ea"/>
              <a:cs typeface="+mn-cs"/>
            </a:endParaRPr>
          </a:p>
          <a:p>
            <a:r>
              <a:rPr lang="de" altLang="ko-KR" sz="900" b="0" i="0" kern="1200" dirty="0" err="1">
                <a:solidFill>
                  <a:schemeClr val="tx1"/>
                </a:solidFill>
                <a:effectLst/>
                <a:latin typeface="+mn-lt"/>
                <a:ea typeface="+mn-ea"/>
                <a:cs typeface="+mn-cs"/>
              </a:rPr>
              <a:t>z</a:t>
            </a:r>
            <a:r>
              <a:rPr lang="de" altLang="ko-KR" sz="900" b="0" i="0" kern="1200" dirty="0">
                <a:solidFill>
                  <a:schemeClr val="tx1"/>
                </a:solidFill>
                <a:effectLst/>
                <a:latin typeface="+mn-lt"/>
                <a:ea typeface="+mn-ea"/>
                <a:cs typeface="+mn-cs"/>
              </a:rPr>
              <a:t>-Score und IQR sind statistikbasierte Algorithmen, bei denen die Zeit nicht berücksichtigt wird (wie in der Abbildung mit einer geraden Linie dargestellt).</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Im Gegensatz dazu hat </a:t>
            </a:r>
            <a:r>
              <a:rPr lang="de" altLang="ko-KR" sz="900" b="0" i="0" kern="1200" dirty="0" err="1">
                <a:solidFill>
                  <a:schemeClr val="tx1"/>
                </a:solidFill>
                <a:effectLst/>
                <a:latin typeface="+mn-lt"/>
                <a:ea typeface="+mn-ea"/>
                <a:cs typeface="+mn-cs"/>
              </a:rPr>
              <a:t>iForest</a:t>
            </a:r>
            <a:r>
              <a:rPr lang="de" altLang="ko-KR" sz="900" b="0" i="0" kern="1200" dirty="0">
                <a:solidFill>
                  <a:schemeClr val="tx1"/>
                </a:solidFill>
                <a:effectLst/>
                <a:latin typeface="+mn-lt"/>
                <a:ea typeface="+mn-ea"/>
                <a:cs typeface="+mn-cs"/>
              </a:rPr>
              <a:t> eine schöne Kurve erzeugt, die die Trennlinie zwischen normalen und </a:t>
            </a:r>
            <a:r>
              <a:rPr lang="de" altLang="ko-KR" sz="900" b="0" i="0" kern="1200" dirty="0" err="1">
                <a:solidFill>
                  <a:schemeClr val="tx1"/>
                </a:solidFill>
                <a:effectLst/>
                <a:latin typeface="+mn-lt"/>
                <a:ea typeface="+mn-ea"/>
                <a:cs typeface="+mn-cs"/>
              </a:rPr>
              <a:t>Ausreißerdaten</a:t>
            </a:r>
            <a:r>
              <a:rPr lang="de" altLang="ko-KR" sz="900" b="0" i="0" kern="1200" dirty="0">
                <a:solidFill>
                  <a:schemeClr val="tx1"/>
                </a:solidFill>
                <a:effectLst/>
                <a:latin typeface="+mn-lt"/>
                <a:ea typeface="+mn-ea"/>
                <a:cs typeface="+mn-cs"/>
              </a:rPr>
              <a:t> darstellt.</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Zusammenfassend zeigen die Ergebnisse dieser Arbeit, dass das Entfernen von Ausreißern mit bestimmten Algorithmen wie iForest, IQR, z-Score und k-means die Leistung von Prognosemodellen auf Basis von Feinstaubmessdaten verbessern kann.</a:t>
            </a:r>
          </a:p>
        </p:txBody>
      </p:sp>
      <p:sp>
        <p:nvSpPr>
          <p:cNvPr id="4" name="슬라이드 번호 개체 틀 3"/>
          <p:cNvSpPr>
            <a:spLocks noGrp="1"/>
          </p:cNvSpPr>
          <p:nvPr>
            <p:ph type="sldNum" sz="quarter" idx="5"/>
          </p:nvPr>
        </p:nvSpPr>
        <p:spPr/>
        <p:txBody>
          <a:bodyPr/>
          <a:lstStyle/>
          <a:p>
            <a:fld id="{2D6A0D67-EDAE-48EC-829F-B147F9799060}" type="slidenum">
              <a:rPr lang="de-DE" smtClean="0"/>
              <a:t>15</a:t>
            </a:fld>
            <a:endParaRPr lang="de-DE"/>
          </a:p>
        </p:txBody>
      </p:sp>
    </p:spTree>
    <p:extLst>
      <p:ext uri="{BB962C8B-B14F-4D97-AF65-F5344CB8AC3E}">
        <p14:creationId xmlns:p14="http://schemas.microsoft.com/office/powerpoint/2010/main" val="3784108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dirty="0"/>
              <a:t>Dieser Abschnitt zieht Schlussfolgerungen aus dieser Arbeit und liefert Ideen für zukünftige Arbeiten.</a:t>
            </a:r>
            <a:endParaRPr lang="de-DE" altLang="ko-KR" dirty="0"/>
          </a:p>
        </p:txBody>
      </p:sp>
      <p:sp>
        <p:nvSpPr>
          <p:cNvPr id="4" name="Foliennummernplatzhalter 3"/>
          <p:cNvSpPr>
            <a:spLocks noGrp="1"/>
          </p:cNvSpPr>
          <p:nvPr>
            <p:ph type="sldNum" sz="quarter" idx="10"/>
          </p:nvPr>
        </p:nvSpPr>
        <p:spPr/>
        <p:txBody>
          <a:bodyPr/>
          <a:lstStyle/>
          <a:p>
            <a:fld id="{2D6A0D67-EDAE-48EC-829F-B147F9799060}" type="slidenum">
              <a:rPr lang="de-DE" smtClean="0"/>
              <a:t>16</a:t>
            </a:fld>
            <a:endParaRPr lang="de-DE"/>
          </a:p>
        </p:txBody>
      </p:sp>
    </p:spTree>
    <p:extLst>
      <p:ext uri="{BB962C8B-B14F-4D97-AF65-F5344CB8AC3E}">
        <p14:creationId xmlns:p14="http://schemas.microsoft.com/office/powerpoint/2010/main" val="3454818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dirty="0"/>
              <a:t>Abschließend lässt sich sagen, dass die erfolgreiche Entfernung von Ausreißern eine entscheidende Rolle bei der Verbesserung der Vorhersagegenauigkeit von Prognosemodellen spielt. Die in dieser Arbeit präsentierten Ergebnisse tragen zum besseren Verständnis der Auswirkungen von Ausreißern auf die Leistung von Lernmodellen bei und erleichtern die Auswahl geeigneter </a:t>
            </a:r>
            <a:r>
              <a:rPr lang="de" dirty="0" err="1"/>
              <a:t>Ausreißererkennungsalgorithmen</a:t>
            </a:r>
            <a:r>
              <a:rPr lang="de" dirty="0"/>
              <a:t>.</a:t>
            </a:r>
          </a:p>
          <a:p>
            <a:endParaRPr lang="de" dirty="0"/>
          </a:p>
          <a:p>
            <a:r>
              <a:rPr lang="de" dirty="0"/>
              <a:t>Es gibt aber bei dieser Arbeit zwei Beschränkungen. Erst, braucht man stärker korrelierte Variablen zu dem </a:t>
            </a:r>
            <a:r>
              <a:rPr lang="de" dirty="0" err="1"/>
              <a:t>pm</a:t>
            </a:r>
            <a:r>
              <a:rPr lang="de" dirty="0"/>
              <a:t>-Wert. Der in dieser Arbeit verwendete Datensatz enthält nur die Variablen, die niedrige Korrelation zu dem </a:t>
            </a:r>
            <a:r>
              <a:rPr lang="de" dirty="0" err="1"/>
              <a:t>pm</a:t>
            </a:r>
            <a:r>
              <a:rPr lang="de" dirty="0"/>
              <a:t>-Wert haben. Wenn wir noch besseren Datensatz haben, können die Algorithmen seine optimale Leistung aufweisen. </a:t>
            </a:r>
            <a:r>
              <a:rPr lang="de-DE" altLang="ko-KR" dirty="0"/>
              <a:t>(z. B. </a:t>
            </a:r>
            <a:r>
              <a:rPr lang="de-DE" altLang="ko-KR" sz="900" b="0" i="0" kern="1200" dirty="0" err="1">
                <a:solidFill>
                  <a:schemeClr val="tx1"/>
                </a:solidFill>
                <a:effectLst/>
                <a:latin typeface="+mn-lt"/>
                <a:ea typeface="+mn-ea"/>
                <a:cs typeface="+mn-cs"/>
              </a:rPr>
              <a:t>sulfur</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dioxide</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carbon</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monoxide</a:t>
            </a:r>
            <a:r>
              <a:rPr lang="de-DE" altLang="ko-KR" sz="900" b="0" i="0" kern="1200" dirty="0">
                <a:solidFill>
                  <a:schemeClr val="tx1"/>
                </a:solidFill>
                <a:effectLst/>
                <a:latin typeface="+mn-lt"/>
                <a:ea typeface="+mn-ea"/>
                <a:cs typeface="+mn-cs"/>
              </a:rPr>
              <a:t>, Nitrogen </a:t>
            </a:r>
            <a:r>
              <a:rPr lang="de-DE" altLang="ko-KR" sz="900" b="0" i="0" kern="1200" dirty="0" err="1">
                <a:solidFill>
                  <a:schemeClr val="tx1"/>
                </a:solidFill>
                <a:effectLst/>
                <a:latin typeface="+mn-lt"/>
                <a:ea typeface="+mn-ea"/>
                <a:cs typeface="+mn-cs"/>
              </a:rPr>
              <a:t>dioxide</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ozone</a:t>
            </a:r>
            <a:r>
              <a:rPr lang="de-DE" altLang="ko-KR" dirty="0"/>
              <a:t>)</a:t>
            </a:r>
            <a:endParaRPr lang="de" dirty="0"/>
          </a:p>
          <a:p>
            <a:endParaRPr lang="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Eine andere Einschränkung ist die Entwicklungsumgebung. Manchmal gab es bei der Implementierung eine Überschreitung der verfügbaren Arbeitsspeicher-Kapazität. Diese Einschränkung kann man z. B. mit dem High Performance Computing-System der TU Dresden</a:t>
            </a:r>
            <a:r>
              <a:rPr lang="ko-KR" altLang="en-US" dirty="0"/>
              <a:t> </a:t>
            </a:r>
            <a:r>
              <a:rPr lang="de-DE" altLang="ko-KR" dirty="0"/>
              <a:t>überwunden werden.</a:t>
            </a:r>
            <a:r>
              <a:rPr lang="de" altLang="ko-KR" dirty="0"/>
              <a:t> </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Wenn man mindestens die Einschränkung der niedrigen Rechner-Leistung überwinden kann, kann man mit diesem Rechner einige noch komplexere Algorithmen durchführen. Beispielsweise hat ein Paper </a:t>
            </a:r>
            <a:r>
              <a:rPr lang="en" altLang="ko-KR" sz="900" b="1" kern="1200" dirty="0">
                <a:solidFill>
                  <a:schemeClr val="tx1"/>
                </a:solidFill>
                <a:effectLst/>
                <a:latin typeface="+mn-lt"/>
                <a:ea typeface="+mn-ea"/>
                <a:cs typeface="+mn-cs"/>
              </a:rPr>
              <a:t>(Automatic Hyperparameter Tuning Method for Local Outlier Factor, with Applications to Anomaly Detection) </a:t>
            </a:r>
            <a:r>
              <a:rPr lang="en" altLang="ko-KR" sz="900" b="1" kern="1200" dirty="0" err="1">
                <a:solidFill>
                  <a:schemeClr val="tx1"/>
                </a:solidFill>
                <a:effectLst/>
                <a:latin typeface="+mn-lt"/>
                <a:ea typeface="+mn-ea"/>
                <a:cs typeface="+mn-cs"/>
              </a:rPr>
              <a:t>einen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neuen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Algorithmus</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vorgeschlagen</a:t>
            </a:r>
            <a:r>
              <a:rPr lang="en" altLang="ko-KR" sz="900" b="1" kern="1200" dirty="0">
                <a:solidFill>
                  <a:schemeClr val="tx1"/>
                </a:solidFill>
                <a:effectLst/>
                <a:latin typeface="+mn-lt"/>
                <a:ea typeface="+mn-ea"/>
                <a:cs typeface="+mn-cs"/>
              </a:rPr>
              <a:t>, der das </a:t>
            </a:r>
            <a:r>
              <a:rPr lang="en" altLang="ko-KR" sz="900" b="1" kern="1200" dirty="0" err="1">
                <a:solidFill>
                  <a:schemeClr val="tx1"/>
                </a:solidFill>
                <a:effectLst/>
                <a:latin typeface="+mn-lt"/>
                <a:ea typeface="+mn-ea"/>
                <a:cs typeface="+mn-cs"/>
              </a:rPr>
              <a:t>beste</a:t>
            </a:r>
            <a:r>
              <a:rPr lang="en" altLang="ko-KR" sz="900" b="1" kern="1200" dirty="0">
                <a:solidFill>
                  <a:schemeClr val="tx1"/>
                </a:solidFill>
                <a:effectLst/>
                <a:latin typeface="+mn-lt"/>
                <a:ea typeface="+mn-ea"/>
                <a:cs typeface="+mn-cs"/>
              </a:rPr>
              <a:t> Hyperparameter </a:t>
            </a:r>
            <a:r>
              <a:rPr lang="en" altLang="ko-KR" sz="900" b="1" kern="1200" dirty="0" err="1">
                <a:solidFill>
                  <a:schemeClr val="tx1"/>
                </a:solidFill>
                <a:effectLst/>
                <a:latin typeface="+mn-lt"/>
                <a:ea typeface="+mn-ea"/>
                <a:cs typeface="+mn-cs"/>
              </a:rPr>
              <a:t>für</a:t>
            </a:r>
            <a:r>
              <a:rPr lang="en" altLang="ko-KR" sz="900" b="1" kern="1200" dirty="0">
                <a:solidFill>
                  <a:schemeClr val="tx1"/>
                </a:solidFill>
                <a:effectLst/>
                <a:latin typeface="+mn-lt"/>
                <a:ea typeface="+mn-ea"/>
                <a:cs typeface="+mn-cs"/>
              </a:rPr>
              <a:t> LOF </a:t>
            </a:r>
            <a:r>
              <a:rPr lang="en" altLang="ko-KR" sz="900" b="1" kern="1200" dirty="0" err="1">
                <a:solidFill>
                  <a:schemeClr val="tx1"/>
                </a:solidFill>
                <a:effectLst/>
                <a:latin typeface="+mn-lt"/>
                <a:ea typeface="+mn-ea"/>
                <a:cs typeface="+mn-cs"/>
              </a:rPr>
              <a:t>findet</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Diesen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Algorithmus</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konnte</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ich</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mit</a:t>
            </a:r>
            <a:r>
              <a:rPr lang="en" altLang="ko-KR" sz="900" b="1" kern="1200" dirty="0">
                <a:solidFill>
                  <a:schemeClr val="tx1"/>
                </a:solidFill>
                <a:effectLst/>
                <a:latin typeface="+mn-lt"/>
                <a:ea typeface="+mn-ea"/>
                <a:cs typeface="+mn-cs"/>
              </a:rPr>
              <a:t> Google </a:t>
            </a:r>
            <a:r>
              <a:rPr lang="en" altLang="ko-KR" sz="900" b="1" kern="1200" dirty="0" err="1">
                <a:solidFill>
                  <a:schemeClr val="tx1"/>
                </a:solidFill>
                <a:effectLst/>
                <a:latin typeface="+mn-lt"/>
                <a:ea typeface="+mn-ea"/>
                <a:cs typeface="+mn-cs"/>
              </a:rPr>
              <a:t>Colab</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nicht</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probieren</a:t>
            </a:r>
            <a:r>
              <a:rPr lang="en" altLang="ko-KR" sz="900" b="1" kern="1200" dirty="0">
                <a:solidFill>
                  <a:schemeClr val="tx1"/>
                </a:solidFill>
                <a:effectLst/>
                <a:latin typeface="+mn-lt"/>
                <a:ea typeface="+mn-ea"/>
                <a:cs typeface="+mn-cs"/>
              </a:rPr>
              <a:t>.</a:t>
            </a: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1" kern="1200" dirty="0">
                <a:solidFill>
                  <a:schemeClr val="tx1"/>
                </a:solidFill>
                <a:effectLst/>
                <a:latin typeface="+mn-lt"/>
                <a:ea typeface="+mn-ea"/>
                <a:cs typeface="+mn-cs"/>
              </a:rPr>
              <a:t>Oder </a:t>
            </a:r>
            <a:r>
              <a:rPr lang="en" altLang="ko-KR" sz="900" b="1" kern="1200" dirty="0" err="1">
                <a:solidFill>
                  <a:schemeClr val="tx1"/>
                </a:solidFill>
                <a:effectLst/>
                <a:latin typeface="+mn-lt"/>
                <a:ea typeface="+mn-ea"/>
                <a:cs typeface="+mn-cs"/>
              </a:rPr>
              <a:t>ein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anderes</a:t>
            </a:r>
            <a:r>
              <a:rPr lang="en" altLang="ko-KR" sz="900" b="1" kern="1200" dirty="0">
                <a:solidFill>
                  <a:schemeClr val="tx1"/>
                </a:solidFill>
                <a:effectLst/>
                <a:latin typeface="+mn-lt"/>
                <a:ea typeface="+mn-ea"/>
                <a:cs typeface="+mn-cs"/>
              </a:rPr>
              <a:t> Paper(</a:t>
            </a:r>
            <a:r>
              <a:rPr lang="de-DE" altLang="ko-KR" sz="900" kern="1200" dirty="0">
                <a:solidFill>
                  <a:schemeClr val="tx1"/>
                </a:solidFill>
                <a:effectLst/>
                <a:latin typeface="+mn-lt"/>
                <a:ea typeface="+mn-ea"/>
                <a:cs typeface="+mn-cs"/>
              </a:rPr>
              <a:t>Extended Isolation </a:t>
            </a:r>
            <a:r>
              <a:rPr lang="de-DE" altLang="ko-KR" sz="900" kern="1200" dirty="0" err="1">
                <a:solidFill>
                  <a:schemeClr val="tx1"/>
                </a:solidFill>
                <a:effectLst/>
                <a:latin typeface="+mn-lt"/>
                <a:ea typeface="+mn-ea"/>
                <a:cs typeface="+mn-cs"/>
              </a:rPr>
              <a:t>Forest</a:t>
            </a:r>
            <a:r>
              <a:rPr lang="en" altLang="ko-KR" sz="900" b="1" kern="1200" dirty="0">
                <a:solidFill>
                  <a:schemeClr val="tx1"/>
                </a:solidFill>
                <a:effectLst/>
                <a:latin typeface="+mn-lt"/>
                <a:ea typeface="+mn-ea"/>
                <a:cs typeface="+mn-cs"/>
              </a:rPr>
              <a:t>) hat </a:t>
            </a:r>
            <a:r>
              <a:rPr lang="en" altLang="ko-KR" sz="900" b="1" kern="1200" dirty="0" err="1">
                <a:solidFill>
                  <a:schemeClr val="tx1"/>
                </a:solidFill>
                <a:effectLst/>
                <a:latin typeface="+mn-lt"/>
                <a:ea typeface="+mn-ea"/>
                <a:cs typeface="+mn-cs"/>
              </a:rPr>
              <a:t>einen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erweiterten</a:t>
            </a:r>
            <a:r>
              <a:rPr lang="en" altLang="ko-KR" sz="900" b="1" kern="1200" dirty="0">
                <a:solidFill>
                  <a:schemeClr val="tx1"/>
                </a:solidFill>
                <a:effectLst/>
                <a:latin typeface="+mn-lt"/>
                <a:ea typeface="+mn-ea"/>
                <a:cs typeface="+mn-cs"/>
              </a:rPr>
              <a:t> Isolation Forest </a:t>
            </a:r>
            <a:r>
              <a:rPr lang="en" altLang="ko-KR" sz="900" b="1" kern="1200" dirty="0" err="1">
                <a:solidFill>
                  <a:schemeClr val="tx1"/>
                </a:solidFill>
                <a:effectLst/>
                <a:latin typeface="+mn-lt"/>
                <a:ea typeface="+mn-ea"/>
                <a:cs typeface="+mn-cs"/>
              </a:rPr>
              <a:t>vorgeschlagen</a:t>
            </a:r>
            <a:r>
              <a:rPr lang="en" altLang="ko-KR" sz="900" b="1" kern="1200" dirty="0">
                <a:solidFill>
                  <a:schemeClr val="tx1"/>
                </a:solidFill>
                <a:effectLst/>
                <a:latin typeface="+mn-lt"/>
                <a:ea typeface="+mn-ea"/>
                <a:cs typeface="+mn-cs"/>
              </a:rPr>
              <a:t>.</a:t>
            </a:r>
            <a:endParaRPr lang="en" altLang="ko-KR" sz="900" b="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2D6A0D67-EDAE-48EC-829F-B147F9799060}" type="slidenum">
              <a:rPr lang="de-DE" smtClean="0"/>
              <a:t>17</a:t>
            </a:fld>
            <a:endParaRPr lang="de-DE"/>
          </a:p>
        </p:txBody>
      </p:sp>
    </p:spTree>
    <p:extLst>
      <p:ext uri="{BB962C8B-B14F-4D97-AF65-F5344CB8AC3E}">
        <p14:creationId xmlns:p14="http://schemas.microsoft.com/office/powerpoint/2010/main" val="2795021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Zusammenfassend zeigt diese Arbeit, dass die Anwendung von </a:t>
            </a:r>
            <a:r>
              <a:rPr lang="de" altLang="ko-KR" sz="900" kern="1200" dirty="0" err="1">
                <a:solidFill>
                  <a:schemeClr val="tx1"/>
                </a:solidFill>
                <a:effectLst/>
                <a:latin typeface="+mn-lt"/>
                <a:ea typeface="+mn-ea"/>
                <a:cs typeface="+mn-cs"/>
              </a:rPr>
              <a:t>Ausreißererkennungsalgorithmen</a:t>
            </a:r>
            <a:r>
              <a:rPr lang="de" altLang="ko-KR" sz="900" kern="1200" dirty="0">
                <a:solidFill>
                  <a:schemeClr val="tx1"/>
                </a:solidFill>
                <a:effectLst/>
                <a:latin typeface="+mn-lt"/>
                <a:ea typeface="+mn-ea"/>
                <a:cs typeface="+mn-cs"/>
              </a:rPr>
              <a:t> bei der Vorhersage der Feinstaubkonzentration einen positiven Effekt hat. Es gibt jedoch noch weitere Möglichkeiten, die Leistung weiter zu verbessern. In der Zukunft könnten und sollten weitere Untersuchungen durchgeführt werden, um Schritt für Schritt die besten Algorithmen für diese Art von Problemen zu bestimmen und um die Leistungsfähigkeit von bereits vorhandenen Algorithmen weiter zu erhöhen. </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Vielen Dank für Ihre Aufmerksamkeit.</a:t>
            </a:r>
            <a:endParaRPr lang="de" altLang="ko-KR" dirty="0">
              <a:effectLst/>
            </a:endParaRPr>
          </a:p>
        </p:txBody>
      </p:sp>
      <p:sp>
        <p:nvSpPr>
          <p:cNvPr id="4" name="Foliennummernplatzhalter 3"/>
          <p:cNvSpPr>
            <a:spLocks noGrp="1"/>
          </p:cNvSpPr>
          <p:nvPr>
            <p:ph type="sldNum" sz="quarter" idx="10"/>
          </p:nvPr>
        </p:nvSpPr>
        <p:spPr/>
        <p:txBody>
          <a:bodyPr/>
          <a:lstStyle/>
          <a:p>
            <a:fld id="{2D6A0D67-EDAE-48EC-829F-B147F9799060}" type="slidenum">
              <a:rPr lang="de-DE" smtClean="0"/>
              <a:t>18</a:t>
            </a:fld>
            <a:endParaRPr lang="de-DE"/>
          </a:p>
        </p:txBody>
      </p:sp>
    </p:spTree>
    <p:extLst>
      <p:ext uri="{BB962C8B-B14F-4D97-AF65-F5344CB8AC3E}">
        <p14:creationId xmlns:p14="http://schemas.microsoft.com/office/powerpoint/2010/main" val="2446376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19</a:t>
            </a:fld>
            <a:endParaRPr lang="de-DE"/>
          </a:p>
        </p:txBody>
      </p:sp>
    </p:spTree>
    <p:extLst>
      <p:ext uri="{BB962C8B-B14F-4D97-AF65-F5344CB8AC3E}">
        <p14:creationId xmlns:p14="http://schemas.microsoft.com/office/powerpoint/2010/main" val="97456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Die Inhalte meiner Präsentation sind in vier Abschnitte unterteilt:</a:t>
            </a:r>
            <a:br>
              <a:rPr lang="de" altLang="ko-KR" sz="900" b="0" i="0" kern="1200" dirty="0">
                <a:solidFill>
                  <a:schemeClr val="tx1"/>
                </a:solidFill>
                <a:effectLst/>
                <a:latin typeface="+mn-lt"/>
                <a:ea typeface="+mn-ea"/>
                <a:cs typeface="+mn-cs"/>
              </a:rPr>
            </a:br>
            <a:r>
              <a:rPr lang="de" altLang="ko-KR" sz="900" b="0" i="0" kern="1200" dirty="0">
                <a:solidFill>
                  <a:schemeClr val="tx1"/>
                </a:solidFill>
                <a:effectLst/>
                <a:latin typeface="+mn-lt"/>
                <a:ea typeface="+mn-ea"/>
                <a:cs typeface="+mn-cs"/>
              </a:rPr>
              <a:t>Einleitung, Methoden, Ergebnisse &amp; Diskussion sowie Fazit &amp; Ausblick</a:t>
            </a:r>
            <a:br>
              <a:rPr lang="de" altLang="ko-KR" sz="900" b="0" i="0" kern="1200" dirty="0">
                <a:solidFill>
                  <a:schemeClr val="tx1"/>
                </a:solidFill>
                <a:effectLst/>
                <a:latin typeface="+mn-lt"/>
                <a:ea typeface="+mn-ea"/>
                <a:cs typeface="+mn-cs"/>
              </a:rPr>
            </a:br>
            <a:endParaRPr lang="de" altLang="ko-KR" sz="900" b="0" i="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b="0" i="0" kern="1200" dirty="0">
                <a:solidFill>
                  <a:schemeClr val="tx1"/>
                </a:solidFill>
                <a:effectLst/>
                <a:latin typeface="+mn-lt"/>
                <a:ea typeface="+mn-ea"/>
                <a:cs typeface="+mn-cs"/>
              </a:rPr>
              <a:t>In der Einleitung werde ich erläutern, was von meiner Arbeit erwartet werden kann. Und werde ich die Grundlagen der Untersuchung des Einflusses von Ausreißern vorstellen.</a:t>
            </a:r>
            <a:endParaRPr lang="de-DE" altLang="ko-KR" dirty="0"/>
          </a:p>
          <a:p>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2</a:t>
            </a:fld>
            <a:endParaRPr lang="de-DE"/>
          </a:p>
        </p:txBody>
      </p:sp>
    </p:spTree>
    <p:extLst>
      <p:ext uri="{BB962C8B-B14F-4D97-AF65-F5344CB8AC3E}">
        <p14:creationId xmlns:p14="http://schemas.microsoft.com/office/powerpoint/2010/main" val="2794811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20</a:t>
            </a:fld>
            <a:endParaRPr lang="de-DE"/>
          </a:p>
        </p:txBody>
      </p:sp>
    </p:spTree>
    <p:extLst>
      <p:ext uri="{BB962C8B-B14F-4D97-AF65-F5344CB8AC3E}">
        <p14:creationId xmlns:p14="http://schemas.microsoft.com/office/powerpoint/2010/main" val="430580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sz="900" kern="1200" dirty="0">
                <a:solidFill>
                  <a:schemeClr val="tx1"/>
                </a:solidFill>
                <a:effectLst/>
                <a:latin typeface="+mn-lt"/>
                <a:ea typeface="+mn-ea"/>
                <a:cs typeface="+mn-cs"/>
              </a:rPr>
              <a:t>Bevor ich die Methoden vorstelle, die ich in dieser Arbeit verwendet habe, beschreibe ich erst die Grundlagen zu dieser Arbeit.</a:t>
            </a: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Eine Zeitreihe ist eine Folge von Messungen, die in regelmäßigen Zeitintervallen durchgeführt werden. Somit kann eine Zeitreihe als eine Reihe aufeinander folgender Momente definiert werden.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 besonderen Merkmale von Zeitreihendaten bestehen darin, dass sie nach „Zeit“ sortiert und</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aufeinander folgende Werte miteinander korreliert sind.</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Zeitreihendaten zeitabhängig sind, gibt es ein zeitliches Muster.</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Traditionell werden Zeitreihendaten in Trend, Saisonalität, Zyklus und zufällige Schwankung kategorisiert.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Trend ist Veränderungen über einen längeren Zeitraum, die nicht in einem regelmäßigen Muster wiederholt werden. Die oben zwei Abbildungen zeigen fallende bzw. steigende Trends.</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tritt auf, wenn eine Zeitreihe von saisonalen Faktoren wie der Jahreszeit oder dem Wochentag beeinflusst wird. Die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stellt ein Muster dar, das sich gemäß einem regelmäßigen Zyklus wiederholt, und weist immer eine feste und bekannte Frequenz auf, wie z. B. Jahreszeit oder Wochentag.</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In der dritten Abbildung gibt es Muster, die sich jedes Jahr wiederholen.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Man kann dann sich fragen, was diese andere Schwankungen in dieser Abbildung sind. Die sind ein anderes Muster von Zeitreihen, das Zyklus heißt.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Zyklus ist ein weiteres klassifiziertes Muster, das sich in Wellenform ohne regelmäßigen Zyklus und ohne feste Frequenz wiederholt. Diese Muster weisen typischerweise Schwankungen von zwei oder mehr Jahren auf. Die dritte Abbildung zeigt einige saisonale Muster, bildet aber auch die drei große Wellen über einen langen Zeitraum ab.</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Zufällige Schwankungen sind, wie in der vierten Abbildung dargestellt, andere Unregelmäßigkeiten als Trend,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und Zyklus.</a:t>
            </a:r>
          </a:p>
        </p:txBody>
      </p:sp>
      <p:sp>
        <p:nvSpPr>
          <p:cNvPr id="4" name="슬라이드 번호 개체 틀 3"/>
          <p:cNvSpPr>
            <a:spLocks noGrp="1"/>
          </p:cNvSpPr>
          <p:nvPr>
            <p:ph type="sldNum" sz="quarter" idx="5"/>
          </p:nvPr>
        </p:nvSpPr>
        <p:spPr/>
        <p:txBody>
          <a:bodyPr/>
          <a:lstStyle/>
          <a:p>
            <a:fld id="{2D6A0D67-EDAE-48EC-829F-B147F9799060}" type="slidenum">
              <a:rPr lang="de-DE" smtClean="0"/>
              <a:t>21</a:t>
            </a:fld>
            <a:endParaRPr lang="de-DE"/>
          </a:p>
        </p:txBody>
      </p:sp>
    </p:spTree>
    <p:extLst>
      <p:ext uri="{BB962C8B-B14F-4D97-AF65-F5344CB8AC3E}">
        <p14:creationId xmlns:p14="http://schemas.microsoft.com/office/powerpoint/2010/main" val="2100856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ko-KR" sz="900" kern="1200" dirty="0">
                <a:solidFill>
                  <a:schemeClr val="tx1"/>
                </a:solidFill>
                <a:effectLst/>
                <a:latin typeface="+mn-lt"/>
                <a:ea typeface="+mn-ea"/>
                <a:cs typeface="+mn-cs"/>
              </a:rPr>
              <a:t>Die </a:t>
            </a:r>
            <a:r>
              <a:rPr lang="en-US" altLang="ko-KR" sz="900" kern="1200" dirty="0" err="1">
                <a:solidFill>
                  <a:schemeClr val="tx1"/>
                </a:solidFill>
                <a:effectLst/>
                <a:latin typeface="+mn-lt"/>
                <a:ea typeface="+mn-ea"/>
                <a:cs typeface="+mn-cs"/>
              </a:rPr>
              <a:t>zweite</a:t>
            </a:r>
            <a:r>
              <a:rPr lang="en-US" altLang="ko-KR" sz="900" kern="1200" dirty="0">
                <a:solidFill>
                  <a:schemeClr val="tx1"/>
                </a:solidFill>
                <a:effectLst/>
                <a:latin typeface="+mn-lt"/>
                <a:ea typeface="+mn-ea"/>
                <a:cs typeface="+mn-cs"/>
              </a:rPr>
              <a:t> </a:t>
            </a:r>
            <a:r>
              <a:rPr lang="en-US" altLang="ko-KR" sz="900" kern="1200" dirty="0" err="1">
                <a:solidFill>
                  <a:schemeClr val="tx1"/>
                </a:solidFill>
                <a:effectLst/>
                <a:latin typeface="+mn-lt"/>
                <a:ea typeface="+mn-ea"/>
                <a:cs typeface="+mn-cs"/>
              </a:rPr>
              <a:t>Grundlage</a:t>
            </a:r>
            <a:r>
              <a:rPr lang="en-US" altLang="ko-KR" sz="900" kern="1200" dirty="0">
                <a:solidFill>
                  <a:schemeClr val="tx1"/>
                </a:solidFill>
                <a:effectLst/>
                <a:latin typeface="+mn-lt"/>
                <a:ea typeface="+mn-ea"/>
                <a:cs typeface="+mn-cs"/>
              </a:rPr>
              <a:t> </a:t>
            </a:r>
            <a:r>
              <a:rPr lang="en-US" altLang="ko-KR" sz="900" kern="1200" dirty="0" err="1">
                <a:solidFill>
                  <a:schemeClr val="tx1"/>
                </a:solidFill>
                <a:effectLst/>
                <a:latin typeface="+mn-lt"/>
                <a:ea typeface="+mn-ea"/>
                <a:cs typeface="+mn-cs"/>
              </a:rPr>
              <a:t>ist</a:t>
            </a:r>
            <a:r>
              <a:rPr lang="en-US" altLang="ko-KR" sz="900" kern="1200" dirty="0">
                <a:solidFill>
                  <a:schemeClr val="tx1"/>
                </a:solidFill>
                <a:effectLst/>
                <a:latin typeface="+mn-lt"/>
                <a:ea typeface="+mn-ea"/>
                <a:cs typeface="+mn-cs"/>
              </a:rPr>
              <a:t> die </a:t>
            </a:r>
            <a:r>
              <a:rPr lang="de" altLang="ko-KR" sz="900" kern="1200" dirty="0">
                <a:solidFill>
                  <a:schemeClr val="tx1"/>
                </a:solidFill>
                <a:effectLst/>
                <a:latin typeface="+mn-lt"/>
                <a:ea typeface="+mn-ea"/>
                <a:cs typeface="+mn-cs"/>
              </a:rPr>
              <a:t>Ausreißer</a:t>
            </a:r>
            <a:r>
              <a:rPr lang="en-US" altLang="ko-KR" sz="900" kern="1200" dirty="0">
                <a:solidFill>
                  <a:schemeClr val="tx1"/>
                </a:solidFill>
                <a:effectLst/>
                <a:latin typeface="+mn-lt"/>
                <a:ea typeface="+mn-ea"/>
                <a:cs typeface="+mn-cs"/>
              </a:rPr>
              <a:t>.</a:t>
            </a:r>
            <a:r>
              <a:rPr lang="de-DE" altLang="ko-KR" dirty="0"/>
              <a:t> </a:t>
            </a:r>
            <a:r>
              <a:rPr lang="de" altLang="ko-KR" sz="900" kern="1200" dirty="0">
                <a:solidFill>
                  <a:schemeClr val="tx1"/>
                </a:solidFill>
                <a:effectLst/>
                <a:latin typeface="+mn-lt"/>
                <a:ea typeface="+mn-ea"/>
                <a:cs typeface="+mn-cs"/>
              </a:rPr>
              <a:t>Ausreißer</a:t>
            </a:r>
            <a:r>
              <a:rPr lang="en-US" altLang="ko-KR" sz="900" kern="1200" dirty="0">
                <a:solidFill>
                  <a:schemeClr val="tx1"/>
                </a:solidFill>
                <a:effectLst/>
                <a:latin typeface="+mn-lt"/>
                <a:ea typeface="+mn-ea"/>
                <a:cs typeface="+mn-cs"/>
              </a:rPr>
              <a:t> </a:t>
            </a:r>
            <a:r>
              <a:rPr lang="de-DE" altLang="ko-KR" dirty="0"/>
              <a:t>können in drei Typen eingeteilt werden.</a:t>
            </a: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Wenn ein beliebiger Datenpunkt in Bezug auf die übrigen Daten als anomal betrachtet wird, wird er als Punktausreißer bezeichnet. Dies ist die einfachste Art von Ausreißer. Beispielsweise sind in Abbildung (a) die Punkte p1 und p2 sowie die Punkte im Bereich P3 Punktausreißer, da sie außerhalb der Grenzen des normalen Bereichs liegen.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Wenn eine Kollektion verwandter Datenpunkte in Bezug auf den gesamten Datensatz anomal ist, werden diese Punkte als kollektive Ausreißer bezeichnet. Ein einzelner Datenpunkt für sich genommen ist vielleicht kein Ausreißer, aber was im Zusammenspiel mit anderen Daten geschieht, kann er ein Ausreißer sein. Abbildung (b) ist ein Beispiel einer menschlichen Elektrokardiogramm-Ausgabe. Der rote Kasten weist die Ausrei</a:t>
            </a:r>
            <a:r>
              <a:rPr lang="de-DE" altLang="ko-KR" sz="900" kern="1200" dirty="0">
                <a:solidFill>
                  <a:schemeClr val="tx1"/>
                </a:solidFill>
                <a:effectLst/>
                <a:latin typeface="+mn-lt"/>
                <a:ea typeface="+mn-ea"/>
                <a:cs typeface="+mn-cs"/>
              </a:rPr>
              <a:t>ßer auf, </a:t>
            </a:r>
            <a:r>
              <a:rPr lang="de" altLang="ko-KR" sz="900" kern="1200" dirty="0">
                <a:solidFill>
                  <a:schemeClr val="tx1"/>
                </a:solidFill>
                <a:effectLst/>
                <a:latin typeface="+mn-lt"/>
                <a:ea typeface="+mn-ea"/>
                <a:cs typeface="+mn-cs"/>
              </a:rPr>
              <a:t>da die gleichen Werte ungewöhnlich lange vorhanden sind.</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Wenn bestimmte Datenpunkte in einem bestimmten Kontext anomal sind, werden sie als kontextabhängige Ausreißer bezeichnet. Diese Datenpunkte können in einem bestimmten Kontext kontextabhängige Ausreißer sein, in einem anderen Kontext jedoch als normal gelten. Abbildung (c) zeigt ein Beispiel für kontextabhängige Ausreißer in Zeitreihendaten, die die monatlichen Temperaturen in einer Region zeigen. Eine Temperatur für die Zeit t1 kann im Winter normal sein, aber dieselbe Temperatur wäre im Sommer eine Ausreißer.</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es in meiner Arbeit um Feinstaubdaten geht, konzentrieren wir uns auf kontextabhängigen Ausreißer.</a:t>
            </a:r>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22</a:t>
            </a:fld>
            <a:endParaRPr lang="de-DE"/>
          </a:p>
        </p:txBody>
      </p:sp>
    </p:spTree>
    <p:extLst>
      <p:ext uri="{BB962C8B-B14F-4D97-AF65-F5344CB8AC3E}">
        <p14:creationId xmlns:p14="http://schemas.microsoft.com/office/powerpoint/2010/main" val="3817420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Der Zweck meiner Arbeit besteht aus drei Hauptideen.</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Erstens, das steigende Interesse der Menschen an Umwelt führt zu einem wachsenden Bedarf an Umweltmonitoring.</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Zweitens können kostengünstige Sensoren, die auch in Entwicklungsländern eingesetzt werden können, dabei helfen, Feinstaubkonzentrationen vorherzusagen und zu überwachen. Allerdings treten bei der Verwendung solcher Sensoren häufig Ausreißer auf.</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Drittens, obwohl sich die meisten Menschen für Foto-, Video- oder Textdaten interessieren, ist Zeitreihendaten im Bereich von Big Data wichtiger. Durch die Analyse von Zeitreihendaten können wir viel mehr Wert ziehen.</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3</a:t>
            </a:fld>
            <a:endParaRPr lang="de-DE"/>
          </a:p>
        </p:txBody>
      </p:sp>
    </p:spTree>
    <p:extLst>
      <p:ext uri="{BB962C8B-B14F-4D97-AF65-F5344CB8AC3E}">
        <p14:creationId xmlns:p14="http://schemas.microsoft.com/office/powerpoint/2010/main" val="3056695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lang="de" altLang="ko-KR" sz="900" b="0" i="0" kern="1200" dirty="0">
                <a:solidFill>
                  <a:schemeClr val="tx1"/>
                </a:solidFill>
                <a:effectLst/>
                <a:latin typeface="+mn-lt"/>
                <a:ea typeface="+mn-ea"/>
                <a:cs typeface="+mn-cs"/>
              </a:rPr>
              <a:t>Zusammenfassend kann ich sagen, dass meine Arbeit darauf abzielt, den Einfluss von Ausreißern auf die Prognosegenauigkeit von Feinstaubkonzentrationen zu untersuchen,</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und durch diese Untersuchung kann man ein vertieftes Verständnis für die hier </a:t>
            </a:r>
            <a:r>
              <a:rPr lang="de-DE" altLang="ko-KR" sz="900" b="0" i="0" kern="1200" dirty="0">
                <a:solidFill>
                  <a:schemeClr val="tx1"/>
                </a:solidFill>
                <a:effectLst/>
                <a:latin typeface="+mn-lt"/>
                <a:ea typeface="+mn-ea"/>
                <a:cs typeface="+mn-cs"/>
              </a:rPr>
              <a:t>verwendeten</a:t>
            </a:r>
            <a:r>
              <a:rPr lang="de" altLang="ko-KR" sz="900" b="0" i="0" kern="1200" dirty="0">
                <a:solidFill>
                  <a:schemeClr val="tx1"/>
                </a:solidFill>
                <a:effectLst/>
                <a:latin typeface="+mn-lt"/>
                <a:ea typeface="+mn-ea"/>
                <a:cs typeface="+mn-cs"/>
              </a:rPr>
              <a:t> Algorithmen entwickeln.</a:t>
            </a:r>
          </a:p>
          <a:p>
            <a:endParaRPr lang="de" altLang="ko-KR" sz="900" b="0" i="0" kern="1200" dirty="0">
              <a:solidFill>
                <a:schemeClr val="tx1"/>
              </a:solidFill>
              <a:effectLst/>
              <a:latin typeface="+mn-lt"/>
              <a:ea typeface="+mn-ea"/>
              <a:cs typeface="+mn-cs"/>
            </a:endParaRPr>
          </a:p>
          <a:p>
            <a:r>
              <a:rPr lang="en-US" altLang="ko-KR" sz="900" b="0" i="0" kern="1200" dirty="0" err="1">
                <a:solidFill>
                  <a:schemeClr val="tx1"/>
                </a:solidFill>
                <a:effectLst/>
                <a:latin typeface="+mn-lt"/>
                <a:ea typeface="+mn-ea"/>
                <a:cs typeface="+mn-cs"/>
              </a:rPr>
              <a:t>Schließlich</a:t>
            </a:r>
            <a:r>
              <a:rPr lang="en-US" altLang="ko-KR" sz="900" b="0" i="0" kern="1200" dirty="0">
                <a:solidFill>
                  <a:schemeClr val="tx1"/>
                </a:solidFill>
                <a:effectLst/>
                <a:latin typeface="+mn-lt"/>
                <a:ea typeface="+mn-ea"/>
                <a:cs typeface="+mn-cs"/>
              </a:rPr>
              <a:t> </a:t>
            </a:r>
            <a:r>
              <a:rPr lang="de" altLang="ko-KR" sz="900" b="0" i="0" kern="1200" dirty="0">
                <a:solidFill>
                  <a:schemeClr val="tx1"/>
                </a:solidFill>
                <a:effectLst/>
                <a:latin typeface="+mn-lt"/>
                <a:ea typeface="+mn-ea"/>
                <a:cs typeface="+mn-cs"/>
              </a:rPr>
              <a:t>kann die Arbeit </a:t>
            </a:r>
            <a:r>
              <a:rPr lang="en-US" altLang="ko-KR" sz="900" b="0" i="0" kern="1200" dirty="0">
                <a:solidFill>
                  <a:schemeClr val="tx1"/>
                </a:solidFill>
                <a:effectLst/>
                <a:latin typeface="+mn-lt"/>
                <a:ea typeface="+mn-ea"/>
                <a:cs typeface="+mn-cs"/>
              </a:rPr>
              <a:t>m</a:t>
            </a:r>
            <a:r>
              <a:rPr lang="de" altLang="ko-KR" sz="900" b="0" i="0" kern="1200" dirty="0">
                <a:solidFill>
                  <a:schemeClr val="tx1"/>
                </a:solidFill>
                <a:effectLst/>
                <a:latin typeface="+mn-lt"/>
                <a:ea typeface="+mn-ea"/>
                <a:cs typeface="+mn-cs"/>
              </a:rPr>
              <a:t>it dieser gründlichen Analyse in einer konkreten Forschungssituation eine Empfehlung für den besten Algorithmus abgeben.</a:t>
            </a:r>
            <a:endParaRPr lang="de" altLang="ko-KR" dirty="0">
              <a:effectLst/>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4</a:t>
            </a:fld>
            <a:endParaRPr lang="de-DE"/>
          </a:p>
        </p:txBody>
      </p:sp>
    </p:spTree>
    <p:extLst>
      <p:ext uri="{BB962C8B-B14F-4D97-AF65-F5344CB8AC3E}">
        <p14:creationId xmlns:p14="http://schemas.microsoft.com/office/powerpoint/2010/main" val="875635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sz="900" kern="1200" dirty="0">
                <a:solidFill>
                  <a:schemeClr val="tx1"/>
                </a:solidFill>
                <a:effectLst/>
                <a:latin typeface="+mn-lt"/>
                <a:ea typeface="+mn-ea"/>
                <a:cs typeface="+mn-cs"/>
              </a:rPr>
              <a:t>Bevor ich die Methoden vorstelle, die ich in dieser Arbeit verwendet habe, beschreibe ich erst die Grundlagen zu dieser Arbeit.</a:t>
            </a: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Eine Zeitreihe ist eine Folge von Messungen, die in regelmäßigen Zeitintervallen durchgeführt werden. Somit kann eine Zeitreihe als eine Reihe aufeinander folgender Momente definiert werden.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 besonderen Merkmale von Zeitreihendaten bestehen darin, dass sie nach „Zeit“ sortiert und</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aufeinander folgende Werte miteinander korreliert sind.</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Zeitreihendaten zeitabhängig sind, gibt es ein zeitliches Muster.</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Traditionell werden Zeitreihendaten in Trend, Saisonalität, Zyklus und zufällige Schwankung kategorisiert.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5</a:t>
            </a:fld>
            <a:endParaRPr lang="de-DE"/>
          </a:p>
        </p:txBody>
      </p:sp>
    </p:spTree>
    <p:extLst>
      <p:ext uri="{BB962C8B-B14F-4D97-AF65-F5344CB8AC3E}">
        <p14:creationId xmlns:p14="http://schemas.microsoft.com/office/powerpoint/2010/main" val="227308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ko-KR" sz="900" kern="1200" dirty="0">
                <a:solidFill>
                  <a:schemeClr val="tx1"/>
                </a:solidFill>
                <a:effectLst/>
                <a:latin typeface="+mn-lt"/>
                <a:ea typeface="+mn-ea"/>
                <a:cs typeface="+mn-cs"/>
              </a:rPr>
              <a:t>Die </a:t>
            </a:r>
            <a:r>
              <a:rPr lang="en-US" altLang="ko-KR" sz="900" kern="1200" dirty="0" err="1">
                <a:solidFill>
                  <a:schemeClr val="tx1"/>
                </a:solidFill>
                <a:effectLst/>
                <a:latin typeface="+mn-lt"/>
                <a:ea typeface="+mn-ea"/>
                <a:cs typeface="+mn-cs"/>
              </a:rPr>
              <a:t>zweite</a:t>
            </a:r>
            <a:r>
              <a:rPr lang="en-US" altLang="ko-KR" sz="900" kern="1200" dirty="0">
                <a:solidFill>
                  <a:schemeClr val="tx1"/>
                </a:solidFill>
                <a:effectLst/>
                <a:latin typeface="+mn-lt"/>
                <a:ea typeface="+mn-ea"/>
                <a:cs typeface="+mn-cs"/>
              </a:rPr>
              <a:t> </a:t>
            </a:r>
            <a:r>
              <a:rPr lang="en-US" altLang="ko-KR" sz="900" kern="1200" dirty="0" err="1">
                <a:solidFill>
                  <a:schemeClr val="tx1"/>
                </a:solidFill>
                <a:effectLst/>
                <a:latin typeface="+mn-lt"/>
                <a:ea typeface="+mn-ea"/>
                <a:cs typeface="+mn-cs"/>
              </a:rPr>
              <a:t>Grundlage</a:t>
            </a:r>
            <a:r>
              <a:rPr lang="en-US" altLang="ko-KR" sz="900" kern="1200" dirty="0">
                <a:solidFill>
                  <a:schemeClr val="tx1"/>
                </a:solidFill>
                <a:effectLst/>
                <a:latin typeface="+mn-lt"/>
                <a:ea typeface="+mn-ea"/>
                <a:cs typeface="+mn-cs"/>
              </a:rPr>
              <a:t> </a:t>
            </a:r>
            <a:r>
              <a:rPr lang="en-US" altLang="ko-KR" sz="900" kern="1200" dirty="0" err="1">
                <a:solidFill>
                  <a:schemeClr val="tx1"/>
                </a:solidFill>
                <a:effectLst/>
                <a:latin typeface="+mn-lt"/>
                <a:ea typeface="+mn-ea"/>
                <a:cs typeface="+mn-cs"/>
              </a:rPr>
              <a:t>ist</a:t>
            </a:r>
            <a:r>
              <a:rPr lang="en-US" altLang="ko-KR" sz="900" kern="1200" dirty="0">
                <a:solidFill>
                  <a:schemeClr val="tx1"/>
                </a:solidFill>
                <a:effectLst/>
                <a:latin typeface="+mn-lt"/>
                <a:ea typeface="+mn-ea"/>
                <a:cs typeface="+mn-cs"/>
              </a:rPr>
              <a:t> die </a:t>
            </a:r>
            <a:r>
              <a:rPr lang="de" altLang="ko-KR" sz="900" kern="1200" dirty="0">
                <a:solidFill>
                  <a:schemeClr val="tx1"/>
                </a:solidFill>
                <a:effectLst/>
                <a:latin typeface="+mn-lt"/>
                <a:ea typeface="+mn-ea"/>
                <a:cs typeface="+mn-cs"/>
              </a:rPr>
              <a:t>Ausreißer</a:t>
            </a:r>
            <a:r>
              <a:rPr lang="en-US" altLang="ko-KR" sz="900" kern="1200" dirty="0">
                <a:solidFill>
                  <a:schemeClr val="tx1"/>
                </a:solidFill>
                <a:effectLst/>
                <a:latin typeface="+mn-lt"/>
                <a:ea typeface="+mn-ea"/>
                <a:cs typeface="+mn-cs"/>
              </a:rPr>
              <a:t>.</a:t>
            </a:r>
            <a:r>
              <a:rPr lang="de-DE" altLang="ko-KR" dirty="0"/>
              <a:t> </a:t>
            </a:r>
            <a:r>
              <a:rPr lang="de" altLang="ko-KR" sz="900" kern="1200" dirty="0">
                <a:solidFill>
                  <a:schemeClr val="tx1"/>
                </a:solidFill>
                <a:effectLst/>
                <a:latin typeface="+mn-lt"/>
                <a:ea typeface="+mn-ea"/>
                <a:cs typeface="+mn-cs"/>
              </a:rPr>
              <a:t>Ausreißer</a:t>
            </a:r>
            <a:r>
              <a:rPr lang="en-US" altLang="ko-KR" sz="900" kern="1200" dirty="0">
                <a:solidFill>
                  <a:schemeClr val="tx1"/>
                </a:solidFill>
                <a:effectLst/>
                <a:latin typeface="+mn-lt"/>
                <a:ea typeface="+mn-ea"/>
                <a:cs typeface="+mn-cs"/>
              </a:rPr>
              <a:t> </a:t>
            </a:r>
            <a:r>
              <a:rPr lang="de-DE" altLang="ko-KR" dirty="0"/>
              <a:t>können in drei Typen eingeteilt werden. </a:t>
            </a:r>
            <a:r>
              <a:rPr lang="de-DE" altLang="ko-KR" b="0" dirty="0">
                <a:solidFill>
                  <a:schemeClr val="tx1"/>
                </a:solidFill>
              </a:rPr>
              <a:t>Punktausreißer, </a:t>
            </a:r>
            <a:r>
              <a:rPr lang="de-DE" altLang="ko-KR" b="0" noProof="0" dirty="0">
                <a:solidFill>
                  <a:schemeClr val="tx1"/>
                </a:solidFill>
              </a:rPr>
              <a:t>Kollektive Ausreißer und </a:t>
            </a:r>
            <a:r>
              <a:rPr lang="de-DE" altLang="ko-KR" b="0" dirty="0">
                <a:solidFill>
                  <a:schemeClr val="tx1"/>
                </a:solidFill>
              </a:rPr>
              <a:t>Kontextabhängige Ausreißer</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es in meiner Arbeit um Feinstaubdaten geht, beschreibe ich die kontextabhängige Ausreißer.</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Wenn bestimmte Datenpunkte in einem bestimmten Kontext anomal sind, werden sie als kontextabhängige Ausreißer bezeichnet. Diese Datenpunkte können in einem bestimmten Kontext kontextabhängige Ausreißer sein, in einem anderen Kontext jedoch als normal gelten. Abbildung (c) zeigt ein Beispiel für kontextabhängige Ausreißer in Zeitreihendaten, die die monatlichen Temperaturen in einer Region zeigen.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Eine Temperatur für die Zeit t1 kann im Winter normal sein, aber dieselbe Temperatur wäre im Sommer eine Ausreißer.</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6</a:t>
            </a:fld>
            <a:endParaRPr lang="de-DE"/>
          </a:p>
        </p:txBody>
      </p:sp>
    </p:spTree>
    <p:extLst>
      <p:ext uri="{BB962C8B-B14F-4D97-AF65-F5344CB8AC3E}">
        <p14:creationId xmlns:p14="http://schemas.microsoft.com/office/powerpoint/2010/main" val="3734628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altLang="ko-KR" dirty="0"/>
              <a:t>In der zweiten Abschnitt Methoden werde ich beschreiben, worauf wir uns konzentrieren, welche Methoden wir verwandet haben und was der Unterschied zwischen diese Arbeit und andere Arbeiten.</a:t>
            </a:r>
          </a:p>
          <a:p>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7</a:t>
            </a:fld>
            <a:endParaRPr lang="de-DE"/>
          </a:p>
        </p:txBody>
      </p:sp>
    </p:spTree>
    <p:extLst>
      <p:ext uri="{BB962C8B-B14F-4D97-AF65-F5344CB8AC3E}">
        <p14:creationId xmlns:p14="http://schemas.microsoft.com/office/powerpoint/2010/main" val="3374017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Abbildung (a) zeigt den allgemeinen Ablauf des maschinellen Lernens. </a:t>
            </a:r>
            <a:endParaRPr lang="de" altLang="ko-KR" dirty="0">
              <a:effectLst/>
            </a:endParaRPr>
          </a:p>
          <a:p>
            <a:endParaRPr lang="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 dirty="0"/>
              <a:t>Der erste Schritt ist die Datenbeschaffung. Hier wird die Daten mit Sensoren gesammelt.</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//Dabei können aufgrund technischer Probleme der Sensoren oder menschlicher Fehler Ausreißerdaten in den Datensatz gespeichert werden.</a:t>
            </a:r>
            <a:endParaRPr lang="de" altLang="ko-KR" dirty="0">
              <a:effectLst/>
            </a:endParaRPr>
          </a:p>
          <a:p>
            <a:endParaRPr lang="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 dirty="0"/>
              <a:t>Im zweiten Schritt ‚Inspektion und Erkundung‘ werden </a:t>
            </a:r>
            <a:r>
              <a:rPr lang="de" altLang="ko-KR" sz="900" kern="1200" dirty="0">
                <a:solidFill>
                  <a:schemeClr val="tx1"/>
                </a:solidFill>
                <a:effectLst/>
                <a:latin typeface="+mn-lt"/>
                <a:ea typeface="+mn-ea"/>
                <a:cs typeface="+mn-cs"/>
              </a:rPr>
              <a:t>unabhängige Variablen, abhängige Variablen und Datentypen von Variablen untersucht.</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//um die strukturellen Beziehungen aufzudecken, die durch verschiedene Features in den Daten hervorgerufen werden. </a:t>
            </a:r>
            <a:endParaRPr lang="de" altLang="ko-KR" dirty="0">
              <a:effectLst/>
            </a:endParaRPr>
          </a:p>
          <a:p>
            <a:endParaRPr lang="de-DE" dirty="0"/>
          </a:p>
          <a:p>
            <a:r>
              <a:rPr lang="de" altLang="ko-KR" dirty="0"/>
              <a:t>Anschließend werden diese Daten vorverarbeitet und bereinigt. Dieser Schritt ist der wichtigs</a:t>
            </a:r>
            <a:r>
              <a:rPr lang="en-US" altLang="ko-KR" dirty="0" err="1"/>
              <a:t>te</a:t>
            </a:r>
            <a:r>
              <a:rPr lang="de" altLang="ko-KR" dirty="0"/>
              <a:t> Teil dieser Arbeit. Wenn man sich diesen Schritt etwas genauer ansieht, kann man ihn in solche Schritte unterteilen. Im Schritt „Entfernen unvollständiger Daten“ entfernt man die unvollständigen Daten. Wenn beispielsweise eine von mehreren Variablen keinen Wert hat, werden diese Daten in diesem Teilschritt entfernt. In der folgenden Teilschritt „Entfernen der Anomaliedaten“ werden verschiedene Ausreißererkennungsalgorithmen verwendet, um Ausreißer zu entfernen. Dieser Unterschritt ist der Schlüsselschritt für diese Arbeit. Danach werden die Daten bereinigt. Ein Beispiel hierfür ist die Neuordnung von Indizes, weil sie aufgrund der entfernten Daten nicht kontinuierlich geworden sind.</a:t>
            </a:r>
            <a:endParaRPr lang="en-US" altLang="ko-KR" dirty="0"/>
          </a:p>
          <a:p>
            <a:endParaRPr lang="en-US" altLang="ko-KR" dirty="0"/>
          </a:p>
          <a:p>
            <a:r>
              <a:rPr lang="de" altLang="ko-KR" dirty="0"/>
              <a:t>Zurück zur Abbildung links, der folgende Schritt ist „Modellierung und Training“. Hier wird ein Modell zur Vorhersage von Feinstaub erstellt und dieses Modell durch den vorbearbeiteten Datensatz im vorherigen Schritt trainiert.</a:t>
            </a:r>
          </a:p>
          <a:p>
            <a:endParaRPr lang="de" altLang="ko-KR" dirty="0"/>
          </a:p>
          <a:p>
            <a:r>
              <a:rPr lang="de" altLang="ko-KR" dirty="0"/>
              <a:t>Danach bewerten wir die Leistung dieses Modells. Wenn die Leistung nicht so gut ist wie erwartet, kann dieser Prozess zum vorherigen Schritt zurückkehren und den vorherigen Schritt noch mal durchführen.</a:t>
            </a:r>
          </a:p>
          <a:p>
            <a:endParaRPr lang="de" altLang="ko-KR" dirty="0"/>
          </a:p>
          <a:p>
            <a:r>
              <a:rPr lang="de" altLang="ko-KR" dirty="0"/>
              <a:t>Im letzten Schritt wird das Modell bereitgestellt. Wenn jedoch Eine Situation vorliegt, in der das Modell aufgrund des kritischen Feedbacks erst noch weiter aktualisiert werden muss, kann es in die Erfassungsphase zurückkehren.</a:t>
            </a:r>
            <a:endParaRPr lang="de" altLang="ko-KR" dirty="0">
              <a:effectLst/>
            </a:endParaRPr>
          </a:p>
        </p:txBody>
      </p:sp>
      <p:sp>
        <p:nvSpPr>
          <p:cNvPr id="4" name="Foliennummernplatzhalter 3"/>
          <p:cNvSpPr>
            <a:spLocks noGrp="1"/>
          </p:cNvSpPr>
          <p:nvPr>
            <p:ph type="sldNum" sz="quarter" idx="10"/>
          </p:nvPr>
        </p:nvSpPr>
        <p:spPr/>
        <p:txBody>
          <a:bodyPr/>
          <a:lstStyle/>
          <a:p>
            <a:fld id="{2D6A0D67-EDAE-48EC-829F-B147F9799060}" type="slidenum">
              <a:rPr lang="de-DE" smtClean="0"/>
              <a:t>8</a:t>
            </a:fld>
            <a:endParaRPr lang="de-DE"/>
          </a:p>
        </p:txBody>
      </p:sp>
    </p:spTree>
    <p:extLst>
      <p:ext uri="{BB962C8B-B14F-4D97-AF65-F5344CB8AC3E}">
        <p14:creationId xmlns:p14="http://schemas.microsoft.com/office/powerpoint/2010/main" val="2107528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In dieser vorliegenden Arbeit werden insgesamt fünf Algorithmen verwendet. </a:t>
            </a:r>
            <a:r>
              <a:rPr lang="de" dirty="0"/>
              <a:t>Diese fünf Algorithmen kann man nach ihrem Grundkonzept in drei Typen unterteilen. Statistik-, cluster- und dichtebasiert.</a:t>
            </a:r>
          </a:p>
          <a:p>
            <a:endParaRPr lang="de" dirty="0"/>
          </a:p>
          <a:p>
            <a:r>
              <a:rPr lang="de" dirty="0"/>
              <a:t>In statistikbasierten Algorithmen gibt es zwei Algorithmen, die ich in dieser Arbeit verwendet habe. Interquartile Range und z-Score Filter.</a:t>
            </a:r>
            <a:endParaRPr lang="de-DE" dirty="0"/>
          </a:p>
          <a:p>
            <a:r>
              <a:rPr lang="de-DE" dirty="0"/>
              <a:t>//Das Konzept der statistik-</a:t>
            </a:r>
            <a:r>
              <a:rPr lang="de" altLang="ko-KR" sz="900" b="0" i="0" kern="1200" dirty="0">
                <a:solidFill>
                  <a:schemeClr val="tx1"/>
                </a:solidFill>
                <a:effectLst/>
                <a:latin typeface="+mn-lt"/>
                <a:ea typeface="+mn-ea"/>
                <a:cs typeface="+mn-cs"/>
              </a:rPr>
              <a:t>basierte Algorithmen zur </a:t>
            </a:r>
            <a:r>
              <a:rPr lang="de" altLang="ko-KR" sz="900" b="0" i="0" kern="1200" dirty="0" err="1">
                <a:solidFill>
                  <a:schemeClr val="tx1"/>
                </a:solidFill>
                <a:effectLst/>
                <a:latin typeface="+mn-lt"/>
                <a:ea typeface="+mn-ea"/>
                <a:cs typeface="+mn-cs"/>
              </a:rPr>
              <a:t>Ausreißererkennung</a:t>
            </a:r>
            <a:r>
              <a:rPr lang="de" altLang="ko-KR" sz="900" b="0" i="0" kern="1200" dirty="0">
                <a:solidFill>
                  <a:schemeClr val="tx1"/>
                </a:solidFill>
                <a:effectLst/>
                <a:latin typeface="+mn-lt"/>
                <a:ea typeface="+mn-ea"/>
                <a:cs typeface="+mn-cs"/>
              </a:rPr>
              <a:t> ist es, nach Datenpunkten zu suchen, die signifikant von der Verteilung der restlichen Daten abweichen. Hierbei werden statistische Maße wie Mittelwert, Standardabweichung oder Quantile genutzt</a:t>
            </a:r>
            <a:r>
              <a:rPr lang="en-US" altLang="ko-KR" sz="900" b="0" i="0" kern="1200" dirty="0">
                <a:solidFill>
                  <a:schemeClr val="tx1"/>
                </a:solidFill>
                <a:effectLst/>
                <a:latin typeface="+mn-lt"/>
                <a:ea typeface="+mn-ea"/>
                <a:cs typeface="+mn-cs"/>
              </a:rPr>
              <a:t>.</a:t>
            </a:r>
            <a:endParaRPr lang="de-DE"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In clusterbasierten Algorithmen gibt es einen Algorithmus, der K-</a:t>
            </a:r>
            <a:r>
              <a:rPr lang="de" altLang="ko-KR" dirty="0" err="1"/>
              <a:t>Means</a:t>
            </a:r>
            <a:r>
              <a:rPr lang="de" altLang="ko-KR" dirty="0"/>
              <a:t> Clustering heißt.</a:t>
            </a:r>
            <a:endParaRPr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//Die cluster-</a:t>
            </a:r>
            <a:r>
              <a:rPr lang="de" altLang="ko-KR" dirty="0"/>
              <a:t>basierte </a:t>
            </a:r>
            <a:r>
              <a:rPr lang="de" altLang="ko-KR" dirty="0" err="1"/>
              <a:t>Ausreißererkennungsalgorithmen</a:t>
            </a:r>
            <a:r>
              <a:rPr lang="de" altLang="ko-KR" dirty="0"/>
              <a:t> basieren auf der Idee, dass Ausreißer in einem Datensatz sich von den anderen Datenpunkten dadurch unterscheiden, dass sie keine klare Zugehörigkeit zu einem Cluster aufweisen oder sich weit von den Clustern entfernt befinden.</a:t>
            </a:r>
            <a:endParaRPr lang="de-DE" dirty="0"/>
          </a:p>
          <a:p>
            <a:endParaRPr lang="de-DE" dirty="0"/>
          </a:p>
          <a:p>
            <a:r>
              <a:rPr lang="de" altLang="ko-KR" dirty="0"/>
              <a:t>In dichtebasierten Algorithmen gibt es zwei Algorithmen. </a:t>
            </a:r>
            <a:r>
              <a:rPr lang="de" altLang="ko-KR" dirty="0" err="1"/>
              <a:t>Local</a:t>
            </a:r>
            <a:r>
              <a:rPr lang="de" altLang="ko-KR" dirty="0"/>
              <a:t> </a:t>
            </a:r>
            <a:r>
              <a:rPr lang="de" altLang="ko-KR" dirty="0" err="1"/>
              <a:t>Outlier</a:t>
            </a:r>
            <a:r>
              <a:rPr lang="de" altLang="ko-KR" dirty="0"/>
              <a:t> </a:t>
            </a:r>
            <a:r>
              <a:rPr lang="de" altLang="ko-KR" dirty="0" err="1"/>
              <a:t>Factor</a:t>
            </a:r>
            <a:r>
              <a:rPr lang="de" altLang="ko-KR" dirty="0"/>
              <a:t> und Isolation </a:t>
            </a:r>
            <a:r>
              <a:rPr lang="de" altLang="ko-KR" dirty="0" err="1"/>
              <a:t>Forest</a:t>
            </a:r>
            <a:r>
              <a:rPr lang="de" altLang="ko-KR" dirty="0"/>
              <a:t>.</a:t>
            </a:r>
            <a:endParaRPr lang="de-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//Die d</a:t>
            </a:r>
            <a:r>
              <a:rPr lang="de" altLang="ko-KR" dirty="0"/>
              <a:t>ichte-basierte Ausreißererkennungsalgorithmen identifizieren Ausreißer anhand der Dichte von Daten in einem Datensatz. Die Daten, die in Bereichen mit geringer Dichte liegen oder in Gruppen mit niedriger Dichte, werden als Ausreißer betrachtet.</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9</a:t>
            </a:fld>
            <a:endParaRPr lang="de-DE"/>
          </a:p>
        </p:txBody>
      </p:sp>
    </p:spTree>
    <p:extLst>
      <p:ext uri="{BB962C8B-B14F-4D97-AF65-F5344CB8AC3E}">
        <p14:creationId xmlns:p14="http://schemas.microsoft.com/office/powerpoint/2010/main" val="54642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989681" y="2571749"/>
            <a:ext cx="6840001" cy="762617"/>
          </a:xfrm>
          <a:prstGeom prst="rect">
            <a:avLst/>
          </a:prstGeom>
          <a:ln>
            <a:noFill/>
          </a:ln>
        </p:spPr>
        <p:txBody>
          <a:bodyPr anchor="t"/>
          <a:lstStyle>
            <a:lvl1pPr algn="l">
              <a:defRPr sz="2800" b="1"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Subtitle 2"/>
          <p:cNvSpPr>
            <a:spLocks noGrp="1"/>
          </p:cNvSpPr>
          <p:nvPr>
            <p:ph type="subTitle" idx="1"/>
          </p:nvPr>
        </p:nvSpPr>
        <p:spPr>
          <a:xfrm>
            <a:off x="987840" y="3367497"/>
            <a:ext cx="6840000" cy="324000"/>
          </a:xfrm>
          <a:prstGeom prst="rect">
            <a:avLst/>
          </a:prstGeom>
        </p:spPr>
        <p:txBody>
          <a:bodyPr/>
          <a:lstStyle>
            <a:lvl1pPr marL="0" indent="0" algn="l">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11" name="Rechteck 22">
            <a:extLst>
              <a:ext uri="{FF2B5EF4-FFF2-40B4-BE49-F238E27FC236}">
                <a16:creationId xmlns:a16="http://schemas.microsoft.com/office/drawing/2014/main" id="{9EC1A838-4A71-41EB-BAE2-0041643BC9D4}"/>
              </a:ext>
            </a:extLst>
          </p:cNvPr>
          <p:cNvSpPr/>
          <p:nvPr userDrawn="1"/>
        </p:nvSpPr>
        <p:spPr>
          <a:xfrm>
            <a:off x="0" y="4732338"/>
            <a:ext cx="9144000" cy="41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Open Sans" panose="020B0606030504020204" pitchFamily="34" charset="0"/>
              <a:ea typeface="Open Sans" panose="020B0606030504020204" pitchFamily="34" charset="0"/>
              <a:cs typeface="Open Sans" panose="020B0606030504020204" pitchFamily="34" charset="0"/>
            </a:endParaRPr>
          </a:p>
        </p:txBody>
      </p:sp>
      <p:sp>
        <p:nvSpPr>
          <p:cNvPr id="14" name="Textplatzhalter 16">
            <a:extLst>
              <a:ext uri="{FF2B5EF4-FFF2-40B4-BE49-F238E27FC236}">
                <a16:creationId xmlns:a16="http://schemas.microsoft.com/office/drawing/2014/main" id="{E05DD9AE-D48F-4051-BF5C-DF56332B714C}"/>
              </a:ext>
            </a:extLst>
          </p:cNvPr>
          <p:cNvSpPr>
            <a:spLocks noGrp="1"/>
          </p:cNvSpPr>
          <p:nvPr>
            <p:ph type="body" sz="quarter" idx="12" hasCustomPrompt="1"/>
          </p:nvPr>
        </p:nvSpPr>
        <p:spPr>
          <a:xfrm>
            <a:off x="987840" y="2207181"/>
            <a:ext cx="4348162" cy="180000"/>
          </a:xfrm>
          <a:prstGeom prst="rect">
            <a:avLst/>
          </a:prstGeom>
        </p:spPr>
        <p:txBody>
          <a:bodyPr lIns="0" tIns="0" rIns="0" bIns="0"/>
          <a:lstStyle>
            <a:lvl1pPr marL="0" indent="0">
              <a:buNone/>
              <a:defRPr sz="1200">
                <a:latin typeface="Open Sans" panose="020B0606030504020204" pitchFamily="34" charset="0"/>
                <a:ea typeface="Open Sans" panose="020B0606030504020204" pitchFamily="34" charset="0"/>
                <a:cs typeface="Open Sans" panose="020B0606030504020204" pitchFamily="34" charset="0"/>
              </a:defRPr>
            </a:lvl1pPr>
          </a:lstStyle>
          <a:p>
            <a:pPr lvl="0"/>
            <a:r>
              <a:rPr lang="de-DE" dirty="0"/>
              <a:t>TU Dresden / Database Research Group</a:t>
            </a:r>
          </a:p>
        </p:txBody>
      </p:sp>
      <p:sp>
        <p:nvSpPr>
          <p:cNvPr id="20" name="Textplatzhalter 16">
            <a:extLst>
              <a:ext uri="{FF2B5EF4-FFF2-40B4-BE49-F238E27FC236}">
                <a16:creationId xmlns:a16="http://schemas.microsoft.com/office/drawing/2014/main" id="{5C851981-2C38-4E36-BCEB-0BE1C144695A}"/>
              </a:ext>
            </a:extLst>
          </p:cNvPr>
          <p:cNvSpPr>
            <a:spLocks noGrp="1"/>
          </p:cNvSpPr>
          <p:nvPr>
            <p:ph type="body" sz="quarter" idx="13" hasCustomPrompt="1"/>
          </p:nvPr>
        </p:nvSpPr>
        <p:spPr>
          <a:xfrm>
            <a:off x="987840" y="1950831"/>
            <a:ext cx="4348162" cy="180000"/>
          </a:xfrm>
          <a:prstGeom prst="rect">
            <a:avLst/>
          </a:prstGeom>
        </p:spPr>
        <p:txBody>
          <a:bodyPr lIns="0" tIns="0" rIns="0" bIns="0"/>
          <a:lstStyle>
            <a:lvl1pPr marL="0" indent="0">
              <a:buNone/>
              <a:defRPr sz="1200" b="1">
                <a:latin typeface="Open Sans" panose="020B0606030504020204" pitchFamily="34" charset="0"/>
                <a:ea typeface="Open Sans" panose="020B0606030504020204" pitchFamily="34" charset="0"/>
                <a:cs typeface="Open Sans" panose="020B0606030504020204" pitchFamily="34" charset="0"/>
              </a:defRPr>
            </a:lvl1pPr>
          </a:lstStyle>
          <a:p>
            <a:pPr lvl="0"/>
            <a:r>
              <a:rPr lang="de-DE" dirty="0"/>
              <a:t>Firstname </a:t>
            </a:r>
            <a:r>
              <a:rPr lang="de-DE" dirty="0" err="1"/>
              <a:t>Lastname</a:t>
            </a:r>
            <a:r>
              <a:rPr lang="de-DE" dirty="0"/>
              <a:t> </a:t>
            </a:r>
          </a:p>
        </p:txBody>
      </p:sp>
      <p:sp>
        <p:nvSpPr>
          <p:cNvPr id="22" name="Textfeld 3">
            <a:extLst>
              <a:ext uri="{FF2B5EF4-FFF2-40B4-BE49-F238E27FC236}">
                <a16:creationId xmlns:a16="http://schemas.microsoft.com/office/drawing/2014/main" id="{257E8C03-63E5-47DA-8B53-38BFFF25BA50}"/>
              </a:ext>
            </a:extLst>
          </p:cNvPr>
          <p:cNvSpPr txBox="1"/>
          <p:nvPr userDrawn="1"/>
        </p:nvSpPr>
        <p:spPr>
          <a:xfrm>
            <a:off x="5764697" y="4894797"/>
            <a:ext cx="3193774" cy="153888"/>
          </a:xfrm>
          <a:prstGeom prst="rect">
            <a:avLst/>
          </a:prstGeom>
        </p:spPr>
        <p:txBody>
          <a:bodyPr wrap="square" lIns="0" tIns="0" rIns="0" bIns="0" rtlCol="0">
            <a:spAutoFit/>
          </a:bodyPr>
          <a:lstStyle/>
          <a:p>
            <a:pPr algn="r"/>
            <a:r>
              <a:rPr lang="de-DE" sz="1000" dirty="0">
                <a:latin typeface="Open Sans" panose="020B0606030504020204" pitchFamily="34" charset="0"/>
                <a:ea typeface="Open Sans" panose="020B0606030504020204" pitchFamily="34" charset="0"/>
                <a:cs typeface="Open Sans" panose="020B0606030504020204" pitchFamily="34" charset="0"/>
              </a:rPr>
              <a:t>Version: </a:t>
            </a:r>
            <a:fld id="{F177775E-225A-407F-992E-67988BAC233C}" type="datetime2">
              <a:rPr lang="en-US" sz="1000" smtClean="0">
                <a:latin typeface="Open Sans" panose="020B0606030504020204" pitchFamily="34" charset="0"/>
                <a:ea typeface="Open Sans" panose="020B0606030504020204" pitchFamily="34" charset="0"/>
                <a:cs typeface="Open Sans" panose="020B0606030504020204" pitchFamily="34" charset="0"/>
              </a:rPr>
              <a:pPr algn="r"/>
              <a:t>Sunday, March 12, 2023</a:t>
            </a:fld>
            <a:endParaRPr lang="de-DE" sz="1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3" name="Grafik 23">
            <a:extLst>
              <a:ext uri="{FF2B5EF4-FFF2-40B4-BE49-F238E27FC236}">
                <a16:creationId xmlns:a16="http://schemas.microsoft.com/office/drawing/2014/main" id="{7420A23F-C841-42FA-A028-8D4D5BA6098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838936" y="171758"/>
            <a:ext cx="1414669" cy="576750"/>
          </a:xfrm>
          <a:prstGeom prst="rect">
            <a:avLst/>
          </a:prstGeom>
        </p:spPr>
      </p:pic>
      <p:sp>
        <p:nvSpPr>
          <p:cNvPr id="9" name="Textfeld 5">
            <a:extLst>
              <a:ext uri="{FF2B5EF4-FFF2-40B4-BE49-F238E27FC236}">
                <a16:creationId xmlns:a16="http://schemas.microsoft.com/office/drawing/2014/main" id="{8AEA814F-081F-4B5B-B287-4E2BF0E543DE}"/>
              </a:ext>
            </a:extLst>
          </p:cNvPr>
          <p:cNvSpPr txBox="1"/>
          <p:nvPr userDrawn="1"/>
        </p:nvSpPr>
        <p:spPr>
          <a:xfrm>
            <a:off x="353860" y="558558"/>
            <a:ext cx="7064971" cy="6155531"/>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40000" b="1" dirty="0">
                <a:solidFill>
                  <a:srgbClr val="D0E3F3"/>
                </a:solidFill>
                <a:latin typeface="Open Sans" panose="020B0606030504020204" pitchFamily="34" charset="0"/>
                <a:ea typeface="Open Sans" panose="020B0606030504020204" pitchFamily="34" charset="0"/>
                <a:cs typeface="Open Sans" panose="020B0606030504020204" pitchFamily="34" charset="0"/>
              </a:rPr>
              <a:t>5</a:t>
            </a:r>
          </a:p>
        </p:txBody>
      </p:sp>
    </p:spTree>
    <p:extLst>
      <p:ext uri="{BB962C8B-B14F-4D97-AF65-F5344CB8AC3E}">
        <p14:creationId xmlns:p14="http://schemas.microsoft.com/office/powerpoint/2010/main" val="222480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2" name="Rechteck 12">
            <a:extLst>
              <a:ext uri="{FF2B5EF4-FFF2-40B4-BE49-F238E27FC236}">
                <a16:creationId xmlns:a16="http://schemas.microsoft.com/office/drawing/2014/main" id="{3400C008-FE4A-42ED-A066-5EAD4C07FADD}"/>
              </a:ext>
            </a:extLst>
          </p:cNvPr>
          <p:cNvSpPr/>
          <p:nvPr userDrawn="1"/>
        </p:nvSpPr>
        <p:spPr>
          <a:xfrm>
            <a:off x="0" y="915988"/>
            <a:ext cx="9144000" cy="4227512"/>
          </a:xfrm>
          <a:prstGeom prst="rect">
            <a:avLst/>
          </a:prstGeom>
          <a:solidFill>
            <a:srgbClr val="E7F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D0E3F3"/>
              </a:solidFill>
            </a:endParaRPr>
          </a:p>
        </p:txBody>
      </p:sp>
      <p:pic>
        <p:nvPicPr>
          <p:cNvPr id="11" name="Grafik 15">
            <a:extLst>
              <a:ext uri="{FF2B5EF4-FFF2-40B4-BE49-F238E27FC236}">
                <a16:creationId xmlns:a16="http://schemas.microsoft.com/office/drawing/2014/main" id="{A5377975-D7FF-46E4-BA7E-6BAD37B8C71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17" b="23495"/>
          <a:stretch/>
        </p:blipFill>
        <p:spPr>
          <a:xfrm>
            <a:off x="1240865" y="-990"/>
            <a:ext cx="7543178" cy="5143500"/>
          </a:xfrm>
          <a:prstGeom prst="rect">
            <a:avLst/>
          </a:prstGeom>
        </p:spPr>
      </p:pic>
      <p:sp>
        <p:nvSpPr>
          <p:cNvPr id="2" name="Title 1"/>
          <p:cNvSpPr>
            <a:spLocks noGrp="1"/>
          </p:cNvSpPr>
          <p:nvPr>
            <p:ph type="ctrTitle"/>
          </p:nvPr>
        </p:nvSpPr>
        <p:spPr>
          <a:xfrm>
            <a:off x="837368" y="2486945"/>
            <a:ext cx="7617519" cy="832726"/>
          </a:xfrm>
          <a:prstGeom prst="rect">
            <a:avLst/>
          </a:prstGeom>
          <a:ln>
            <a:noFill/>
          </a:ln>
        </p:spPr>
        <p:txBody>
          <a:bodyPr anchor="t"/>
          <a:lstStyle>
            <a:lvl1pPr algn="l">
              <a:defRPr sz="2800" b="1"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Subtitle 2"/>
          <p:cNvSpPr>
            <a:spLocks noGrp="1"/>
          </p:cNvSpPr>
          <p:nvPr>
            <p:ph type="subTitle" idx="1"/>
          </p:nvPr>
        </p:nvSpPr>
        <p:spPr>
          <a:xfrm>
            <a:off x="835527" y="3375456"/>
            <a:ext cx="6840000" cy="324000"/>
          </a:xfrm>
          <a:prstGeom prst="rect">
            <a:avLst/>
          </a:prstGeom>
        </p:spPr>
        <p:txBody>
          <a:bodyPr/>
          <a:lstStyle>
            <a:lvl1pPr marL="0" indent="0" algn="l">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pic>
        <p:nvPicPr>
          <p:cNvPr id="10" name="Grafik 23">
            <a:extLst>
              <a:ext uri="{FF2B5EF4-FFF2-40B4-BE49-F238E27FC236}">
                <a16:creationId xmlns:a16="http://schemas.microsoft.com/office/drawing/2014/main" id="{CE660BB8-91B8-4F7D-8376-9E3C0BDE2283}"/>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38936" y="171758"/>
            <a:ext cx="1414669" cy="576750"/>
          </a:xfrm>
          <a:prstGeom prst="rect">
            <a:avLst/>
          </a:prstGeom>
        </p:spPr>
      </p:pic>
    </p:spTree>
    <p:extLst>
      <p:ext uri="{BB962C8B-B14F-4D97-AF65-F5344CB8AC3E}">
        <p14:creationId xmlns:p14="http://schemas.microsoft.com/office/powerpoint/2010/main" val="104528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6" name="Titel 5"/>
          <p:cNvSpPr>
            <a:spLocks noGrp="1"/>
          </p:cNvSpPr>
          <p:nvPr>
            <p:ph type="title"/>
          </p:nvPr>
        </p:nvSpPr>
        <p:spPr>
          <a:xfrm>
            <a:off x="936780" y="2355749"/>
            <a:ext cx="7560000" cy="930789"/>
          </a:xfrm>
          <a:prstGeom prst="rect">
            <a:avLst/>
          </a:prstGeom>
          <a:ln>
            <a:noFill/>
          </a:ln>
        </p:spPr>
        <p:txBody>
          <a:bodyPr anchor="t"/>
          <a:lstStyle>
            <a:lvl1pPr algn="l">
              <a:defRPr sz="2400" b="1">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4" name="Rechteck 3"/>
          <p:cNvSpPr/>
          <p:nvPr userDrawn="1"/>
        </p:nvSpPr>
        <p:spPr>
          <a:xfrm>
            <a:off x="511308" y="2139750"/>
            <a:ext cx="36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2EA88E"/>
              </a:solidFill>
            </a:endParaRPr>
          </a:p>
        </p:txBody>
      </p:sp>
      <p:sp>
        <p:nvSpPr>
          <p:cNvPr id="8" name="Rechteck 7"/>
          <p:cNvSpPr/>
          <p:nvPr userDrawn="1"/>
        </p:nvSpPr>
        <p:spPr>
          <a:xfrm rot="2700000">
            <a:off x="8582974" y="1773663"/>
            <a:ext cx="18000" cy="151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userDrawn="1"/>
        </p:nvSpPr>
        <p:spPr>
          <a:xfrm rot="8100000">
            <a:off x="8873225" y="2002836"/>
            <a:ext cx="18000" cy="79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2">
            <a:extLst>
              <a:ext uri="{FF2B5EF4-FFF2-40B4-BE49-F238E27FC236}">
                <a16:creationId xmlns:a16="http://schemas.microsoft.com/office/drawing/2014/main" id="{7C32C9CF-6F47-4863-BB0D-F0A81F892AEF}"/>
              </a:ext>
            </a:extLst>
          </p:cNvPr>
          <p:cNvSpPr/>
          <p:nvPr userDrawn="1"/>
        </p:nvSpPr>
        <p:spPr>
          <a:xfrm>
            <a:off x="358775" y="1957973"/>
            <a:ext cx="252412" cy="1800225"/>
          </a:xfrm>
          <a:prstGeom prst="rect">
            <a:avLst/>
          </a:prstGeom>
          <a:solidFill>
            <a:srgbClr val="D0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6322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180000" y="254870"/>
            <a:ext cx="6480000" cy="43056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Content Placeholder 2"/>
          <p:cNvSpPr>
            <a:spLocks noGrp="1"/>
          </p:cNvSpPr>
          <p:nvPr>
            <p:ph idx="1"/>
          </p:nvPr>
        </p:nvSpPr>
        <p:spPr>
          <a:xfrm>
            <a:off x="180000" y="918992"/>
            <a:ext cx="8784000" cy="3780000"/>
          </a:xfrm>
          <a:prstGeom prst="rect">
            <a:avLst/>
          </a:prstGeom>
          <a:ln>
            <a:noFill/>
          </a:ln>
        </p:spPr>
        <p:txBody>
          <a:bodyPr lIns="0"/>
          <a:lstStyle>
            <a:lvl1pPr marL="90488" indent="-90488">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b="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b="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buFont typeface="Arial" panose="020B0604020202020204" pitchFamily="34" charset="0"/>
              <a:buChar cha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246037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6480000" cy="43200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3" name="Content Placeholder 2"/>
          <p:cNvSpPr>
            <a:spLocks noGrp="1"/>
          </p:cNvSpPr>
          <p:nvPr>
            <p:ph idx="1"/>
          </p:nvPr>
        </p:nvSpPr>
        <p:spPr>
          <a:xfrm>
            <a:off x="180000" y="918992"/>
            <a:ext cx="4248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tabLst>
                <a:tab pos="4124325" algn="l"/>
              </a:tabLst>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5" name="Content Placeholder 2"/>
          <p:cNvSpPr>
            <a:spLocks noGrp="1"/>
          </p:cNvSpPr>
          <p:nvPr>
            <p:ph idx="10"/>
          </p:nvPr>
        </p:nvSpPr>
        <p:spPr>
          <a:xfrm>
            <a:off x="4716000" y="918992"/>
            <a:ext cx="4248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normalizeH="0"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buFont typeface="Muli" panose="00000500000000000000" pitchFamily="2" charset="0"/>
              <a:buChar char="•"/>
              <a:defRPr sz="1200">
                <a:latin typeface="+mj-lt"/>
              </a:defRPr>
            </a:lvl4pPr>
            <a:lvl5pPr>
              <a:defRPr sz="1200">
                <a:latin typeface="+mj-lt"/>
              </a:defRPr>
            </a:lvl5pPr>
            <a:lvl6pPr>
              <a:defRPr sz="1200"/>
            </a:lvl6pPr>
            <a:lvl7pPr>
              <a:defRPr sz="1200"/>
            </a:lvl7pPr>
            <a:lvl8pPr>
              <a:defRPr sz="1200"/>
            </a:lvl8pPr>
            <a:lvl9pPr marL="2743200" indent="0">
              <a:buNone/>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159263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6480000" cy="432000"/>
          </a:xfrm>
          <a:prstGeom prst="rect">
            <a:avLst/>
          </a:prstGeom>
        </p:spPr>
        <p:txBody>
          <a:bodyPr anchor="ctr"/>
          <a:lstStyle>
            <a:lvl1pPr>
              <a:defRPr sz="2200" b="1">
                <a:solidFill>
                  <a:srgbClr val="555555"/>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3" name="Content Placeholder 2"/>
          <p:cNvSpPr>
            <a:spLocks noGrp="1"/>
          </p:cNvSpPr>
          <p:nvPr>
            <p:ph idx="1"/>
          </p:nvPr>
        </p:nvSpPr>
        <p:spPr>
          <a:xfrm>
            <a:off x="180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8" name="Content Placeholder 2"/>
          <p:cNvSpPr>
            <a:spLocks noGrp="1"/>
          </p:cNvSpPr>
          <p:nvPr>
            <p:ph idx="13"/>
          </p:nvPr>
        </p:nvSpPr>
        <p:spPr>
          <a:xfrm>
            <a:off x="6192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tabLst>
                <a:tab pos="627063" algn="l"/>
              </a:tabLst>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9" name="Content Placeholder 2"/>
          <p:cNvSpPr>
            <a:spLocks noGrp="1"/>
          </p:cNvSpPr>
          <p:nvPr>
            <p:ph idx="14"/>
          </p:nvPr>
        </p:nvSpPr>
        <p:spPr>
          <a:xfrm>
            <a:off x="3186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494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ohne Inhalt">
    <p:spTree>
      <p:nvGrpSpPr>
        <p:cNvPr id="1" name=""/>
        <p:cNvGrpSpPr/>
        <p:nvPr/>
      </p:nvGrpSpPr>
      <p:grpSpPr>
        <a:xfrm>
          <a:off x="0" y="0"/>
          <a:ext cx="0" cy="0"/>
          <a:chOff x="0" y="0"/>
          <a:chExt cx="0" cy="0"/>
        </a:xfrm>
      </p:grpSpPr>
      <p:sp>
        <p:nvSpPr>
          <p:cNvPr id="2" name="Title 1"/>
          <p:cNvSpPr>
            <a:spLocks noGrp="1"/>
          </p:cNvSpPr>
          <p:nvPr>
            <p:ph type="title"/>
          </p:nvPr>
        </p:nvSpPr>
        <p:spPr>
          <a:xfrm>
            <a:off x="180000" y="254870"/>
            <a:ext cx="6480000" cy="43056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Tree>
    <p:extLst>
      <p:ext uri="{BB962C8B-B14F-4D97-AF65-F5344CB8AC3E}">
        <p14:creationId xmlns:p14="http://schemas.microsoft.com/office/powerpoint/2010/main" val="293284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42BE245D-6534-4407-A746-F730C69CC9AB}"/>
              </a:ext>
            </a:extLst>
          </p:cNvPr>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01236" y="235721"/>
            <a:ext cx="1183989" cy="411469"/>
          </a:xfrm>
          <a:prstGeom prst="rect">
            <a:avLst/>
          </a:prstGeom>
        </p:spPr>
      </p:pic>
      <p:sp>
        <p:nvSpPr>
          <p:cNvPr id="7" name="Rechteck 9">
            <a:extLst>
              <a:ext uri="{FF2B5EF4-FFF2-40B4-BE49-F238E27FC236}">
                <a16:creationId xmlns:a16="http://schemas.microsoft.com/office/drawing/2014/main" id="{8CE2738A-D753-48BE-891A-34A80614D575}"/>
              </a:ext>
            </a:extLst>
          </p:cNvPr>
          <p:cNvSpPr/>
          <p:nvPr userDrawn="1"/>
        </p:nvSpPr>
        <p:spPr>
          <a:xfrm>
            <a:off x="0" y="4732030"/>
            <a:ext cx="9144000" cy="411469"/>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3">
            <a:extLst>
              <a:ext uri="{FF2B5EF4-FFF2-40B4-BE49-F238E27FC236}">
                <a16:creationId xmlns:a16="http://schemas.microsoft.com/office/drawing/2014/main" id="{CB1B3FC5-F198-4DA7-B106-511A875FB776}"/>
              </a:ext>
            </a:extLst>
          </p:cNvPr>
          <p:cNvSpPr txBox="1"/>
          <p:nvPr userDrawn="1"/>
        </p:nvSpPr>
        <p:spPr>
          <a:xfrm>
            <a:off x="8553600" y="4824000"/>
            <a:ext cx="540000" cy="276999"/>
          </a:xfrm>
          <a:prstGeom prst="rect">
            <a:avLst/>
          </a:prstGeom>
          <a:noFill/>
        </p:spPr>
        <p:txBody>
          <a:bodyPr wrap="square" rtlCol="0">
            <a:spAutoFit/>
          </a:bodyPr>
          <a:lstStyle/>
          <a:p>
            <a:pPr algn="ctr"/>
            <a:fld id="{D9DDD7E6-EF1D-4D76-8D7C-7B5499DA39D6}" type="slidenum">
              <a:rPr lang="de-DE" sz="1200" smtClean="0">
                <a:latin typeface="Open Sans" panose="020B0606030504020204" pitchFamily="34" charset="0"/>
                <a:ea typeface="Open Sans" panose="020B0606030504020204" pitchFamily="34" charset="0"/>
                <a:cs typeface="Open Sans" panose="020B0606030504020204" pitchFamily="34" charset="0"/>
              </a:rPr>
              <a:pPr algn="ctr"/>
              <a:t>‹#›</a:t>
            </a:fld>
            <a:endParaRPr lang="de-DE" sz="1200" dirty="0" err="1">
              <a:latin typeface="Open Sans" panose="020B0606030504020204" pitchFamily="34" charset="0"/>
              <a:ea typeface="Open Sans" panose="020B0606030504020204" pitchFamily="34" charset="0"/>
              <a:cs typeface="Open Sans" panose="020B0606030504020204" pitchFamily="34" charset="0"/>
            </a:endParaRPr>
          </a:p>
        </p:txBody>
      </p:sp>
      <p:pic>
        <p:nvPicPr>
          <p:cNvPr id="10" name="Grafik 10" descr="Ein Bild, das Text, draußen, Schild enthält.&#10;&#10;Automatisch generierte Beschreibung">
            <a:extLst>
              <a:ext uri="{FF2B5EF4-FFF2-40B4-BE49-F238E27FC236}">
                <a16:creationId xmlns:a16="http://schemas.microsoft.com/office/drawing/2014/main" id="{DAA63AD8-7505-45CB-B82C-1C07FD8F588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58775" y="4843542"/>
            <a:ext cx="654094" cy="190884"/>
          </a:xfrm>
          <a:prstGeom prst="rect">
            <a:avLst/>
          </a:prstGeom>
        </p:spPr>
      </p:pic>
    </p:spTree>
    <p:extLst>
      <p:ext uri="{BB962C8B-B14F-4D97-AF65-F5344CB8AC3E}">
        <p14:creationId xmlns:p14="http://schemas.microsoft.com/office/powerpoint/2010/main" val="182470469"/>
      </p:ext>
    </p:extLst>
  </p:cSld>
  <p:clrMap bg1="lt1" tx1="dk1" bg2="lt2" tx2="dk2" accent1="accent1" accent2="accent2" accent3="accent3" accent4="accent4" accent5="accent5" accent6="accent6" hlink="hlink" folHlink="folHlink"/>
  <p:sldLayoutIdLst>
    <p:sldLayoutId id="2147483664" r:id="rId1"/>
    <p:sldLayoutId id="2147483670" r:id="rId2"/>
    <p:sldLayoutId id="2147483666" r:id="rId3"/>
    <p:sldLayoutId id="2147483665" r:id="rId4"/>
    <p:sldLayoutId id="2147483667" r:id="rId5"/>
    <p:sldLayoutId id="2147483668" r:id="rId6"/>
    <p:sldLayoutId id="2147483669" r:id="rId7"/>
  </p:sldLayoutIdLst>
  <p:hf sldNum="0" hdr="0" ftr="0" dt="0"/>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540804" y="2424223"/>
            <a:ext cx="7617519" cy="703441"/>
          </a:xfrm>
        </p:spPr>
        <p:txBody>
          <a:bodyPr/>
          <a:lstStyle/>
          <a:p>
            <a:r>
              <a:rPr lang="de" sz="2400" dirty="0"/>
              <a:t>Untersuchung des Einflusses von Ausreißern auf die Prognosegenauigkeit von Feinstaubkonzentrationen</a:t>
            </a:r>
            <a:endParaRPr lang="de-DE" sz="2400" dirty="0"/>
          </a:p>
        </p:txBody>
      </p:sp>
      <p:sp>
        <p:nvSpPr>
          <p:cNvPr id="6" name="Untertitel 5"/>
          <p:cNvSpPr>
            <a:spLocks noGrp="1"/>
          </p:cNvSpPr>
          <p:nvPr>
            <p:ph type="subTitle" idx="1"/>
          </p:nvPr>
        </p:nvSpPr>
        <p:spPr>
          <a:xfrm>
            <a:off x="547201" y="3366149"/>
            <a:ext cx="6840000" cy="281059"/>
          </a:xfrm>
        </p:spPr>
        <p:txBody>
          <a:bodyPr/>
          <a:lstStyle/>
          <a:p>
            <a:r>
              <a:rPr lang="de-DE" altLang="ko-KR" dirty="0"/>
              <a:t>Bachelorarbeit, Davin Ahn</a:t>
            </a:r>
            <a:endParaRPr lang="en-DE" altLang="ko-KR"/>
          </a:p>
        </p:txBody>
      </p:sp>
    </p:spTree>
    <p:extLst>
      <p:ext uri="{BB962C8B-B14F-4D97-AF65-F5344CB8AC3E}">
        <p14:creationId xmlns:p14="http://schemas.microsoft.com/office/powerpoint/2010/main" val="145001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3C68488C-C57D-294B-90D1-F8FC3D8496BB}"/>
              </a:ext>
            </a:extLst>
          </p:cNvPr>
          <p:cNvGraphicFramePr>
            <a:graphicFrameLocks noGrp="1"/>
          </p:cNvGraphicFramePr>
          <p:nvPr>
            <p:extLst>
              <p:ext uri="{D42A27DB-BD31-4B8C-83A1-F6EECF244321}">
                <p14:modId xmlns:p14="http://schemas.microsoft.com/office/powerpoint/2010/main" val="3336230118"/>
              </p:ext>
            </p:extLst>
          </p:nvPr>
        </p:nvGraphicFramePr>
        <p:xfrm>
          <a:off x="267729" y="1990352"/>
          <a:ext cx="8608542" cy="1670796"/>
        </p:xfrm>
        <a:graphic>
          <a:graphicData uri="http://schemas.openxmlformats.org/drawingml/2006/table">
            <a:tbl>
              <a:tblPr firstRow="1" bandRow="1">
                <a:effectLst/>
                <a:tableStyleId>{0660B408-B3CF-4A94-85FC-2B1E0A45F4A2}</a:tableStyleId>
              </a:tblPr>
              <a:tblGrid>
                <a:gridCol w="1894704">
                  <a:extLst>
                    <a:ext uri="{9D8B030D-6E8A-4147-A177-3AD203B41FA5}">
                      <a16:colId xmlns:a16="http://schemas.microsoft.com/office/drawing/2014/main" val="2131860217"/>
                    </a:ext>
                  </a:extLst>
                </a:gridCol>
                <a:gridCol w="741405">
                  <a:extLst>
                    <a:ext uri="{9D8B030D-6E8A-4147-A177-3AD203B41FA5}">
                      <a16:colId xmlns:a16="http://schemas.microsoft.com/office/drawing/2014/main" val="3006874512"/>
                    </a:ext>
                  </a:extLst>
                </a:gridCol>
                <a:gridCol w="634314">
                  <a:extLst>
                    <a:ext uri="{9D8B030D-6E8A-4147-A177-3AD203B41FA5}">
                      <a16:colId xmlns:a16="http://schemas.microsoft.com/office/drawing/2014/main" val="3474172221"/>
                    </a:ext>
                  </a:extLst>
                </a:gridCol>
                <a:gridCol w="659027">
                  <a:extLst>
                    <a:ext uri="{9D8B030D-6E8A-4147-A177-3AD203B41FA5}">
                      <a16:colId xmlns:a16="http://schemas.microsoft.com/office/drawing/2014/main" val="2154563206"/>
                    </a:ext>
                  </a:extLst>
                </a:gridCol>
                <a:gridCol w="817231">
                  <a:extLst>
                    <a:ext uri="{9D8B030D-6E8A-4147-A177-3AD203B41FA5}">
                      <a16:colId xmlns:a16="http://schemas.microsoft.com/office/drawing/2014/main" val="3976688158"/>
                    </a:ext>
                  </a:extLst>
                </a:gridCol>
                <a:gridCol w="774217">
                  <a:extLst>
                    <a:ext uri="{9D8B030D-6E8A-4147-A177-3AD203B41FA5}">
                      <a16:colId xmlns:a16="http://schemas.microsoft.com/office/drawing/2014/main" val="1887927538"/>
                    </a:ext>
                  </a:extLst>
                </a:gridCol>
                <a:gridCol w="884817">
                  <a:extLst>
                    <a:ext uri="{9D8B030D-6E8A-4147-A177-3AD203B41FA5}">
                      <a16:colId xmlns:a16="http://schemas.microsoft.com/office/drawing/2014/main" val="2061325442"/>
                    </a:ext>
                  </a:extLst>
                </a:gridCol>
                <a:gridCol w="755782">
                  <a:extLst>
                    <a:ext uri="{9D8B030D-6E8A-4147-A177-3AD203B41FA5}">
                      <a16:colId xmlns:a16="http://schemas.microsoft.com/office/drawing/2014/main" val="660130742"/>
                    </a:ext>
                  </a:extLst>
                </a:gridCol>
                <a:gridCol w="709697">
                  <a:extLst>
                    <a:ext uri="{9D8B030D-6E8A-4147-A177-3AD203B41FA5}">
                      <a16:colId xmlns:a16="http://schemas.microsoft.com/office/drawing/2014/main" val="346906480"/>
                    </a:ext>
                  </a:extLst>
                </a:gridCol>
                <a:gridCol w="737348">
                  <a:extLst>
                    <a:ext uri="{9D8B030D-6E8A-4147-A177-3AD203B41FA5}">
                      <a16:colId xmlns:a16="http://schemas.microsoft.com/office/drawing/2014/main" val="1223097556"/>
                    </a:ext>
                  </a:extLst>
                </a:gridCol>
              </a:tblGrid>
              <a:tr h="429551">
                <a:tc>
                  <a:txBody>
                    <a:bodyPr/>
                    <a:lstStyle/>
                    <a:p>
                      <a:pPr algn="ctr" latinLnBrk="1"/>
                      <a:r>
                        <a:rPr lang="de-DE" altLang="ko-KR" sz="1200" dirty="0">
                          <a:solidFill>
                            <a:schemeClr val="bg1"/>
                          </a:solidFill>
                          <a:latin typeface="Open Sans" pitchFamily="2" charset="0"/>
                          <a:ea typeface="Open Sans" pitchFamily="2" charset="0"/>
                          <a:cs typeface="Open Sans" pitchFamily="2" charset="0"/>
                        </a:rPr>
                        <a:t>verwandte Algorithmen</a:t>
                      </a:r>
                      <a:endParaRPr lang="ko-KR" altLang="en-US" sz="1200" dirty="0">
                        <a:solidFill>
                          <a:schemeClr val="bg1"/>
                        </a:solidFill>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[JYK20]</a:t>
                      </a:r>
                      <a:endParaRPr lang="ko-KR" altLang="en-US" sz="1200" dirty="0">
                        <a:solidFill>
                          <a:schemeClr val="bg1"/>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[MKPT20]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[SJLD15]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[AO22]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[WD16]</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[LIPJ21]</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[HZZ+13]</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[DF13]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dirty="0">
                          <a:solidFill>
                            <a:schemeClr val="bg1"/>
                          </a:solidFill>
                          <a:latin typeface="Open Sans" pitchFamily="2" charset="0"/>
                          <a:ea typeface="Open Sans" pitchFamily="2" charset="0"/>
                          <a:cs typeface="Open Sans" pitchFamily="2" charset="0"/>
                        </a:rPr>
                        <a:t>Diese Arbeit</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extLst>
                  <a:ext uri="{0D108BD9-81ED-4DB2-BD59-A6C34878D82A}">
                    <a16:rowId xmlns:a16="http://schemas.microsoft.com/office/drawing/2014/main" val="4229836391"/>
                  </a:ext>
                </a:extLst>
              </a:tr>
              <a:tr h="404532">
                <a:tc>
                  <a:txBody>
                    <a:bodyPr/>
                    <a:lstStyle/>
                    <a:p>
                      <a:pPr algn="r" latinLnBrk="1"/>
                      <a:r>
                        <a:rPr lang="de-DE" altLang="ko-KR" sz="1200" dirty="0">
                          <a:latin typeface="Open Sans" pitchFamily="2" charset="0"/>
                          <a:ea typeface="Open Sans" pitchFamily="2" charset="0"/>
                          <a:cs typeface="Open Sans" pitchFamily="2" charset="0"/>
                        </a:rPr>
                        <a:t>Statistik-basiert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ko-KR" altLang="en-US" b="1" dirty="0">
                          <a:solidFill>
                            <a:srgbClr val="00B050"/>
                          </a:solidFill>
                          <a:latin typeface="Open Sans" pitchFamily="2" charset="0"/>
                          <a:cs typeface="Open Sans" pitchFamily="2" charset="0"/>
                        </a:rPr>
                        <a:t>✓</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04177821"/>
                  </a:ext>
                </a:extLst>
              </a:tr>
              <a:tr h="404532">
                <a:tc>
                  <a:txBody>
                    <a:bodyPr/>
                    <a:lstStyle/>
                    <a:p>
                      <a:pPr algn="r" latinLnBrk="1"/>
                      <a:r>
                        <a:rPr lang="de-DE" altLang="ko-KR" sz="1200" dirty="0">
                          <a:latin typeface="Open Sans" pitchFamily="2" charset="0"/>
                          <a:ea typeface="Open Sans" pitchFamily="2" charset="0"/>
                          <a:cs typeface="Open Sans" pitchFamily="2" charset="0"/>
                        </a:rPr>
                        <a:t>Cluster(Distanz)-basiert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extLst>
                  <a:ext uri="{0D108BD9-81ED-4DB2-BD59-A6C34878D82A}">
                    <a16:rowId xmlns:a16="http://schemas.microsoft.com/office/drawing/2014/main" val="3032187768"/>
                  </a:ext>
                </a:extLst>
              </a:tr>
              <a:tr h="404532">
                <a:tc>
                  <a:txBody>
                    <a:bodyPr/>
                    <a:lstStyle/>
                    <a:p>
                      <a:pPr algn="r" latinLnBrk="1"/>
                      <a:r>
                        <a:rPr lang="de-DE" altLang="ko-KR" sz="1200" dirty="0">
                          <a:latin typeface="Open Sans" pitchFamily="2" charset="0"/>
                          <a:ea typeface="Open Sans" pitchFamily="2" charset="0"/>
                          <a:cs typeface="Open Sans" pitchFamily="2" charset="0"/>
                        </a:rPr>
                        <a:t>Dichte-basiert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ko-KR" altLang="en-US" b="1" dirty="0">
                          <a:solidFill>
                            <a:srgbClr val="00B050"/>
                          </a:solidFill>
                          <a:latin typeface="Open Sans" pitchFamily="2" charset="0"/>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extLst>
                  <a:ext uri="{0D108BD9-81ED-4DB2-BD59-A6C34878D82A}">
                    <a16:rowId xmlns:a16="http://schemas.microsoft.com/office/drawing/2014/main" val="3730798090"/>
                  </a:ext>
                </a:extLst>
              </a:tr>
            </a:tbl>
          </a:graphicData>
        </a:graphic>
      </p:graphicFrame>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6480000" cy="432000"/>
          </a:xfrm>
        </p:spPr>
        <p:txBody>
          <a:bodyPr/>
          <a:lstStyle/>
          <a:p>
            <a:r>
              <a:rPr lang="de-DE" noProof="0" dirty="0"/>
              <a:t>Methoden</a:t>
            </a:r>
          </a:p>
        </p:txBody>
      </p:sp>
      <p:sp>
        <p:nvSpPr>
          <p:cNvPr id="4" name="Inhaltsplatzhalter 2">
            <a:extLst>
              <a:ext uri="{FF2B5EF4-FFF2-40B4-BE49-F238E27FC236}">
                <a16:creationId xmlns:a16="http://schemas.microsoft.com/office/drawing/2014/main" id="{81261856-6ECA-624B-9BFE-427126654D3A}"/>
              </a:ext>
            </a:extLst>
          </p:cNvPr>
          <p:cNvSpPr>
            <a:spLocks noGrp="1"/>
          </p:cNvSpPr>
          <p:nvPr>
            <p:ph idx="1"/>
          </p:nvPr>
        </p:nvSpPr>
        <p:spPr>
          <a:xfrm>
            <a:off x="180000" y="918993"/>
            <a:ext cx="3955582" cy="432000"/>
          </a:xfrm>
        </p:spPr>
        <p:txBody>
          <a:bodyPr/>
          <a:lstStyle/>
          <a:p>
            <a:pPr marL="81000" indent="0">
              <a:buNone/>
            </a:pPr>
            <a:r>
              <a:rPr lang="de-DE" altLang="ko-KR" dirty="0"/>
              <a:t>Verwandte Arbeiten</a:t>
            </a:r>
            <a:endParaRPr lang="de-DE" dirty="0"/>
          </a:p>
        </p:txBody>
      </p:sp>
    </p:spTree>
    <p:extLst>
      <p:ext uri="{BB962C8B-B14F-4D97-AF65-F5344CB8AC3E}">
        <p14:creationId xmlns:p14="http://schemas.microsoft.com/office/powerpoint/2010/main" val="3228796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1399387"/>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solidFill>
                  <a:schemeClr val="bg1">
                    <a:lumMod val="50000"/>
                  </a:schemeClr>
                </a:solidFill>
              </a:rPr>
              <a:t>1. Einleitung</a:t>
            </a:r>
            <a:br>
              <a:rPr lang="de-DE" altLang="ko-KR" dirty="0"/>
            </a:br>
            <a:r>
              <a:rPr lang="de-DE" altLang="ko-KR" dirty="0">
                <a:solidFill>
                  <a:schemeClr val="bg1">
                    <a:lumMod val="50000"/>
                  </a:schemeClr>
                </a:solidFill>
              </a:rPr>
              <a:t>2. Methoden</a:t>
            </a:r>
            <a:br>
              <a:rPr lang="de-DE" altLang="ko-KR" dirty="0"/>
            </a:br>
            <a:r>
              <a:rPr lang="de-DE" altLang="ko-KR" dirty="0"/>
              <a:t>3. Ergebnisse &amp; Diskussion</a:t>
            </a:r>
            <a:br>
              <a:rPr lang="de-DE" altLang="ko-KR" dirty="0"/>
            </a:br>
            <a:r>
              <a:rPr lang="de-DE" altLang="ko-KR" dirty="0">
                <a:solidFill>
                  <a:schemeClr val="bg1">
                    <a:lumMod val="50000"/>
                  </a:schemeClr>
                </a:solidFill>
              </a:rPr>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336727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pic>
        <p:nvPicPr>
          <p:cNvPr id="9" name="내용 개체 틀 8">
            <a:extLst>
              <a:ext uri="{FF2B5EF4-FFF2-40B4-BE49-F238E27FC236}">
                <a16:creationId xmlns:a16="http://schemas.microsoft.com/office/drawing/2014/main" id="{4B5DD013-5D46-E042-AA8B-61CE1015753C}"/>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654433" y="2571750"/>
            <a:ext cx="7835134" cy="2024337"/>
          </a:xfrm>
        </p:spPr>
      </p:pic>
      <p:sp>
        <p:nvSpPr>
          <p:cNvPr id="7" name="Inhaltsplatzhalter 2">
            <a:extLst>
              <a:ext uri="{FF2B5EF4-FFF2-40B4-BE49-F238E27FC236}">
                <a16:creationId xmlns:a16="http://schemas.microsoft.com/office/drawing/2014/main" id="{45CEE1B6-942B-BA43-B790-2BD347069E9E}"/>
              </a:ext>
            </a:extLst>
          </p:cNvPr>
          <p:cNvSpPr>
            <a:spLocks noGrp="1"/>
          </p:cNvSpPr>
          <p:nvPr>
            <p:ph idx="1"/>
          </p:nvPr>
        </p:nvSpPr>
        <p:spPr>
          <a:xfrm>
            <a:off x="418993" y="918993"/>
            <a:ext cx="3238609" cy="1652757"/>
          </a:xfrm>
        </p:spPr>
        <p:txBody>
          <a:bodyPr/>
          <a:lstStyle/>
          <a:p>
            <a:pPr marL="81000" indent="0">
              <a:buNone/>
            </a:pPr>
            <a:r>
              <a:rPr lang="de-DE" altLang="ko-KR" dirty="0"/>
              <a:t>Datensätze</a:t>
            </a:r>
            <a:endParaRPr lang="de-DE" altLang="ko-KR" b="0" dirty="0">
              <a:solidFill>
                <a:schemeClr val="tx1"/>
              </a:solidFill>
            </a:endParaRPr>
          </a:p>
          <a:p>
            <a:pPr marL="366750" indent="-285750">
              <a:buFont typeface="Arial" panose="020B0604020202020204" pitchFamily="34" charset="0"/>
              <a:buChar char="•"/>
            </a:pPr>
            <a:r>
              <a:rPr lang="de-DE" altLang="ko-KR" b="0" dirty="0">
                <a:solidFill>
                  <a:schemeClr val="tx1"/>
                </a:solidFill>
              </a:rPr>
              <a:t>DEUS-Projekt</a:t>
            </a:r>
          </a:p>
          <a:p>
            <a:pPr marL="366750" indent="-285750">
              <a:buFont typeface="Arial" panose="020B0604020202020204" pitchFamily="34" charset="0"/>
              <a:buChar char="•"/>
            </a:pPr>
            <a:r>
              <a:rPr lang="de-DE" altLang="ko-KR" b="0" dirty="0">
                <a:solidFill>
                  <a:schemeClr val="tx1"/>
                </a:solidFill>
              </a:rPr>
              <a:t>Allgemeine Information</a:t>
            </a:r>
          </a:p>
          <a:p>
            <a:pPr marL="366750" indent="-285750">
              <a:buFont typeface="Arial" panose="020B0604020202020204" pitchFamily="34" charset="0"/>
              <a:buChar char="•"/>
            </a:pPr>
            <a:r>
              <a:rPr lang="de-DE" altLang="ko-KR" b="0" dirty="0">
                <a:solidFill>
                  <a:schemeClr val="tx1"/>
                </a:solidFill>
              </a:rPr>
              <a:t>Korrelation</a:t>
            </a:r>
          </a:p>
        </p:txBody>
      </p:sp>
      <p:pic>
        <p:nvPicPr>
          <p:cNvPr id="11" name="그림 10">
            <a:extLst>
              <a:ext uri="{FF2B5EF4-FFF2-40B4-BE49-F238E27FC236}">
                <a16:creationId xmlns:a16="http://schemas.microsoft.com/office/drawing/2014/main" id="{4EFBFAA6-9833-0745-BC70-B1677A5BF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621" y="1071393"/>
            <a:ext cx="4808859" cy="1476579"/>
          </a:xfrm>
          <a:prstGeom prst="rect">
            <a:avLst/>
          </a:prstGeom>
        </p:spPr>
      </p:pic>
    </p:spTree>
    <p:extLst>
      <p:ext uri="{BB962C8B-B14F-4D97-AF65-F5344CB8AC3E}">
        <p14:creationId xmlns:p14="http://schemas.microsoft.com/office/powerpoint/2010/main" val="104531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pic>
        <p:nvPicPr>
          <p:cNvPr id="9" name="내용 개체 틀 8">
            <a:extLst>
              <a:ext uri="{FF2B5EF4-FFF2-40B4-BE49-F238E27FC236}">
                <a16:creationId xmlns:a16="http://schemas.microsoft.com/office/drawing/2014/main" id="{5CF17832-37E0-324B-8A96-54921AEC8775}"/>
              </a:ext>
            </a:extLst>
          </p:cNvPr>
          <p:cNvPicPr>
            <a:picLocks noGrp="1" noChangeAspect="1"/>
          </p:cNvPicPr>
          <p:nvPr>
            <p:ph idx="10"/>
          </p:nvPr>
        </p:nvPicPr>
        <p:blipFill>
          <a:blip r:embed="rId3" cstate="print">
            <a:extLst>
              <a:ext uri="{28A0092B-C50C-407E-A947-70E740481C1C}">
                <a14:useLocalDpi xmlns:a14="http://schemas.microsoft.com/office/drawing/2010/main" val="0"/>
              </a:ext>
            </a:extLst>
          </a:blip>
          <a:stretch>
            <a:fillRect/>
          </a:stretch>
        </p:blipFill>
        <p:spPr>
          <a:xfrm>
            <a:off x="2563491" y="1509176"/>
            <a:ext cx="4017018" cy="917025"/>
          </a:xfrm>
        </p:spPr>
      </p:pic>
      <p:sp>
        <p:nvSpPr>
          <p:cNvPr id="8" name="Inhaltsplatzhalter 2">
            <a:extLst>
              <a:ext uri="{FF2B5EF4-FFF2-40B4-BE49-F238E27FC236}">
                <a16:creationId xmlns:a16="http://schemas.microsoft.com/office/drawing/2014/main" id="{B9DC1E30-27BD-5F4F-9BB3-3FB5AF6A549A}"/>
              </a:ext>
            </a:extLst>
          </p:cNvPr>
          <p:cNvSpPr txBox="1">
            <a:spLocks/>
          </p:cNvSpPr>
          <p:nvPr/>
        </p:nvSpPr>
        <p:spPr>
          <a:xfrm>
            <a:off x="418993" y="918994"/>
            <a:ext cx="5382996" cy="358058"/>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lang="en" altLang="ko-KR" dirty="0"/>
              <a:t>Symmetric Mean Absolute Percentage Error (SMAPE)</a:t>
            </a:r>
          </a:p>
        </p:txBody>
      </p:sp>
      <p:graphicFrame>
        <p:nvGraphicFramePr>
          <p:cNvPr id="3" name="내용 개체 틀 2">
            <a:extLst>
              <a:ext uri="{FF2B5EF4-FFF2-40B4-BE49-F238E27FC236}">
                <a16:creationId xmlns:a16="http://schemas.microsoft.com/office/drawing/2014/main" id="{3A28634D-B6C1-EDF0-D321-7A248AF95101}"/>
              </a:ext>
            </a:extLst>
          </p:cNvPr>
          <p:cNvGraphicFramePr>
            <a:graphicFrameLocks/>
          </p:cNvGraphicFramePr>
          <p:nvPr>
            <p:extLst>
              <p:ext uri="{D42A27DB-BD31-4B8C-83A1-F6EECF244321}">
                <p14:modId xmlns:p14="http://schemas.microsoft.com/office/powerpoint/2010/main" val="2172878322"/>
              </p:ext>
            </p:extLst>
          </p:nvPr>
        </p:nvGraphicFramePr>
        <p:xfrm>
          <a:off x="1131557" y="3104449"/>
          <a:ext cx="6880886" cy="1447800"/>
        </p:xfrm>
        <a:graphic>
          <a:graphicData uri="http://schemas.openxmlformats.org/drawingml/2006/table">
            <a:tbl>
              <a:tblPr firstRow="1" bandRow="1">
                <a:tableStyleId>{5C22544A-7EE6-4342-B048-85BDC9FD1C3A}</a:tableStyleId>
              </a:tblPr>
              <a:tblGrid>
                <a:gridCol w="2042453">
                  <a:extLst>
                    <a:ext uri="{9D8B030D-6E8A-4147-A177-3AD203B41FA5}">
                      <a16:colId xmlns:a16="http://schemas.microsoft.com/office/drawing/2014/main" val="1402511799"/>
                    </a:ext>
                  </a:extLst>
                </a:gridCol>
                <a:gridCol w="4838433">
                  <a:extLst>
                    <a:ext uri="{9D8B030D-6E8A-4147-A177-3AD203B41FA5}">
                      <a16:colId xmlns:a16="http://schemas.microsoft.com/office/drawing/2014/main" val="1083579010"/>
                    </a:ext>
                  </a:extLst>
                </a:gridCol>
              </a:tblGrid>
              <a:tr h="221009">
                <a:tc>
                  <a:txBody>
                    <a:bodyPr/>
                    <a:lstStyle/>
                    <a:p>
                      <a:pPr algn="r" latinLnBrk="1"/>
                      <a:endParaRPr lang="ko-KR" altLang="en-US" sz="1300" dirty="0">
                        <a:latin typeface="Open Sans" pitchFamily="2" charset="0"/>
                        <a:cs typeface="Open Sans" pitchFamily="2" charset="0"/>
                      </a:endParaRPr>
                    </a:p>
                  </a:txBody>
                  <a:tcPr anchor="ctr"/>
                </a:tc>
                <a:tc>
                  <a:txBody>
                    <a:bodyPr/>
                    <a:lstStyle/>
                    <a:p>
                      <a:pPr algn="ctr" latinLnBrk="1"/>
                      <a:r>
                        <a:rPr lang="de-DE" altLang="ko-KR" sz="1300" dirty="0">
                          <a:latin typeface="Open Sans" pitchFamily="2" charset="0"/>
                          <a:ea typeface="Open Sans" pitchFamily="2" charset="0"/>
                          <a:cs typeface="Open Sans" pitchFamily="2" charset="0"/>
                        </a:rPr>
                        <a:t>Verwandte Umgebung</a:t>
                      </a:r>
                      <a:endParaRPr lang="ko-KR" altLang="en-US" sz="1300" dirty="0">
                        <a:latin typeface="Open Sans" pitchFamily="2" charset="0"/>
                        <a:cs typeface="Open Sans" pitchFamily="2" charset="0"/>
                      </a:endParaRPr>
                    </a:p>
                  </a:txBody>
                  <a:tcPr anchor="ctr"/>
                </a:tc>
                <a:extLst>
                  <a:ext uri="{0D108BD9-81ED-4DB2-BD59-A6C34878D82A}">
                    <a16:rowId xmlns:a16="http://schemas.microsoft.com/office/drawing/2014/main" val="4224328304"/>
                  </a:ext>
                </a:extLst>
              </a:tr>
              <a:tr h="221009">
                <a:tc>
                  <a:txBody>
                    <a:bodyPr/>
                    <a:lstStyle/>
                    <a:p>
                      <a:pPr algn="r" latinLnBrk="1"/>
                      <a:r>
                        <a:rPr lang="de-DE" altLang="ko-KR" sz="1300" dirty="0" err="1">
                          <a:latin typeface="Open Sans" pitchFamily="2" charset="0"/>
                          <a:ea typeface="Open Sans" pitchFamily="2" charset="0"/>
                          <a:cs typeface="Open Sans" pitchFamily="2" charset="0"/>
                        </a:rPr>
                        <a:t>Jupyter</a:t>
                      </a:r>
                      <a:r>
                        <a:rPr lang="de-DE" altLang="ko-KR" sz="1300" dirty="0">
                          <a:latin typeface="Open Sans" pitchFamily="2" charset="0"/>
                          <a:ea typeface="Open Sans" pitchFamily="2" charset="0"/>
                          <a:cs typeface="Open Sans" pitchFamily="2" charset="0"/>
                        </a:rPr>
                        <a:t> Notebook</a:t>
                      </a:r>
                      <a:endParaRPr lang="ko-KR" altLang="en-US" sz="1300" dirty="0">
                        <a:latin typeface="Open Sans" pitchFamily="2" charset="0"/>
                        <a:cs typeface="Open Sans" pitchFamily="2" charset="0"/>
                      </a:endParaRPr>
                    </a:p>
                  </a:txBody>
                  <a:tcPr anchor="ctr"/>
                </a:tc>
                <a:tc>
                  <a:txBody>
                    <a:bodyPr/>
                    <a:lstStyle/>
                    <a:p>
                      <a:pPr algn="ctr" latinLnBrk="1"/>
                      <a:r>
                        <a:rPr lang="pt" altLang="ko-KR" sz="1300" dirty="0">
                          <a:latin typeface="Open Sans" pitchFamily="2" charset="0"/>
                          <a:ea typeface="Open Sans" pitchFamily="2" charset="0"/>
                          <a:cs typeface="Open Sans" pitchFamily="2" charset="0"/>
                        </a:rPr>
                        <a:t>Google </a:t>
                      </a:r>
                      <a:r>
                        <a:rPr lang="pt" altLang="ko-KR" sz="1300" dirty="0" err="1">
                          <a:latin typeface="Open Sans" pitchFamily="2" charset="0"/>
                          <a:ea typeface="Open Sans" pitchFamily="2" charset="0"/>
                          <a:cs typeface="Open Sans" pitchFamily="2" charset="0"/>
                        </a:rPr>
                        <a:t>Colab</a:t>
                      </a:r>
                      <a:endParaRPr lang="ko-KR" altLang="en-US" sz="1300" dirty="0">
                        <a:latin typeface="Open Sans" pitchFamily="2" charset="0"/>
                        <a:cs typeface="Open Sans" pitchFamily="2" charset="0"/>
                      </a:endParaRPr>
                    </a:p>
                  </a:txBody>
                  <a:tcPr anchor="ctr"/>
                </a:tc>
                <a:extLst>
                  <a:ext uri="{0D108BD9-81ED-4DB2-BD59-A6C34878D82A}">
                    <a16:rowId xmlns:a16="http://schemas.microsoft.com/office/drawing/2014/main" val="2745488614"/>
                  </a:ext>
                </a:extLst>
              </a:tr>
              <a:tr h="221009">
                <a:tc>
                  <a:txBody>
                    <a:bodyPr/>
                    <a:lstStyle/>
                    <a:p>
                      <a:pPr algn="r" latinLnBrk="1"/>
                      <a:r>
                        <a:rPr lang="de-DE" altLang="ko-KR" sz="1300" dirty="0">
                          <a:latin typeface="Open Sans" pitchFamily="2" charset="0"/>
                          <a:ea typeface="Open Sans" pitchFamily="2" charset="0"/>
                          <a:cs typeface="Open Sans" pitchFamily="2" charset="0"/>
                        </a:rPr>
                        <a:t>CPU</a:t>
                      </a:r>
                      <a:endParaRPr lang="ko-KR" altLang="en-US" sz="1300" dirty="0">
                        <a:latin typeface="Open Sans" pitchFamily="2" charset="0"/>
                        <a:cs typeface="Open Sans" pitchFamily="2" charset="0"/>
                      </a:endParaRPr>
                    </a:p>
                  </a:txBody>
                  <a:tcPr anchor="ctr"/>
                </a:tc>
                <a:tc>
                  <a:txBody>
                    <a:bodyPr/>
                    <a:lstStyle/>
                    <a:p>
                      <a:pPr algn="ctr" latinLnBrk="1"/>
                      <a:r>
                        <a:rPr lang="pt" altLang="ko-KR" sz="1300" dirty="0">
                          <a:latin typeface="Open Sans" pitchFamily="2" charset="0"/>
                          <a:ea typeface="Open Sans" pitchFamily="2" charset="0"/>
                          <a:cs typeface="Open Sans" pitchFamily="2" charset="0"/>
                        </a:rPr>
                        <a:t>Intel(</a:t>
                      </a:r>
                      <a:r>
                        <a:rPr lang="pt" altLang="ko-KR" sz="1300" dirty="0" err="1">
                          <a:latin typeface="Open Sans" pitchFamily="2" charset="0"/>
                          <a:ea typeface="Open Sans" pitchFamily="2" charset="0"/>
                          <a:cs typeface="Open Sans" pitchFamily="2" charset="0"/>
                        </a:rPr>
                        <a:t>R</a:t>
                      </a:r>
                      <a:r>
                        <a:rPr lang="pt" altLang="ko-KR" sz="1300" dirty="0">
                          <a:latin typeface="Open Sans" pitchFamily="2" charset="0"/>
                          <a:ea typeface="Open Sans" pitchFamily="2" charset="0"/>
                          <a:cs typeface="Open Sans" pitchFamily="2" charset="0"/>
                        </a:rPr>
                        <a:t>) Xeon(</a:t>
                      </a:r>
                      <a:r>
                        <a:rPr lang="pt" altLang="ko-KR" sz="1300" dirty="0" err="1">
                          <a:latin typeface="Open Sans" pitchFamily="2" charset="0"/>
                          <a:ea typeface="Open Sans" pitchFamily="2" charset="0"/>
                          <a:cs typeface="Open Sans" pitchFamily="2" charset="0"/>
                        </a:rPr>
                        <a:t>R</a:t>
                      </a:r>
                      <a:r>
                        <a:rPr lang="pt" altLang="ko-KR" sz="1300" dirty="0">
                          <a:latin typeface="Open Sans" pitchFamily="2" charset="0"/>
                          <a:ea typeface="Open Sans" pitchFamily="2" charset="0"/>
                          <a:cs typeface="Open Sans" pitchFamily="2" charset="0"/>
                        </a:rPr>
                        <a:t>)</a:t>
                      </a:r>
                      <a:endParaRPr lang="ko-KR" altLang="en-US" sz="1300" dirty="0">
                        <a:latin typeface="Open Sans" pitchFamily="2" charset="0"/>
                        <a:cs typeface="Open Sans" pitchFamily="2" charset="0"/>
                      </a:endParaRPr>
                    </a:p>
                  </a:txBody>
                  <a:tcPr anchor="ctr"/>
                </a:tc>
                <a:extLst>
                  <a:ext uri="{0D108BD9-81ED-4DB2-BD59-A6C34878D82A}">
                    <a16:rowId xmlns:a16="http://schemas.microsoft.com/office/drawing/2014/main" val="4183717908"/>
                  </a:ext>
                </a:extLst>
              </a:tr>
              <a:tr h="221009">
                <a:tc>
                  <a:txBody>
                    <a:bodyPr/>
                    <a:lstStyle/>
                    <a:p>
                      <a:pPr algn="r" latinLnBrk="1"/>
                      <a:r>
                        <a:rPr lang="de-DE" altLang="ko-KR" sz="1300" dirty="0">
                          <a:latin typeface="Open Sans" pitchFamily="2" charset="0"/>
                          <a:ea typeface="Open Sans" pitchFamily="2" charset="0"/>
                          <a:cs typeface="Open Sans" pitchFamily="2" charset="0"/>
                        </a:rPr>
                        <a:t>RAM</a:t>
                      </a:r>
                      <a:endParaRPr lang="ko-KR" altLang="en-US" sz="1300" dirty="0">
                        <a:latin typeface="Open Sans" pitchFamily="2" charset="0"/>
                        <a:cs typeface="Open Sans" pitchFamily="2" charset="0"/>
                      </a:endParaRPr>
                    </a:p>
                  </a:txBody>
                  <a:tcPr anchor="ctr"/>
                </a:tc>
                <a:tc>
                  <a:txBody>
                    <a:bodyPr/>
                    <a:lstStyle/>
                    <a:p>
                      <a:pPr algn="ctr" latinLnBrk="1"/>
                      <a:r>
                        <a:rPr lang="pt" altLang="ko-KR" sz="1300" dirty="0">
                          <a:latin typeface="Open Sans" pitchFamily="2" charset="0"/>
                          <a:ea typeface="Open Sans" pitchFamily="2" charset="0"/>
                          <a:cs typeface="Open Sans" pitchFamily="2" charset="0"/>
                        </a:rPr>
                        <a:t>12 GB</a:t>
                      </a:r>
                      <a:endParaRPr lang="ko-KR" altLang="en-US" sz="1300" dirty="0">
                        <a:latin typeface="Open Sans" pitchFamily="2" charset="0"/>
                        <a:cs typeface="Open Sans" pitchFamily="2" charset="0"/>
                      </a:endParaRPr>
                    </a:p>
                  </a:txBody>
                  <a:tcPr anchor="ctr"/>
                </a:tc>
                <a:extLst>
                  <a:ext uri="{0D108BD9-81ED-4DB2-BD59-A6C34878D82A}">
                    <a16:rowId xmlns:a16="http://schemas.microsoft.com/office/drawing/2014/main" val="2890812494"/>
                  </a:ext>
                </a:extLst>
              </a:tr>
              <a:tr h="221009">
                <a:tc>
                  <a:txBody>
                    <a:bodyPr/>
                    <a:lstStyle/>
                    <a:p>
                      <a:pPr algn="r" latinLnBrk="1"/>
                      <a:r>
                        <a:rPr lang="de-DE" altLang="ko-KR" sz="1300" dirty="0">
                          <a:latin typeface="Open Sans" pitchFamily="2" charset="0"/>
                          <a:ea typeface="Open Sans" pitchFamily="2" charset="0"/>
                          <a:cs typeface="Open Sans" pitchFamily="2" charset="0"/>
                        </a:rPr>
                        <a:t>Python Version</a:t>
                      </a:r>
                      <a:endParaRPr lang="ko-KR" altLang="en-US" sz="1300" dirty="0">
                        <a:latin typeface="Open Sans" pitchFamily="2" charset="0"/>
                        <a:cs typeface="Open Sans" pitchFamily="2" charset="0"/>
                      </a:endParaRPr>
                    </a:p>
                  </a:txBody>
                  <a:tcPr anchor="ctr"/>
                </a:tc>
                <a:tc>
                  <a:txBody>
                    <a:bodyPr/>
                    <a:lstStyle/>
                    <a:p>
                      <a:pPr algn="ctr" latinLnBrk="1"/>
                      <a:r>
                        <a:rPr lang="pt" altLang="ko-KR" sz="1300" dirty="0">
                          <a:latin typeface="Open Sans" pitchFamily="2" charset="0"/>
                          <a:ea typeface="Open Sans" pitchFamily="2" charset="0"/>
                          <a:cs typeface="Open Sans" pitchFamily="2" charset="0"/>
                        </a:rPr>
                        <a:t>3.8.16</a:t>
                      </a:r>
                      <a:endParaRPr lang="ko-KR" altLang="en-US" sz="1300" dirty="0">
                        <a:latin typeface="Open Sans" pitchFamily="2" charset="0"/>
                        <a:cs typeface="Open Sans" pitchFamily="2" charset="0"/>
                      </a:endParaRPr>
                    </a:p>
                  </a:txBody>
                  <a:tcPr anchor="ctr"/>
                </a:tc>
                <a:extLst>
                  <a:ext uri="{0D108BD9-81ED-4DB2-BD59-A6C34878D82A}">
                    <a16:rowId xmlns:a16="http://schemas.microsoft.com/office/drawing/2014/main" val="271262875"/>
                  </a:ext>
                </a:extLst>
              </a:tr>
            </a:tbl>
          </a:graphicData>
        </a:graphic>
      </p:graphicFrame>
      <p:sp>
        <p:nvSpPr>
          <p:cNvPr id="4" name="Inhaltsplatzhalter 2">
            <a:extLst>
              <a:ext uri="{FF2B5EF4-FFF2-40B4-BE49-F238E27FC236}">
                <a16:creationId xmlns:a16="http://schemas.microsoft.com/office/drawing/2014/main" id="{CB3E17CC-0858-4062-C424-921904D43189}"/>
              </a:ext>
            </a:extLst>
          </p:cNvPr>
          <p:cNvSpPr txBox="1">
            <a:spLocks/>
          </p:cNvSpPr>
          <p:nvPr/>
        </p:nvSpPr>
        <p:spPr>
          <a:xfrm>
            <a:off x="418993" y="2586296"/>
            <a:ext cx="3238609" cy="358058"/>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kumimoji="1" lang="de-DE" altLang="ko-KR" dirty="0"/>
              <a:t>Entwicklungsumgebung</a:t>
            </a:r>
            <a:endParaRPr lang="de-DE" altLang="ko-KR" b="0" dirty="0">
              <a:solidFill>
                <a:schemeClr val="tx1"/>
              </a:solidFill>
            </a:endParaRPr>
          </a:p>
          <a:p>
            <a:pPr marL="366750" indent="-285750">
              <a:buFont typeface="Arial" panose="020B0604020202020204" pitchFamily="34" charset="0"/>
              <a:buChar char="•"/>
            </a:pPr>
            <a:endParaRPr lang="de-DE" altLang="ko-KR" b="0" dirty="0">
              <a:solidFill>
                <a:schemeClr val="tx1"/>
              </a:solidFill>
            </a:endParaRPr>
          </a:p>
        </p:txBody>
      </p:sp>
    </p:spTree>
    <p:extLst>
      <p:ext uri="{BB962C8B-B14F-4D97-AF65-F5344CB8AC3E}">
        <p14:creationId xmlns:p14="http://schemas.microsoft.com/office/powerpoint/2010/main" val="185142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DB2930B-2947-CD48-A160-3B39E3B1B477}"/>
              </a:ext>
            </a:extLst>
          </p:cNvPr>
          <p:cNvSpPr>
            <a:spLocks noGrp="1"/>
          </p:cNvSpPr>
          <p:nvPr>
            <p:ph type="title"/>
          </p:nvPr>
        </p:nvSpPr>
        <p:spPr>
          <a:xfrm>
            <a:off x="180000" y="254870"/>
            <a:ext cx="6480000" cy="432000"/>
          </a:xfrm>
        </p:spPr>
        <p:txBody>
          <a:bodyPr/>
          <a:lstStyle/>
          <a:p>
            <a:r>
              <a:rPr lang="de-DE" noProof="0" dirty="0"/>
              <a:t>Ergebnisse &amp; Diskussion</a:t>
            </a:r>
          </a:p>
        </p:txBody>
      </p:sp>
      <p:graphicFrame>
        <p:nvGraphicFramePr>
          <p:cNvPr id="2" name="표 1">
            <a:extLst>
              <a:ext uri="{FF2B5EF4-FFF2-40B4-BE49-F238E27FC236}">
                <a16:creationId xmlns:a16="http://schemas.microsoft.com/office/drawing/2014/main" id="{C634C4C8-CA7E-0448-B946-235184787972}"/>
              </a:ext>
            </a:extLst>
          </p:cNvPr>
          <p:cNvGraphicFramePr>
            <a:graphicFrameLocks noGrp="1" noChangeAspect="1"/>
          </p:cNvGraphicFramePr>
          <p:nvPr>
            <p:extLst>
              <p:ext uri="{D42A27DB-BD31-4B8C-83A1-F6EECF244321}">
                <p14:modId xmlns:p14="http://schemas.microsoft.com/office/powerpoint/2010/main" val="3425572607"/>
              </p:ext>
            </p:extLst>
          </p:nvPr>
        </p:nvGraphicFramePr>
        <p:xfrm>
          <a:off x="4002840" y="918993"/>
          <a:ext cx="4683959" cy="3736138"/>
        </p:xfrm>
        <a:graphic>
          <a:graphicData uri="http://schemas.openxmlformats.org/drawingml/2006/table">
            <a:tbl>
              <a:tblPr firstRow="1" firstCol="1" bandRow="1">
                <a:tableStyleId>{5C22544A-7EE6-4342-B048-85BDC9FD1C3A}</a:tableStyleId>
              </a:tblPr>
              <a:tblGrid>
                <a:gridCol w="1118693">
                  <a:extLst>
                    <a:ext uri="{9D8B030D-6E8A-4147-A177-3AD203B41FA5}">
                      <a16:colId xmlns:a16="http://schemas.microsoft.com/office/drawing/2014/main" val="575220536"/>
                    </a:ext>
                  </a:extLst>
                </a:gridCol>
                <a:gridCol w="663940">
                  <a:extLst>
                    <a:ext uri="{9D8B030D-6E8A-4147-A177-3AD203B41FA5}">
                      <a16:colId xmlns:a16="http://schemas.microsoft.com/office/drawing/2014/main" val="497884229"/>
                    </a:ext>
                  </a:extLst>
                </a:gridCol>
                <a:gridCol w="627560">
                  <a:extLst>
                    <a:ext uri="{9D8B030D-6E8A-4147-A177-3AD203B41FA5}">
                      <a16:colId xmlns:a16="http://schemas.microsoft.com/office/drawing/2014/main" val="332010453"/>
                    </a:ext>
                  </a:extLst>
                </a:gridCol>
                <a:gridCol w="591179">
                  <a:extLst>
                    <a:ext uri="{9D8B030D-6E8A-4147-A177-3AD203B41FA5}">
                      <a16:colId xmlns:a16="http://schemas.microsoft.com/office/drawing/2014/main" val="1995098783"/>
                    </a:ext>
                  </a:extLst>
                </a:gridCol>
                <a:gridCol w="575407">
                  <a:extLst>
                    <a:ext uri="{9D8B030D-6E8A-4147-A177-3AD203B41FA5}">
                      <a16:colId xmlns:a16="http://schemas.microsoft.com/office/drawing/2014/main" val="1443277746"/>
                    </a:ext>
                  </a:extLst>
                </a:gridCol>
                <a:gridCol w="553590">
                  <a:extLst>
                    <a:ext uri="{9D8B030D-6E8A-4147-A177-3AD203B41FA5}">
                      <a16:colId xmlns:a16="http://schemas.microsoft.com/office/drawing/2014/main" val="2221000555"/>
                    </a:ext>
                  </a:extLst>
                </a:gridCol>
                <a:gridCol w="553590">
                  <a:extLst>
                    <a:ext uri="{9D8B030D-6E8A-4147-A177-3AD203B41FA5}">
                      <a16:colId xmlns:a16="http://schemas.microsoft.com/office/drawing/2014/main" val="1383604700"/>
                    </a:ext>
                  </a:extLst>
                </a:gridCol>
              </a:tblGrid>
              <a:tr h="266867">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ungefiltert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47506664"/>
                  </a:ext>
                </a:extLst>
              </a:tr>
              <a:tr h="266867">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2193719026"/>
                  </a:ext>
                </a:extLst>
              </a:tr>
              <a:tr h="266867">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Statistik</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584483901"/>
                  </a:ext>
                </a:extLst>
              </a:tr>
              <a:tr h="266867">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399715712"/>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T w="12700" cap="flat" cmpd="sng" algn="ctr">
                      <a:solidFill>
                        <a:schemeClr val="bg1"/>
                      </a:solidFill>
                      <a:prstDash val="solid"/>
                      <a:round/>
                      <a:headEnd type="none" w="med" len="med"/>
                      <a:tailEnd type="none" w="med" len="med"/>
                    </a:lnT>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56.76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54.98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55.98 </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1" kern="100" dirty="0">
                          <a:effectLst/>
                          <a:latin typeface="Open Sans" pitchFamily="2" charset="0"/>
                          <a:ea typeface="Open Sans" pitchFamily="2" charset="0"/>
                          <a:cs typeface="Open Sans" pitchFamily="2" charset="0"/>
                        </a:rPr>
                        <a:t>0.00</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073692418"/>
                  </a:ext>
                </a:extLst>
              </a:tr>
              <a:tr h="266867">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658283991"/>
                  </a:ext>
                </a:extLst>
              </a:tr>
              <a:tr h="266867">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5734215"/>
                  </a:ext>
                </a:extLst>
              </a:tr>
              <a:tr h="266867">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r>
                        <a:rPr lang="de-DE" altLang="ko-KR" sz="1100" b="0" kern="100" dirty="0">
                          <a:effectLst/>
                          <a:latin typeface="Open Sans" pitchFamily="2" charset="0"/>
                          <a:ea typeface="Open Sans" pitchFamily="2" charset="0"/>
                          <a:cs typeface="Open Sans" pitchFamily="2" charset="0"/>
                        </a:rPr>
                        <a:t>Statistik</a:t>
                      </a:r>
                      <a:endParaRPr lang="ko-KR" altLang="en-US" sz="1100" b="0" dirty="0">
                        <a:latin typeface="Open Sans" pitchFamily="2" charset="0"/>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3064031932"/>
                  </a:ext>
                </a:extLst>
              </a:tr>
              <a:tr h="266867">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205794719"/>
                  </a:ext>
                </a:extLst>
              </a:tr>
              <a:tr h="266867">
                <a:tc>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iForest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53.25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54.60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52.58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53.56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-2.42</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953520123"/>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IQR</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54.21</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-2.17</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1879052842"/>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z-Score</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54.45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54.22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altLang="ko-KR" sz="1100" b="1" kern="100" dirty="0">
                          <a:effectLst/>
                          <a:latin typeface="Open Sans" pitchFamily="2" charset="0"/>
                          <a:ea typeface="Open Sans" pitchFamily="2" charset="0"/>
                          <a:cs typeface="Open Sans" pitchFamily="2" charset="0"/>
                        </a:rPr>
                        <a:t>-1.76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998493821"/>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K-Means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56.97</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56.37</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55.36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55.80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-0.18</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631919856"/>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LOF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56.84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56.04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+0.06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174134996"/>
                  </a:ext>
                </a:extLst>
              </a:tr>
            </a:tbl>
          </a:graphicData>
        </a:graphic>
      </p:graphicFrame>
      <p:sp>
        <p:nvSpPr>
          <p:cNvPr id="6" name="Inhaltsplatzhalter 2">
            <a:extLst>
              <a:ext uri="{FF2B5EF4-FFF2-40B4-BE49-F238E27FC236}">
                <a16:creationId xmlns:a16="http://schemas.microsoft.com/office/drawing/2014/main" id="{D7166132-B14B-9E44-BF0F-1E65F6861B7B}"/>
              </a:ext>
            </a:extLst>
          </p:cNvPr>
          <p:cNvSpPr txBox="1">
            <a:spLocks/>
          </p:cNvSpPr>
          <p:nvPr/>
        </p:nvSpPr>
        <p:spPr>
          <a:xfrm>
            <a:off x="327553" y="1603169"/>
            <a:ext cx="3354323" cy="968581"/>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kumimoji="1" lang="de-DE" altLang="ko-KR" sz="1400" b="0" dirty="0">
                <a:solidFill>
                  <a:schemeClr val="tx1"/>
                </a:solidFill>
              </a:rPr>
              <a:t>Alle Algorithmen außerhalb LOF Algorithmus haben positive Ergebnisse resultiert.</a:t>
            </a:r>
            <a:endParaRPr kumimoji="1" lang="ko-KR" altLang="en-US" sz="1400" b="0" dirty="0">
              <a:solidFill>
                <a:schemeClr val="tx1"/>
              </a:solidFill>
            </a:endParaRPr>
          </a:p>
        </p:txBody>
      </p:sp>
      <p:sp>
        <p:nvSpPr>
          <p:cNvPr id="3" name="직사각형 2">
            <a:extLst>
              <a:ext uri="{FF2B5EF4-FFF2-40B4-BE49-F238E27FC236}">
                <a16:creationId xmlns:a16="http://schemas.microsoft.com/office/drawing/2014/main" id="{C8BF82AA-CBC2-62FE-41DB-140FC0FDF386}"/>
              </a:ext>
            </a:extLst>
          </p:cNvPr>
          <p:cNvSpPr/>
          <p:nvPr/>
        </p:nvSpPr>
        <p:spPr>
          <a:xfrm flipH="1">
            <a:off x="4002838" y="3342011"/>
            <a:ext cx="4683959" cy="2265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FC445762-CC04-6A18-C312-795D989623E4}"/>
              </a:ext>
            </a:extLst>
          </p:cNvPr>
          <p:cNvSpPr/>
          <p:nvPr/>
        </p:nvSpPr>
        <p:spPr>
          <a:xfrm flipH="1">
            <a:off x="4002837" y="3574134"/>
            <a:ext cx="4683959" cy="56089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8550DEEE-E05E-5528-816A-14779340AEE5}"/>
              </a:ext>
            </a:extLst>
          </p:cNvPr>
          <p:cNvSpPr/>
          <p:nvPr/>
        </p:nvSpPr>
        <p:spPr>
          <a:xfrm flipH="1">
            <a:off x="4002837" y="4100978"/>
            <a:ext cx="4683959" cy="56089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Inhaltsplatzhalter 2">
            <a:extLst>
              <a:ext uri="{FF2B5EF4-FFF2-40B4-BE49-F238E27FC236}">
                <a16:creationId xmlns:a16="http://schemas.microsoft.com/office/drawing/2014/main" id="{E3120275-0A00-B9B3-8C7A-6AF0D3A87CCC}"/>
              </a:ext>
            </a:extLst>
          </p:cNvPr>
          <p:cNvSpPr txBox="1">
            <a:spLocks/>
          </p:cNvSpPr>
          <p:nvPr/>
        </p:nvSpPr>
        <p:spPr>
          <a:xfrm>
            <a:off x="327553" y="918994"/>
            <a:ext cx="3354323" cy="363541"/>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lang="de-DE" altLang="ko-KR" dirty="0"/>
              <a:t>Evaluation mit der Metrik SMAPE</a:t>
            </a:r>
          </a:p>
          <a:p>
            <a:pPr marL="81000" indent="0">
              <a:buNone/>
            </a:pPr>
            <a:endParaRPr kumimoji="1" lang="ko-KR" altLang="en-US" sz="1400" b="0" dirty="0">
              <a:solidFill>
                <a:schemeClr val="tx1"/>
              </a:solidFill>
            </a:endParaRPr>
          </a:p>
        </p:txBody>
      </p:sp>
    </p:spTree>
    <p:extLst>
      <p:ext uri="{BB962C8B-B14F-4D97-AF65-F5344CB8AC3E}">
        <p14:creationId xmlns:p14="http://schemas.microsoft.com/office/powerpoint/2010/main" val="326531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3" grpId="1" animBg="1"/>
      <p:bldP spid="4" grpId="0" animBg="1"/>
      <p:bldP spid="4" grpId="1"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499727D9-A8E1-A14D-8FF1-EEEE7F1169D3}"/>
              </a:ext>
            </a:extLst>
          </p:cNvPr>
          <p:cNvSpPr>
            <a:spLocks noGrp="1"/>
          </p:cNvSpPr>
          <p:nvPr>
            <p:ph type="title"/>
          </p:nvPr>
        </p:nvSpPr>
        <p:spPr>
          <a:xfrm>
            <a:off x="180000" y="254870"/>
            <a:ext cx="6480000" cy="432000"/>
          </a:xfrm>
        </p:spPr>
        <p:txBody>
          <a:bodyPr/>
          <a:lstStyle/>
          <a:p>
            <a:r>
              <a:rPr lang="de-DE" altLang="ko-KR" dirty="0"/>
              <a:t>Ergebnisse &amp; Diskussion</a:t>
            </a:r>
            <a:endParaRPr lang="de-DE" noProof="0" dirty="0"/>
          </a:p>
        </p:txBody>
      </p:sp>
      <p:grpSp>
        <p:nvGrpSpPr>
          <p:cNvPr id="2" name="그룹 1">
            <a:extLst>
              <a:ext uri="{FF2B5EF4-FFF2-40B4-BE49-F238E27FC236}">
                <a16:creationId xmlns:a16="http://schemas.microsoft.com/office/drawing/2014/main" id="{960461EE-BC38-F149-953B-26C1332181B0}"/>
              </a:ext>
            </a:extLst>
          </p:cNvPr>
          <p:cNvGrpSpPr/>
          <p:nvPr/>
        </p:nvGrpSpPr>
        <p:grpSpPr>
          <a:xfrm>
            <a:off x="1742449" y="734636"/>
            <a:ext cx="6099525" cy="3996390"/>
            <a:chOff x="1554624" y="922055"/>
            <a:chExt cx="5659101" cy="3674228"/>
          </a:xfrm>
        </p:grpSpPr>
        <p:pic>
          <p:nvPicPr>
            <p:cNvPr id="6" name="그림 5">
              <a:extLst>
                <a:ext uri="{FF2B5EF4-FFF2-40B4-BE49-F238E27FC236}">
                  <a16:creationId xmlns:a16="http://schemas.microsoft.com/office/drawing/2014/main" id="{FBE90E9D-E691-BC4A-9023-6813CDC050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4624" y="936223"/>
              <a:ext cx="2829501" cy="1807737"/>
            </a:xfrm>
            <a:prstGeom prst="rect">
              <a:avLst/>
            </a:prstGeom>
          </p:spPr>
        </p:pic>
        <p:pic>
          <p:nvPicPr>
            <p:cNvPr id="12" name="그림 11">
              <a:extLst>
                <a:ext uri="{FF2B5EF4-FFF2-40B4-BE49-F238E27FC236}">
                  <a16:creationId xmlns:a16="http://schemas.microsoft.com/office/drawing/2014/main" id="{4707AB79-74FF-0046-A03A-044365AFEA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4125" y="922055"/>
              <a:ext cx="2829600" cy="1826477"/>
            </a:xfrm>
            <a:prstGeom prst="rect">
              <a:avLst/>
            </a:prstGeom>
          </p:spPr>
        </p:pic>
        <p:pic>
          <p:nvPicPr>
            <p:cNvPr id="14" name="그림 13">
              <a:extLst>
                <a:ext uri="{FF2B5EF4-FFF2-40B4-BE49-F238E27FC236}">
                  <a16:creationId xmlns:a16="http://schemas.microsoft.com/office/drawing/2014/main" id="{6DFE7FAD-C7FE-814C-83C4-39AF47BEDB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84125" y="2758128"/>
              <a:ext cx="2829600" cy="1830917"/>
            </a:xfrm>
            <a:prstGeom prst="rect">
              <a:avLst/>
            </a:prstGeom>
          </p:spPr>
        </p:pic>
        <p:pic>
          <p:nvPicPr>
            <p:cNvPr id="16" name="그림 15">
              <a:extLst>
                <a:ext uri="{FF2B5EF4-FFF2-40B4-BE49-F238E27FC236}">
                  <a16:creationId xmlns:a16="http://schemas.microsoft.com/office/drawing/2014/main" id="{B760AAD2-2369-884B-B929-D1A7321627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75307" y="2758128"/>
              <a:ext cx="2829600" cy="1838155"/>
            </a:xfrm>
            <a:prstGeom prst="rect">
              <a:avLst/>
            </a:prstGeom>
          </p:spPr>
        </p:pic>
      </p:grpSp>
    </p:spTree>
    <p:extLst>
      <p:ext uri="{BB962C8B-B14F-4D97-AF65-F5344CB8AC3E}">
        <p14:creationId xmlns:p14="http://schemas.microsoft.com/office/powerpoint/2010/main" val="1846155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2400721"/>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solidFill>
                  <a:schemeClr val="bg1">
                    <a:lumMod val="50000"/>
                  </a:schemeClr>
                </a:solidFill>
              </a:rPr>
              <a:t>1. Einleitung</a:t>
            </a:r>
            <a:br>
              <a:rPr lang="de-DE" altLang="ko-KR" dirty="0">
                <a:solidFill>
                  <a:schemeClr val="bg1">
                    <a:lumMod val="50000"/>
                  </a:schemeClr>
                </a:solidFill>
              </a:rPr>
            </a:br>
            <a:r>
              <a:rPr lang="de-DE" altLang="ko-KR" dirty="0">
                <a:solidFill>
                  <a:schemeClr val="bg1">
                    <a:lumMod val="50000"/>
                  </a:schemeClr>
                </a:solidFill>
              </a:rPr>
              <a:t>2. Methoden</a:t>
            </a:r>
            <a:br>
              <a:rPr lang="de-DE" altLang="ko-KR" dirty="0">
                <a:solidFill>
                  <a:schemeClr val="bg1">
                    <a:lumMod val="50000"/>
                  </a:schemeClr>
                </a:solidFill>
              </a:rPr>
            </a:br>
            <a:r>
              <a:rPr lang="de-DE" altLang="ko-KR" dirty="0">
                <a:solidFill>
                  <a:schemeClr val="bg1">
                    <a:lumMod val="50000"/>
                  </a:schemeClr>
                </a:solidFill>
              </a:rPr>
              <a:t>3. Ergebnisse &amp; Diskussion</a:t>
            </a:r>
          </a:p>
          <a:p>
            <a:pPr>
              <a:lnSpc>
                <a:spcPct val="150000"/>
              </a:lnSpc>
            </a:pPr>
            <a:r>
              <a:rPr lang="de-DE" altLang="ko-KR" dirty="0"/>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1332801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rotWithShape="1">
          <a:blip r:embed="rId3"/>
          <a:srcRect t="4370" b="7437"/>
          <a:stretch/>
        </p:blipFill>
        <p:spPr>
          <a:xfrm>
            <a:off x="5008983" y="3050572"/>
            <a:ext cx="3408697" cy="1555751"/>
          </a:xfrm>
          <a:prstGeom prst="rect">
            <a:avLst/>
          </a:prstGeom>
        </p:spPr>
      </p:pic>
      <p:sp>
        <p:nvSpPr>
          <p:cNvPr id="2" name="Titel 1"/>
          <p:cNvSpPr>
            <a:spLocks noGrp="1"/>
          </p:cNvSpPr>
          <p:nvPr>
            <p:ph type="title"/>
          </p:nvPr>
        </p:nvSpPr>
        <p:spPr>
          <a:xfrm>
            <a:off x="179999" y="254870"/>
            <a:ext cx="2417543" cy="432000"/>
          </a:xfrm>
        </p:spPr>
        <p:txBody>
          <a:bodyPr/>
          <a:lstStyle/>
          <a:p>
            <a:r>
              <a:rPr lang="de" altLang="ko-KR" dirty="0"/>
              <a:t>Fazit &amp; Ausblick</a:t>
            </a:r>
            <a:endParaRPr lang="de-DE" noProof="0" dirty="0"/>
          </a:p>
        </p:txBody>
      </p:sp>
      <p:sp>
        <p:nvSpPr>
          <p:cNvPr id="3" name="Inhaltsplatzhalter 2"/>
          <p:cNvSpPr>
            <a:spLocks noGrp="1"/>
          </p:cNvSpPr>
          <p:nvPr>
            <p:ph idx="1"/>
          </p:nvPr>
        </p:nvSpPr>
        <p:spPr>
          <a:xfrm>
            <a:off x="180000" y="918992"/>
            <a:ext cx="4320880" cy="3780000"/>
          </a:xfrm>
        </p:spPr>
        <p:txBody>
          <a:bodyPr/>
          <a:lstStyle/>
          <a:p>
            <a:pPr marL="81000" indent="0">
              <a:buNone/>
            </a:pPr>
            <a:r>
              <a:rPr lang="de-DE" noProof="0" dirty="0"/>
              <a:t>Fazit</a:t>
            </a:r>
            <a:endParaRPr lang="de-DE" noProof="0" dirty="0">
              <a:solidFill>
                <a:schemeClr val="tx1"/>
              </a:solidFill>
            </a:endParaRPr>
          </a:p>
          <a:p>
            <a:pPr lvl="1">
              <a:lnSpc>
                <a:spcPct val="100000"/>
              </a:lnSpc>
            </a:pPr>
            <a:r>
              <a:rPr lang="de-DE" dirty="0"/>
              <a:t>Die erfolgreiche </a:t>
            </a:r>
            <a:r>
              <a:rPr lang="de-DE" dirty="0" err="1"/>
              <a:t>Ausreißerentfernung</a:t>
            </a:r>
            <a:r>
              <a:rPr lang="de-DE" dirty="0"/>
              <a:t> beeinflusst die Leistung des Lernmodells.</a:t>
            </a:r>
            <a:endParaRPr lang="de-DE" noProof="0" dirty="0">
              <a:solidFill>
                <a:schemeClr val="tx1"/>
              </a:solidFill>
            </a:endParaRPr>
          </a:p>
          <a:p>
            <a:pPr lvl="1">
              <a:lnSpc>
                <a:spcPct val="100000"/>
              </a:lnSpc>
            </a:pPr>
            <a:r>
              <a:rPr lang="de-DE" noProof="0" dirty="0">
                <a:solidFill>
                  <a:schemeClr val="tx1"/>
                </a:solidFill>
              </a:rPr>
              <a:t>Es wird erwartet, die Ergebnisse in dieser Arbeit  </a:t>
            </a:r>
            <a:r>
              <a:rPr lang="de-DE" dirty="0"/>
              <a:t>zum </a:t>
            </a:r>
            <a:r>
              <a:rPr lang="de-DE" noProof="0" dirty="0">
                <a:solidFill>
                  <a:schemeClr val="tx1"/>
                </a:solidFill>
              </a:rPr>
              <a:t>Bereich ‚Anomalie Erkennung‘ beizutragen.</a:t>
            </a:r>
          </a:p>
          <a:p>
            <a:pPr lvl="1">
              <a:lnSpc>
                <a:spcPct val="100000"/>
              </a:lnSpc>
            </a:pPr>
            <a:endParaRPr lang="de-DE" noProof="0" dirty="0">
              <a:solidFill>
                <a:schemeClr val="tx1"/>
              </a:solidFill>
            </a:endParaRPr>
          </a:p>
          <a:p>
            <a:pPr marL="81000">
              <a:buNone/>
            </a:pPr>
            <a:r>
              <a:rPr lang="de-DE" altLang="ko-KR" dirty="0"/>
              <a:t>  </a:t>
            </a:r>
            <a:r>
              <a:rPr lang="de-DE" altLang="ko-KR" dirty="0" err="1"/>
              <a:t>Einschränkungen</a:t>
            </a:r>
            <a:r>
              <a:rPr lang="de-DE" altLang="ko-KR" dirty="0"/>
              <a:t> dieser Arbeit</a:t>
            </a:r>
          </a:p>
          <a:p>
            <a:pPr lvl="1">
              <a:lnSpc>
                <a:spcPct val="100000"/>
              </a:lnSpc>
            </a:pPr>
            <a:r>
              <a:rPr lang="de-DE" altLang="ko-KR" dirty="0"/>
              <a:t>stärkere Korrelation zwischen </a:t>
            </a:r>
            <a:r>
              <a:rPr lang="de-DE" altLang="ko-KR" dirty="0" err="1"/>
              <a:t>pm</a:t>
            </a:r>
            <a:r>
              <a:rPr lang="de-DE" altLang="ko-KR" dirty="0"/>
              <a:t> und anderen Variablen</a:t>
            </a:r>
          </a:p>
          <a:p>
            <a:pPr lvl="1">
              <a:lnSpc>
                <a:spcPct val="100000"/>
              </a:lnSpc>
            </a:pPr>
            <a:r>
              <a:rPr lang="de-DE" altLang="ko-KR" dirty="0"/>
              <a:t>in einer besseren Entwicklungsumgebung</a:t>
            </a:r>
            <a:endParaRPr lang="de-DE" noProof="0" dirty="0"/>
          </a:p>
        </p:txBody>
      </p:sp>
      <p:sp>
        <p:nvSpPr>
          <p:cNvPr id="6" name="Inhaltsplatzhalter 5"/>
          <p:cNvSpPr>
            <a:spLocks noGrp="1"/>
          </p:cNvSpPr>
          <p:nvPr>
            <p:ph idx="10"/>
          </p:nvPr>
        </p:nvSpPr>
        <p:spPr/>
        <p:txBody>
          <a:bodyPr/>
          <a:lstStyle/>
          <a:p>
            <a:pPr marL="81000" indent="0">
              <a:buNone/>
            </a:pPr>
            <a:r>
              <a:rPr lang="de-DE" altLang="ko-KR" dirty="0"/>
              <a:t>Ausblick</a:t>
            </a:r>
          </a:p>
          <a:p>
            <a:pPr lvl="1">
              <a:lnSpc>
                <a:spcPct val="100000"/>
              </a:lnSpc>
            </a:pPr>
            <a:r>
              <a:rPr lang="de-DE" altLang="ko-KR" dirty="0"/>
              <a:t>den optimalen Wert für die Hyperparameter einzusetzen</a:t>
            </a:r>
          </a:p>
          <a:p>
            <a:pPr lvl="1">
              <a:lnSpc>
                <a:spcPct val="100000"/>
              </a:lnSpc>
            </a:pPr>
            <a:r>
              <a:rPr lang="de-DE" altLang="ko-KR" dirty="0"/>
              <a:t>erweiterte Algorithmen zu verwenden</a:t>
            </a:r>
          </a:p>
          <a:p>
            <a:endParaRPr lang="de-DE" dirty="0"/>
          </a:p>
        </p:txBody>
      </p:sp>
    </p:spTree>
    <p:extLst>
      <p:ext uri="{BB962C8B-B14F-4D97-AF65-F5344CB8AC3E}">
        <p14:creationId xmlns:p14="http://schemas.microsoft.com/office/powerpoint/2010/main" val="335200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540804" y="2424223"/>
            <a:ext cx="7617519" cy="703441"/>
          </a:xfrm>
        </p:spPr>
        <p:txBody>
          <a:bodyPr/>
          <a:lstStyle/>
          <a:p>
            <a:r>
              <a:rPr lang="de" sz="2400" dirty="0"/>
              <a:t>Untersuchung des Einflusses von Ausreißern auf die Prognosegenauigkeit von Feinstaubkonzentrationen</a:t>
            </a:r>
            <a:endParaRPr lang="de-DE" sz="2400" dirty="0"/>
          </a:p>
        </p:txBody>
      </p:sp>
      <p:sp>
        <p:nvSpPr>
          <p:cNvPr id="6" name="Untertitel 5"/>
          <p:cNvSpPr>
            <a:spLocks noGrp="1"/>
          </p:cNvSpPr>
          <p:nvPr>
            <p:ph type="subTitle" idx="1"/>
          </p:nvPr>
        </p:nvSpPr>
        <p:spPr>
          <a:xfrm>
            <a:off x="547201" y="3366149"/>
            <a:ext cx="6840000" cy="281059"/>
          </a:xfrm>
        </p:spPr>
        <p:txBody>
          <a:bodyPr/>
          <a:lstStyle/>
          <a:p>
            <a:r>
              <a:rPr lang="de-DE" altLang="ko-KR" dirty="0"/>
              <a:t>Bachelorarbeit, Davin Ahn</a:t>
            </a:r>
            <a:endParaRPr lang="en-DE" altLang="ko-KR"/>
          </a:p>
        </p:txBody>
      </p:sp>
    </p:spTree>
    <p:extLst>
      <p:ext uri="{BB962C8B-B14F-4D97-AF65-F5344CB8AC3E}">
        <p14:creationId xmlns:p14="http://schemas.microsoft.com/office/powerpoint/2010/main" val="1481066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E5563-B375-594B-AF49-DB773085D2C4}"/>
              </a:ext>
            </a:extLst>
          </p:cNvPr>
          <p:cNvSpPr txBox="1"/>
          <p:nvPr/>
        </p:nvSpPr>
        <p:spPr>
          <a:xfrm>
            <a:off x="512539" y="1871822"/>
            <a:ext cx="8118921" cy="2169825"/>
          </a:xfrm>
          <a:prstGeom prst="rect">
            <a:avLst/>
          </a:prstGeom>
          <a:noFill/>
        </p:spPr>
        <p:txBody>
          <a:bodyPr wrap="square" rtlCol="0">
            <a:spAutoFit/>
          </a:bodyPr>
          <a:lstStyle/>
          <a:p>
            <a:pPr fontAlgn="base"/>
            <a:r>
              <a:rPr lang="ko-KR" altLang="en-US" dirty="0"/>
              <a:t>단일 도시에 있는 많은</a:t>
            </a:r>
            <a:r>
              <a:rPr lang="en-US" altLang="ko-KR" dirty="0"/>
              <a:t>(1000)</a:t>
            </a:r>
            <a:r>
              <a:rPr lang="ko-KR" altLang="en-US" dirty="0"/>
              <a:t>명의 심장 박동 데이터가 있다고 상상해 봅시다</a:t>
            </a:r>
            <a:r>
              <a:rPr lang="en-US" altLang="ko-KR" dirty="0"/>
              <a:t>. </a:t>
            </a:r>
            <a:r>
              <a:rPr lang="ko-KR" altLang="en-US" dirty="0"/>
              <a:t>예를 들어 </a:t>
            </a:r>
            <a:r>
              <a:rPr lang="en-US" altLang="ko-KR" dirty="0"/>
              <a:t>BPM</a:t>
            </a:r>
            <a:r>
              <a:rPr lang="ko-KR" altLang="en-US" dirty="0"/>
              <a:t>은 </a:t>
            </a:r>
            <a:r>
              <a:rPr lang="en-US" altLang="ko-KR" dirty="0"/>
              <a:t>5</a:t>
            </a:r>
            <a:r>
              <a:rPr lang="ko-KR" altLang="en-US" dirty="0"/>
              <a:t>분마다 기록됩니다</a:t>
            </a:r>
            <a:r>
              <a:rPr lang="en-US" altLang="ko-KR" dirty="0"/>
              <a:t>. </a:t>
            </a:r>
            <a:r>
              <a:rPr lang="ko-KR" altLang="en-US" dirty="0"/>
              <a:t>모든 사람의 전체 평균 </a:t>
            </a:r>
            <a:r>
              <a:rPr lang="en-US" altLang="ko-KR" dirty="0"/>
              <a:t>BPM</a:t>
            </a:r>
            <a:r>
              <a:rPr lang="ko-KR" altLang="en-US" dirty="0"/>
              <a:t>은 </a:t>
            </a:r>
            <a:r>
              <a:rPr lang="en-US" altLang="ko-KR" dirty="0"/>
              <a:t>80</a:t>
            </a:r>
            <a:r>
              <a:rPr lang="ko-KR" altLang="en-US" dirty="0"/>
              <a:t>이고 </a:t>
            </a:r>
            <a:r>
              <a:rPr lang="en-US" altLang="ko-KR" dirty="0"/>
              <a:t>1%</a:t>
            </a:r>
            <a:r>
              <a:rPr lang="ko-KR" altLang="en-US" dirty="0"/>
              <a:t>와 </a:t>
            </a:r>
            <a:r>
              <a:rPr lang="en-US" altLang="ko-KR" dirty="0"/>
              <a:t>99% </a:t>
            </a:r>
            <a:r>
              <a:rPr lang="ko-KR" altLang="en-US" dirty="0" err="1"/>
              <a:t>백분위수는</a:t>
            </a:r>
            <a:r>
              <a:rPr lang="ko-KR" altLang="en-US" dirty="0"/>
              <a:t> </a:t>
            </a:r>
            <a:r>
              <a:rPr lang="en-US" altLang="ko-KR" dirty="0"/>
              <a:t>30</a:t>
            </a:r>
            <a:r>
              <a:rPr lang="ko-KR" altLang="en-US" dirty="0"/>
              <a:t>과 </a:t>
            </a:r>
            <a:r>
              <a:rPr lang="en-US" altLang="ko-KR" dirty="0"/>
              <a:t>180</a:t>
            </a:r>
            <a:r>
              <a:rPr lang="ko-KR" altLang="en-US" dirty="0"/>
              <a:t>입니다</a:t>
            </a:r>
            <a:r>
              <a:rPr lang="en-US" altLang="ko-KR" dirty="0"/>
              <a:t>.</a:t>
            </a:r>
          </a:p>
          <a:p>
            <a:pPr fontAlgn="base"/>
            <a:r>
              <a:rPr lang="ko-KR" altLang="en-US" dirty="0"/>
              <a:t>일반적인 예외는 사람의 심장 박동 값이 </a:t>
            </a:r>
            <a:r>
              <a:rPr lang="en-US" altLang="ko-KR" dirty="0"/>
              <a:t>30</a:t>
            </a:r>
            <a:r>
              <a:rPr lang="ko-KR" altLang="en-US" dirty="0"/>
              <a:t>보다 작거나 </a:t>
            </a:r>
            <a:r>
              <a:rPr lang="en-US" altLang="ko-KR" dirty="0"/>
              <a:t>180</a:t>
            </a:r>
            <a:r>
              <a:rPr lang="ko-KR" altLang="en-US" dirty="0"/>
              <a:t>보다 높은 경우입니다</a:t>
            </a:r>
            <a:r>
              <a:rPr lang="en-US" altLang="ko-KR" dirty="0"/>
              <a:t>. 20 </a:t>
            </a:r>
            <a:r>
              <a:rPr lang="ko-KR" altLang="en-US" dirty="0"/>
              <a:t>또는 </a:t>
            </a:r>
            <a:r>
              <a:rPr lang="en-US" altLang="ko-KR" dirty="0"/>
              <a:t>230</a:t>
            </a:r>
            <a:r>
              <a:rPr lang="ko-KR" altLang="en-US" dirty="0"/>
              <a:t>과 같습니다</a:t>
            </a:r>
            <a:r>
              <a:rPr lang="en-US" altLang="ko-KR" dirty="0"/>
              <a:t>. </a:t>
            </a:r>
            <a:r>
              <a:rPr lang="ko-KR" altLang="en-US" dirty="0"/>
              <a:t>정상인 값의 예는 </a:t>
            </a:r>
            <a:r>
              <a:rPr lang="en-US" altLang="ko-KR" dirty="0"/>
              <a:t>50(</a:t>
            </a:r>
            <a:r>
              <a:rPr lang="ko-KR" altLang="en-US" dirty="0"/>
              <a:t>매우 이완됨</a:t>
            </a:r>
            <a:r>
              <a:rPr lang="en-US" altLang="ko-KR" dirty="0"/>
              <a:t>) </a:t>
            </a:r>
            <a:r>
              <a:rPr lang="ko-KR" altLang="en-US" dirty="0"/>
              <a:t>또는 </a:t>
            </a:r>
            <a:r>
              <a:rPr lang="en-US" altLang="ko-KR" dirty="0"/>
              <a:t>150(</a:t>
            </a:r>
            <a:r>
              <a:rPr lang="ko-KR" altLang="en-US" dirty="0"/>
              <a:t>운동 중</a:t>
            </a:r>
            <a:r>
              <a:rPr lang="en-US" altLang="ko-KR" dirty="0"/>
              <a:t>)</a:t>
            </a:r>
            <a:r>
              <a:rPr lang="ko-KR" altLang="en-US" dirty="0"/>
              <a:t>일 수 있습니다</a:t>
            </a:r>
            <a:r>
              <a:rPr lang="en-US" altLang="ko-KR" dirty="0"/>
              <a:t>.</a:t>
            </a:r>
          </a:p>
          <a:p>
            <a:pPr fontAlgn="base"/>
            <a:r>
              <a:rPr lang="ko-KR" altLang="en-US" dirty="0"/>
              <a:t>그러나 </a:t>
            </a:r>
            <a:r>
              <a:rPr lang="en-US" altLang="ko-KR" dirty="0"/>
              <a:t>1000</a:t>
            </a:r>
            <a:r>
              <a:rPr lang="ko-KR" altLang="en-US" dirty="0"/>
              <a:t>명 모두의 평균이 한 시간 간격 동안 </a:t>
            </a:r>
            <a:r>
              <a:rPr lang="en-US" altLang="ko-KR" dirty="0"/>
              <a:t>150BPM</a:t>
            </a:r>
            <a:r>
              <a:rPr lang="ko-KR" altLang="en-US" dirty="0"/>
              <a:t>이라면 이는 집단적 이상 현상입니다</a:t>
            </a:r>
            <a:r>
              <a:rPr lang="en-US" altLang="ko-KR" dirty="0"/>
              <a:t>. </a:t>
            </a:r>
            <a:r>
              <a:rPr lang="ko-KR" altLang="en-US" dirty="0"/>
              <a:t>개별적으로는 괜찮지만 모든 사람이 동시에 운동할 가능성은 거의 없습니다</a:t>
            </a:r>
            <a:r>
              <a:rPr lang="en-US" altLang="ko-KR" dirty="0"/>
              <a:t>!</a:t>
            </a:r>
          </a:p>
          <a:p>
            <a:pPr fontAlgn="base"/>
            <a:r>
              <a:rPr lang="ko-KR" altLang="en-US" dirty="0"/>
              <a:t>아침 </a:t>
            </a:r>
            <a:r>
              <a:rPr lang="en-US" altLang="ko-KR" dirty="0"/>
              <a:t>5</a:t>
            </a:r>
            <a:r>
              <a:rPr lang="ko-KR" altLang="en-US" dirty="0"/>
              <a:t>시에 사람의 </a:t>
            </a:r>
            <a:r>
              <a:rPr lang="en-US" altLang="ko-KR" dirty="0"/>
              <a:t>BPM</a:t>
            </a:r>
            <a:r>
              <a:rPr lang="ko-KR" altLang="en-US" dirty="0"/>
              <a:t>이 </a:t>
            </a:r>
            <a:r>
              <a:rPr lang="en-US" altLang="ko-KR" dirty="0"/>
              <a:t>150</a:t>
            </a:r>
            <a:r>
              <a:rPr lang="ko-KR" altLang="en-US" dirty="0"/>
              <a:t>이면 상황에 따라 이상할 가능성이 있습니다</a:t>
            </a:r>
            <a:r>
              <a:rPr lang="en-US" altLang="ko-KR" dirty="0"/>
              <a:t>. </a:t>
            </a:r>
            <a:r>
              <a:rPr lang="ko-KR" altLang="en-US" dirty="0"/>
              <a:t>값은 일반적으로 괜찮지만 사람이 한밤중에 운동을 할 가능성은 거의 없습니다</a:t>
            </a:r>
            <a:r>
              <a:rPr lang="en-US" altLang="ko-KR" dirty="0"/>
              <a:t>! </a:t>
            </a:r>
            <a:r>
              <a:rPr lang="ko-KR" altLang="en-US" dirty="0"/>
              <a:t>여기서 컨텍스트는 시간입니다</a:t>
            </a:r>
            <a:r>
              <a:rPr lang="en-US" altLang="ko-KR" dirty="0"/>
              <a:t>.</a:t>
            </a:r>
          </a:p>
          <a:p>
            <a:pPr fontAlgn="base"/>
            <a:r>
              <a:rPr lang="ko-KR" altLang="en-US" dirty="0"/>
              <a:t>또는 우리가 그 사람의 상태에 접근할 수 있고 상태 </a:t>
            </a:r>
            <a:r>
              <a:rPr lang="en-US" altLang="ko-KR" dirty="0"/>
              <a:t>== '</a:t>
            </a:r>
            <a:r>
              <a:rPr lang="ko-KR" altLang="en-US" dirty="0"/>
              <a:t>휴식 중</a:t>
            </a:r>
            <a:r>
              <a:rPr lang="en-US" altLang="ko-KR" dirty="0"/>
              <a:t>'</a:t>
            </a:r>
            <a:r>
              <a:rPr lang="ko-KR" altLang="en-US" dirty="0"/>
              <a:t>이고 </a:t>
            </a:r>
            <a:r>
              <a:rPr lang="en-US" altLang="ko-KR" dirty="0"/>
              <a:t>BPM</a:t>
            </a:r>
            <a:r>
              <a:rPr lang="ko-KR" altLang="en-US" dirty="0"/>
              <a:t>이 </a:t>
            </a:r>
            <a:r>
              <a:rPr lang="en-US" altLang="ko-KR" dirty="0"/>
              <a:t>150</a:t>
            </a:r>
            <a:r>
              <a:rPr lang="ko-KR" altLang="en-US" dirty="0"/>
              <a:t>인 경우</a:t>
            </a:r>
            <a:r>
              <a:rPr lang="en-US" altLang="ko-KR" dirty="0"/>
              <a:t>, </a:t>
            </a:r>
            <a:r>
              <a:rPr lang="ko-KR" altLang="en-US" dirty="0"/>
              <a:t>이는 하루 중 시간에 관계없이 컨텍스트 이상</a:t>
            </a:r>
            <a:r>
              <a:rPr lang="en-US" altLang="ko-KR" dirty="0"/>
              <a:t>(</a:t>
            </a:r>
            <a:r>
              <a:rPr lang="ko-KR" altLang="en-US" dirty="0"/>
              <a:t>컨텍스트가 개인의 상태임</a:t>
            </a:r>
            <a:r>
              <a:rPr lang="en-US" altLang="ko-KR" dirty="0"/>
              <a:t>)</a:t>
            </a:r>
            <a:r>
              <a:rPr lang="ko-KR" altLang="en-US" dirty="0"/>
              <a:t>이기도 합니다</a:t>
            </a:r>
            <a:r>
              <a:rPr lang="en-US" altLang="ko-KR" dirty="0"/>
              <a:t>.</a:t>
            </a:r>
          </a:p>
        </p:txBody>
      </p:sp>
    </p:spTree>
    <p:extLst>
      <p:ext uri="{BB962C8B-B14F-4D97-AF65-F5344CB8AC3E}">
        <p14:creationId xmlns:p14="http://schemas.microsoft.com/office/powerpoint/2010/main" val="3209321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2312061"/>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t>1. Einleitung</a:t>
            </a:r>
            <a:br>
              <a:rPr lang="de-DE" altLang="ko-KR" dirty="0"/>
            </a:br>
            <a:r>
              <a:rPr lang="de-DE" altLang="ko-KR" dirty="0">
                <a:solidFill>
                  <a:schemeClr val="bg1">
                    <a:lumMod val="50000"/>
                  </a:schemeClr>
                </a:solidFill>
              </a:rPr>
              <a:t>2. Methoden</a:t>
            </a:r>
            <a:br>
              <a:rPr lang="de-DE" altLang="ko-KR" dirty="0">
                <a:solidFill>
                  <a:schemeClr val="bg1">
                    <a:lumMod val="50000"/>
                  </a:schemeClr>
                </a:solidFill>
              </a:rPr>
            </a:br>
            <a:r>
              <a:rPr lang="de-DE" altLang="ko-KR" dirty="0">
                <a:solidFill>
                  <a:schemeClr val="bg1">
                    <a:lumMod val="50000"/>
                  </a:schemeClr>
                </a:solidFill>
              </a:rPr>
              <a:t>3. Ergebnisse &amp; Diskussion</a:t>
            </a:r>
            <a:br>
              <a:rPr lang="de-DE" altLang="ko-KR" dirty="0">
                <a:solidFill>
                  <a:schemeClr val="bg1">
                    <a:lumMod val="50000"/>
                  </a:schemeClr>
                </a:solidFill>
              </a:rPr>
            </a:br>
            <a:r>
              <a:rPr lang="de-DE" altLang="ko-KR" dirty="0">
                <a:solidFill>
                  <a:schemeClr val="bg1">
                    <a:lumMod val="50000"/>
                  </a:schemeClr>
                </a:solidFill>
              </a:rPr>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3696160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002BA6D1-399C-793A-7B73-1FEFB0510152}"/>
              </a:ext>
            </a:extLst>
          </p:cNvPr>
          <p:cNvSpPr>
            <a:spLocks noGrp="1"/>
          </p:cNvSpPr>
          <p:nvPr>
            <p:ph type="title"/>
          </p:nvPr>
        </p:nvSpPr>
        <p:spPr>
          <a:xfrm>
            <a:off x="180000" y="254870"/>
            <a:ext cx="6480000" cy="430560"/>
          </a:xfrm>
        </p:spPr>
        <p:txBody>
          <a:bodyPr/>
          <a:lstStyle/>
          <a:p>
            <a:r>
              <a:rPr lang="de-DE" dirty="0"/>
              <a:t>Masking- und Swampingproblem</a:t>
            </a:r>
            <a:endParaRPr lang="en-US" dirty="0"/>
          </a:p>
        </p:txBody>
      </p:sp>
      <p:pic>
        <p:nvPicPr>
          <p:cNvPr id="1026" name="Picture 2" descr="Figures exhibiting the impact of a group of outliers on the covariance matrix. Filled black rectangles denote undetected outliers, i.e. points coming from a diierent population as the main part of the data (empty circles) was sampled. (a) Masking. The outliers innate the covariance matrix and remain undetected. (b) Swamping. The outliers innate and distort the covariance matrix to that degree, that some points { belonging to the main part of the data { appear as outliers, while the true outliers remain undetected.">
            <a:extLst>
              <a:ext uri="{FF2B5EF4-FFF2-40B4-BE49-F238E27FC236}">
                <a16:creationId xmlns:a16="http://schemas.microsoft.com/office/drawing/2014/main" id="{26232B0B-A1B8-3096-F480-B971C6C8B65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67537" y="1339424"/>
            <a:ext cx="6256426" cy="2464652"/>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822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1991700"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9D7AF126-48A3-8044-A98E-CAE640C05E4C}"/>
              </a:ext>
            </a:extLst>
          </p:cNvPr>
          <p:cNvSpPr>
            <a:spLocks noGrp="1"/>
          </p:cNvSpPr>
          <p:nvPr>
            <p:ph idx="1"/>
          </p:nvPr>
        </p:nvSpPr>
        <p:spPr>
          <a:xfrm>
            <a:off x="180000" y="918993"/>
            <a:ext cx="3105382" cy="3626486"/>
          </a:xfrm>
        </p:spPr>
        <p:txBody>
          <a:bodyPr/>
          <a:lstStyle/>
          <a:p>
            <a:pPr marL="81000" indent="0">
              <a:buNone/>
            </a:pPr>
            <a:r>
              <a:rPr lang="de-DE" altLang="ko-KR" dirty="0"/>
              <a:t>Zeitreihendaten</a:t>
            </a:r>
          </a:p>
          <a:p>
            <a:pPr marL="366750" indent="-285750">
              <a:buFont typeface="Arial" panose="020B0604020202020204" pitchFamily="34" charset="0"/>
              <a:buChar char="•"/>
            </a:pPr>
            <a:r>
              <a:rPr lang="de" altLang="ko-KR" b="0" dirty="0">
                <a:solidFill>
                  <a:schemeClr val="tx1"/>
                </a:solidFill>
              </a:rPr>
              <a:t>Merkmale</a:t>
            </a:r>
            <a:endParaRPr lang="de-DE" altLang="ko-KR" b="0" dirty="0">
              <a:solidFill>
                <a:schemeClr val="tx1"/>
              </a:solidFill>
            </a:endParaRPr>
          </a:p>
          <a:p>
            <a:pPr marL="725525" lvl="1" indent="-285750">
              <a:buFont typeface="Arial" panose="020B0604020202020204" pitchFamily="34" charset="0"/>
              <a:buChar char="•"/>
            </a:pPr>
            <a:r>
              <a:rPr lang="de-DE" altLang="ko-KR" dirty="0"/>
              <a:t>N</a:t>
            </a:r>
            <a:r>
              <a:rPr lang="de" altLang="ko-KR" dirty="0"/>
              <a:t>ach Zeit sortiert</a:t>
            </a:r>
          </a:p>
          <a:p>
            <a:pPr marL="725525" lvl="1" indent="-285750">
              <a:buFont typeface="Arial" panose="020B0604020202020204" pitchFamily="34" charset="0"/>
              <a:buChar char="•"/>
            </a:pPr>
            <a:r>
              <a:rPr lang="de" altLang="ko-KR" dirty="0"/>
              <a:t>Werte miteinander korreliert</a:t>
            </a:r>
            <a:endParaRPr lang="de-DE" altLang="ko-KR" dirty="0"/>
          </a:p>
          <a:p>
            <a:pPr marL="725525" lvl="1" indent="-285750">
              <a:buFont typeface="Arial" panose="020B0604020202020204" pitchFamily="34" charset="0"/>
              <a:buChar char="•"/>
            </a:pPr>
            <a:endParaRPr lang="de-DE" altLang="ko-KR" dirty="0"/>
          </a:p>
          <a:p>
            <a:pPr marL="366750" indent="-285750">
              <a:buFont typeface="Arial" panose="020B0604020202020204" pitchFamily="34" charset="0"/>
              <a:buChar char="•"/>
            </a:pPr>
            <a:r>
              <a:rPr lang="de" altLang="ko-KR" b="0" dirty="0">
                <a:solidFill>
                  <a:schemeClr val="tx1"/>
                </a:solidFill>
              </a:rPr>
              <a:t>Muster</a:t>
            </a:r>
          </a:p>
          <a:p>
            <a:pPr marL="725525" lvl="1" indent="-285750">
              <a:buFont typeface="Arial" panose="020B0604020202020204" pitchFamily="34" charset="0"/>
              <a:buChar char="•"/>
            </a:pPr>
            <a:r>
              <a:rPr lang="de" altLang="ko-KR" b="0" dirty="0">
                <a:solidFill>
                  <a:schemeClr val="tx1"/>
                </a:solidFill>
              </a:rPr>
              <a:t>Trend</a:t>
            </a:r>
          </a:p>
          <a:p>
            <a:pPr marL="725525" lvl="1" indent="-285750">
              <a:buFont typeface="Arial" panose="020B0604020202020204" pitchFamily="34" charset="0"/>
              <a:buChar char="•"/>
            </a:pPr>
            <a:r>
              <a:rPr lang="de" altLang="ko-KR" b="0" dirty="0" err="1">
                <a:solidFill>
                  <a:schemeClr val="tx1"/>
                </a:solidFill>
              </a:rPr>
              <a:t>Saisonalität</a:t>
            </a:r>
            <a:endParaRPr lang="de" altLang="ko-KR" b="0" dirty="0">
              <a:solidFill>
                <a:schemeClr val="tx1"/>
              </a:solidFill>
            </a:endParaRPr>
          </a:p>
          <a:p>
            <a:pPr marL="725525" lvl="1" indent="-285750">
              <a:buFont typeface="Arial" panose="020B0604020202020204" pitchFamily="34" charset="0"/>
              <a:buChar char="•"/>
            </a:pPr>
            <a:r>
              <a:rPr lang="de" altLang="ko-KR" b="0" dirty="0">
                <a:solidFill>
                  <a:schemeClr val="tx1"/>
                </a:solidFill>
              </a:rPr>
              <a:t>Zyklus</a:t>
            </a:r>
          </a:p>
          <a:p>
            <a:pPr marL="725525" lvl="1" indent="-285750">
              <a:buFont typeface="Arial" panose="020B0604020202020204" pitchFamily="34" charset="0"/>
              <a:buChar char="•"/>
            </a:pPr>
            <a:r>
              <a:rPr lang="de" altLang="ko-KR" b="0" dirty="0">
                <a:solidFill>
                  <a:schemeClr val="tx1"/>
                </a:solidFill>
              </a:rPr>
              <a:t>zufällige Schwankung</a:t>
            </a:r>
          </a:p>
        </p:txBody>
      </p:sp>
      <p:pic>
        <p:nvPicPr>
          <p:cNvPr id="5" name="그림 4">
            <a:extLst>
              <a:ext uri="{FF2B5EF4-FFF2-40B4-BE49-F238E27FC236}">
                <a16:creationId xmlns:a16="http://schemas.microsoft.com/office/drawing/2014/main" id="{6B02F597-AD8F-D84B-BA24-3324DC36E5BF}"/>
              </a:ext>
            </a:extLst>
          </p:cNvPr>
          <p:cNvPicPr>
            <a:picLocks noChangeAspect="1"/>
          </p:cNvPicPr>
          <p:nvPr/>
        </p:nvPicPr>
        <p:blipFill rotWithShape="1">
          <a:blip r:embed="rId3">
            <a:extLst>
              <a:ext uri="{28A0092B-C50C-407E-A947-70E740481C1C}">
                <a14:useLocalDpi xmlns:a14="http://schemas.microsoft.com/office/drawing/2010/main" val="0"/>
              </a:ext>
            </a:extLst>
          </a:blip>
          <a:srcRect r="74903"/>
          <a:stretch/>
        </p:blipFill>
        <p:spPr>
          <a:xfrm>
            <a:off x="3284731" y="918993"/>
            <a:ext cx="2828394" cy="1758844"/>
          </a:xfrm>
          <a:prstGeom prst="rect">
            <a:avLst/>
          </a:prstGeom>
        </p:spPr>
      </p:pic>
      <p:pic>
        <p:nvPicPr>
          <p:cNvPr id="6" name="그림 5">
            <a:extLst>
              <a:ext uri="{FF2B5EF4-FFF2-40B4-BE49-F238E27FC236}">
                <a16:creationId xmlns:a16="http://schemas.microsoft.com/office/drawing/2014/main" id="{82909F06-32B6-B34D-9A10-F570E366D0A4}"/>
              </a:ext>
            </a:extLst>
          </p:cNvPr>
          <p:cNvPicPr>
            <a:picLocks noChangeAspect="1"/>
          </p:cNvPicPr>
          <p:nvPr/>
        </p:nvPicPr>
        <p:blipFill rotWithShape="1">
          <a:blip r:embed="rId3">
            <a:extLst>
              <a:ext uri="{28A0092B-C50C-407E-A947-70E740481C1C}">
                <a14:useLocalDpi xmlns:a14="http://schemas.microsoft.com/office/drawing/2010/main" val="0"/>
              </a:ext>
            </a:extLst>
          </a:blip>
          <a:srcRect l="51039" r="24802"/>
          <a:stretch/>
        </p:blipFill>
        <p:spPr>
          <a:xfrm>
            <a:off x="3390494" y="2786635"/>
            <a:ext cx="2722631" cy="1758844"/>
          </a:xfrm>
          <a:prstGeom prst="rect">
            <a:avLst/>
          </a:prstGeom>
        </p:spPr>
      </p:pic>
      <p:pic>
        <p:nvPicPr>
          <p:cNvPr id="9" name="그림 8">
            <a:extLst>
              <a:ext uri="{FF2B5EF4-FFF2-40B4-BE49-F238E27FC236}">
                <a16:creationId xmlns:a16="http://schemas.microsoft.com/office/drawing/2014/main" id="{DE0E82E5-95F9-E66E-D27B-CEBDDCF3E56B}"/>
              </a:ext>
            </a:extLst>
          </p:cNvPr>
          <p:cNvPicPr>
            <a:picLocks noChangeAspect="1"/>
          </p:cNvPicPr>
          <p:nvPr/>
        </p:nvPicPr>
        <p:blipFill rotWithShape="1">
          <a:blip r:embed="rId3">
            <a:extLst>
              <a:ext uri="{28A0092B-C50C-407E-A947-70E740481C1C}">
                <a14:useLocalDpi xmlns:a14="http://schemas.microsoft.com/office/drawing/2010/main" val="0"/>
              </a:ext>
            </a:extLst>
          </a:blip>
          <a:srcRect l="24696" r="49086"/>
          <a:stretch/>
        </p:blipFill>
        <p:spPr>
          <a:xfrm>
            <a:off x="6113125" y="918993"/>
            <a:ext cx="2954750" cy="1758844"/>
          </a:xfrm>
          <a:prstGeom prst="rect">
            <a:avLst/>
          </a:prstGeom>
        </p:spPr>
      </p:pic>
      <p:pic>
        <p:nvPicPr>
          <p:cNvPr id="15" name="그림 14">
            <a:extLst>
              <a:ext uri="{FF2B5EF4-FFF2-40B4-BE49-F238E27FC236}">
                <a16:creationId xmlns:a16="http://schemas.microsoft.com/office/drawing/2014/main" id="{14171B7C-69D6-F4F3-42F0-6ABC66732057}"/>
              </a:ext>
            </a:extLst>
          </p:cNvPr>
          <p:cNvPicPr>
            <a:picLocks noChangeAspect="1"/>
          </p:cNvPicPr>
          <p:nvPr/>
        </p:nvPicPr>
        <p:blipFill rotWithShape="1">
          <a:blip r:embed="rId3">
            <a:extLst>
              <a:ext uri="{28A0092B-C50C-407E-A947-70E740481C1C}">
                <a14:useLocalDpi xmlns:a14="http://schemas.microsoft.com/office/drawing/2010/main" val="0"/>
              </a:ext>
            </a:extLst>
          </a:blip>
          <a:srcRect l="75160"/>
          <a:stretch/>
        </p:blipFill>
        <p:spPr>
          <a:xfrm>
            <a:off x="6129309" y="2786635"/>
            <a:ext cx="2799419" cy="1758844"/>
          </a:xfrm>
          <a:prstGeom prst="rect">
            <a:avLst/>
          </a:prstGeom>
        </p:spPr>
      </p:pic>
      <p:sp>
        <p:nvSpPr>
          <p:cNvPr id="17" name="직사각형 16">
            <a:extLst>
              <a:ext uri="{FF2B5EF4-FFF2-40B4-BE49-F238E27FC236}">
                <a16:creationId xmlns:a16="http://schemas.microsoft.com/office/drawing/2014/main" id="{CEC4076F-D78A-F87F-D270-BB26FA913E85}"/>
              </a:ext>
            </a:extLst>
          </p:cNvPr>
          <p:cNvSpPr/>
          <p:nvPr/>
        </p:nvSpPr>
        <p:spPr>
          <a:xfrm>
            <a:off x="8990251" y="1480842"/>
            <a:ext cx="77624" cy="5745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AA4C54AA-5642-7255-2145-7C247193A5EE}"/>
              </a:ext>
            </a:extLst>
          </p:cNvPr>
          <p:cNvSpPr/>
          <p:nvPr/>
        </p:nvSpPr>
        <p:spPr>
          <a:xfrm>
            <a:off x="3863920" y="3560495"/>
            <a:ext cx="161841" cy="5992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9DE8A50B-D62D-9330-10FB-8609AB1D55AA}"/>
              </a:ext>
            </a:extLst>
          </p:cNvPr>
          <p:cNvSpPr/>
          <p:nvPr/>
        </p:nvSpPr>
        <p:spPr>
          <a:xfrm>
            <a:off x="4248143" y="3366419"/>
            <a:ext cx="161841" cy="5992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CB38D12A-1AC2-6398-B7EC-8EAD27E1867C}"/>
              </a:ext>
            </a:extLst>
          </p:cNvPr>
          <p:cNvSpPr/>
          <p:nvPr/>
        </p:nvSpPr>
        <p:spPr>
          <a:xfrm>
            <a:off x="4585790" y="3066781"/>
            <a:ext cx="941070" cy="115772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연결선 21">
            <a:extLst>
              <a:ext uri="{FF2B5EF4-FFF2-40B4-BE49-F238E27FC236}">
                <a16:creationId xmlns:a16="http://schemas.microsoft.com/office/drawing/2014/main" id="{E298F2E8-B433-7221-2A82-837D3DFD931A}"/>
              </a:ext>
            </a:extLst>
          </p:cNvPr>
          <p:cNvCxnSpPr>
            <a:cxnSpLocks/>
          </p:cNvCxnSpPr>
          <p:nvPr/>
        </p:nvCxnSpPr>
        <p:spPr>
          <a:xfrm>
            <a:off x="898216" y="2921225"/>
            <a:ext cx="47743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직선 연결선 24">
            <a:extLst>
              <a:ext uri="{FF2B5EF4-FFF2-40B4-BE49-F238E27FC236}">
                <a16:creationId xmlns:a16="http://schemas.microsoft.com/office/drawing/2014/main" id="{3FA83909-802B-ADD0-77DB-4104E7CA67B0}"/>
              </a:ext>
            </a:extLst>
          </p:cNvPr>
          <p:cNvCxnSpPr>
            <a:cxnSpLocks/>
          </p:cNvCxnSpPr>
          <p:nvPr/>
        </p:nvCxnSpPr>
        <p:spPr>
          <a:xfrm>
            <a:off x="898216" y="3154545"/>
            <a:ext cx="93058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4D3F0FDD-63DE-CB87-25CB-616188B4AB56}"/>
              </a:ext>
            </a:extLst>
          </p:cNvPr>
          <p:cNvCxnSpPr>
            <a:cxnSpLocks/>
          </p:cNvCxnSpPr>
          <p:nvPr/>
        </p:nvCxnSpPr>
        <p:spPr>
          <a:xfrm>
            <a:off x="898216" y="3366419"/>
            <a:ext cx="47743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직선 연결선 28">
            <a:extLst>
              <a:ext uri="{FF2B5EF4-FFF2-40B4-BE49-F238E27FC236}">
                <a16:creationId xmlns:a16="http://schemas.microsoft.com/office/drawing/2014/main" id="{74848CF0-84CE-95DC-BFE8-5854AB9972AE}"/>
              </a:ext>
            </a:extLst>
          </p:cNvPr>
          <p:cNvCxnSpPr>
            <a:cxnSpLocks/>
          </p:cNvCxnSpPr>
          <p:nvPr/>
        </p:nvCxnSpPr>
        <p:spPr>
          <a:xfrm>
            <a:off x="898216" y="3624016"/>
            <a:ext cx="173169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20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2"/>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25"/>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27"/>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8" grpId="0" animBg="1"/>
      <p:bldP spid="19"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2833364"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3396D68C-5273-6F40-87C5-16F042D3E675}"/>
              </a:ext>
            </a:extLst>
          </p:cNvPr>
          <p:cNvSpPr>
            <a:spLocks noGrp="1"/>
          </p:cNvSpPr>
          <p:nvPr>
            <p:ph idx="1"/>
          </p:nvPr>
        </p:nvSpPr>
        <p:spPr>
          <a:xfrm>
            <a:off x="215703" y="918993"/>
            <a:ext cx="3955582" cy="3626486"/>
          </a:xfrm>
        </p:spPr>
        <p:txBody>
          <a:bodyPr/>
          <a:lstStyle/>
          <a:p>
            <a:pPr marL="81000" indent="0">
              <a:buNone/>
            </a:pPr>
            <a:r>
              <a:rPr lang="de" altLang="ko-KR" dirty="0"/>
              <a:t>Ausreißer</a:t>
            </a:r>
            <a:endParaRPr lang="de-DE" altLang="ko-KR" dirty="0"/>
          </a:p>
          <a:p>
            <a:pPr marL="366750" indent="-285750">
              <a:buFont typeface="Arial" panose="020B0604020202020204" pitchFamily="34" charset="0"/>
              <a:buChar char="•"/>
            </a:pPr>
            <a:r>
              <a:rPr lang="de-DE" altLang="ko-KR" b="0" dirty="0">
                <a:solidFill>
                  <a:schemeClr val="tx1"/>
                </a:solidFill>
              </a:rPr>
              <a:t>Punktausreißer</a:t>
            </a:r>
          </a:p>
          <a:p>
            <a:pPr marL="366750" indent="-285750">
              <a:buFont typeface="Arial" panose="020B0604020202020204" pitchFamily="34" charset="0"/>
              <a:buChar char="•"/>
            </a:pPr>
            <a:r>
              <a:rPr lang="de-DE" b="0" noProof="0" dirty="0">
                <a:solidFill>
                  <a:schemeClr val="tx1"/>
                </a:solidFill>
              </a:rPr>
              <a:t>Kollektive Ausreißer</a:t>
            </a:r>
          </a:p>
          <a:p>
            <a:pPr marL="366750" indent="-285750">
              <a:buFont typeface="Arial" panose="020B0604020202020204" pitchFamily="34" charset="0"/>
              <a:buChar char="•"/>
            </a:pPr>
            <a:r>
              <a:rPr lang="de-DE" b="0" dirty="0">
                <a:solidFill>
                  <a:schemeClr val="tx1"/>
                </a:solidFill>
              </a:rPr>
              <a:t>Kontextabhängige Ausreißer</a:t>
            </a:r>
          </a:p>
          <a:p>
            <a:pPr marL="725525" lvl="1" indent="-285750">
              <a:buFont typeface="Arial" panose="020B0604020202020204" pitchFamily="34" charset="0"/>
              <a:buChar char="•"/>
            </a:pPr>
            <a:endParaRPr lang="de-DE" dirty="0"/>
          </a:p>
        </p:txBody>
      </p:sp>
      <p:pic>
        <p:nvPicPr>
          <p:cNvPr id="10" name="그림 9">
            <a:extLst>
              <a:ext uri="{FF2B5EF4-FFF2-40B4-BE49-F238E27FC236}">
                <a16:creationId xmlns:a16="http://schemas.microsoft.com/office/drawing/2014/main" id="{6C2A50D6-4421-7943-8D3D-AAF0EF88365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9959" b="43555"/>
          <a:stretch/>
        </p:blipFill>
        <p:spPr>
          <a:xfrm>
            <a:off x="4171285" y="802732"/>
            <a:ext cx="2416196" cy="2177099"/>
          </a:xfrm>
          <a:prstGeom prst="rect">
            <a:avLst/>
          </a:prstGeom>
        </p:spPr>
      </p:pic>
      <p:grpSp>
        <p:nvGrpSpPr>
          <p:cNvPr id="5" name="그룹 4">
            <a:extLst>
              <a:ext uri="{FF2B5EF4-FFF2-40B4-BE49-F238E27FC236}">
                <a16:creationId xmlns:a16="http://schemas.microsoft.com/office/drawing/2014/main" id="{239C81C9-CFE9-BF4E-A2E0-6514E99B4DBE}"/>
              </a:ext>
            </a:extLst>
          </p:cNvPr>
          <p:cNvGrpSpPr/>
          <p:nvPr/>
        </p:nvGrpSpPr>
        <p:grpSpPr>
          <a:xfrm>
            <a:off x="6013759" y="1186748"/>
            <a:ext cx="196891" cy="157710"/>
            <a:chOff x="6038850" y="1175790"/>
            <a:chExt cx="196891" cy="157710"/>
          </a:xfrm>
          <a:solidFill>
            <a:schemeClr val="bg1"/>
          </a:solidFill>
        </p:grpSpPr>
        <p:sp>
          <p:nvSpPr>
            <p:cNvPr id="4" name="직사각형 3">
              <a:extLst>
                <a:ext uri="{FF2B5EF4-FFF2-40B4-BE49-F238E27FC236}">
                  <a16:creationId xmlns:a16="http://schemas.microsoft.com/office/drawing/2014/main" id="{6C94C145-9E8B-9F45-9138-A78A6DDEE43A}"/>
                </a:ext>
              </a:extLst>
            </p:cNvPr>
            <p:cNvSpPr/>
            <p:nvPr/>
          </p:nvSpPr>
          <p:spPr>
            <a:xfrm>
              <a:off x="6038850" y="1219200"/>
              <a:ext cx="111125" cy="1143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ABC7515-BD42-6C4B-B91B-E8D4010E7174}"/>
                    </a:ext>
                  </a:extLst>
                </p:cNvPr>
                <p:cNvSpPr txBox="1"/>
                <p:nvPr/>
              </p:nvSpPr>
              <p:spPr>
                <a:xfrm>
                  <a:off x="6101717" y="1175790"/>
                  <a:ext cx="134024" cy="138499"/>
                </a:xfrm>
                <a:prstGeom prst="rect">
                  <a:avLst/>
                </a:prstGeom>
                <a:grpFill/>
                <a:ln>
                  <a:solidFill>
                    <a:schemeClr val="bg1"/>
                  </a:solidFill>
                </a:ln>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ko-KR" sz="90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kumimoji="1" lang="de-DE" altLang="ko-KR" sz="900" b="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t>𝑃</m:t>
                            </m:r>
                          </m:e>
                          <m:sub>
                            <m:r>
                              <a:rPr kumimoji="1" lang="de-DE" altLang="ko-KR" sz="900" b="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t>3</m:t>
                            </m:r>
                          </m:sub>
                        </m:sSub>
                      </m:oMath>
                    </m:oMathPara>
                  </a14:m>
                  <a:endParaRPr kumimoji="1" lang="ko-KR" altLang="en-US" sz="9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 name="TextBox 1">
                  <a:extLst>
                    <a:ext uri="{FF2B5EF4-FFF2-40B4-BE49-F238E27FC236}">
                      <a16:creationId xmlns:a16="http://schemas.microsoft.com/office/drawing/2014/main" id="{2ABC7515-BD42-6C4B-B91B-E8D4010E7174}"/>
                    </a:ext>
                  </a:extLst>
                </p:cNvPr>
                <p:cNvSpPr txBox="1">
                  <a:spLocks noRot="1" noChangeAspect="1" noMove="1" noResize="1" noEditPoints="1" noAdjustHandles="1" noChangeArrowheads="1" noChangeShapeType="1" noTextEdit="1"/>
                </p:cNvSpPr>
                <p:nvPr/>
              </p:nvSpPr>
              <p:spPr>
                <a:xfrm>
                  <a:off x="6101717" y="1175790"/>
                  <a:ext cx="134024" cy="138499"/>
                </a:xfrm>
                <a:prstGeom prst="rect">
                  <a:avLst/>
                </a:prstGeom>
                <a:blipFill>
                  <a:blip r:embed="rId4"/>
                  <a:stretch>
                    <a:fillRect l="-16667" r="-8333" b="-16667"/>
                  </a:stretch>
                </a:blipFill>
                <a:ln>
                  <a:solidFill>
                    <a:schemeClr val="bg1"/>
                  </a:solidFill>
                </a:ln>
              </p:spPr>
              <p:txBody>
                <a:bodyPr/>
                <a:lstStyle/>
                <a:p>
                  <a:r>
                    <a:rPr lang="ko-KR" altLang="en-US">
                      <a:noFill/>
                    </a:rPr>
                    <a:t> </a:t>
                  </a:r>
                </a:p>
              </p:txBody>
            </p:sp>
          </mc:Fallback>
        </mc:AlternateContent>
      </p:grpSp>
      <p:pic>
        <p:nvPicPr>
          <p:cNvPr id="6" name="그림 5">
            <a:extLst>
              <a:ext uri="{FF2B5EF4-FFF2-40B4-BE49-F238E27FC236}">
                <a16:creationId xmlns:a16="http://schemas.microsoft.com/office/drawing/2014/main" id="{DF155BFD-6C8B-273C-7732-0266990C34B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9959" b="43555"/>
          <a:stretch/>
        </p:blipFill>
        <p:spPr>
          <a:xfrm>
            <a:off x="6583507" y="902809"/>
            <a:ext cx="2416196" cy="2177099"/>
          </a:xfrm>
          <a:prstGeom prst="rect">
            <a:avLst/>
          </a:prstGeom>
        </p:spPr>
      </p:pic>
      <p:pic>
        <p:nvPicPr>
          <p:cNvPr id="7" name="그림 6">
            <a:extLst>
              <a:ext uri="{FF2B5EF4-FFF2-40B4-BE49-F238E27FC236}">
                <a16:creationId xmlns:a16="http://schemas.microsoft.com/office/drawing/2014/main" id="{5FBA5116-E838-054A-5B7F-1EEB9CBA63D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7284"/>
          <a:stretch/>
        </p:blipFill>
        <p:spPr>
          <a:xfrm>
            <a:off x="4171285" y="3108192"/>
            <a:ext cx="4828418" cy="1647566"/>
          </a:xfrm>
          <a:prstGeom prst="rect">
            <a:avLst/>
          </a:prstGeom>
        </p:spPr>
      </p:pic>
      <p:sp>
        <p:nvSpPr>
          <p:cNvPr id="9" name="직사각형 8">
            <a:extLst>
              <a:ext uri="{FF2B5EF4-FFF2-40B4-BE49-F238E27FC236}">
                <a16:creationId xmlns:a16="http://schemas.microsoft.com/office/drawing/2014/main" id="{EB9D11DB-0794-DC7D-D7E6-F0872D7D1B4F}"/>
              </a:ext>
            </a:extLst>
          </p:cNvPr>
          <p:cNvSpPr/>
          <p:nvPr/>
        </p:nvSpPr>
        <p:spPr>
          <a:xfrm flipH="1">
            <a:off x="4629908" y="2338599"/>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직사각형 10">
            <a:extLst>
              <a:ext uri="{FF2B5EF4-FFF2-40B4-BE49-F238E27FC236}">
                <a16:creationId xmlns:a16="http://schemas.microsoft.com/office/drawing/2014/main" id="{32269AB1-144C-3ED9-D0A5-D02FB28A8ABB}"/>
              </a:ext>
            </a:extLst>
          </p:cNvPr>
          <p:cNvSpPr/>
          <p:nvPr/>
        </p:nvSpPr>
        <p:spPr>
          <a:xfrm flipH="1">
            <a:off x="4860991" y="1886792"/>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직사각형 11">
            <a:extLst>
              <a:ext uri="{FF2B5EF4-FFF2-40B4-BE49-F238E27FC236}">
                <a16:creationId xmlns:a16="http://schemas.microsoft.com/office/drawing/2014/main" id="{3AE56DF8-DFD6-C19F-3093-FA5884FD4DEE}"/>
              </a:ext>
            </a:extLst>
          </p:cNvPr>
          <p:cNvSpPr/>
          <p:nvPr/>
        </p:nvSpPr>
        <p:spPr>
          <a:xfrm flipH="1">
            <a:off x="5861920" y="1141419"/>
            <a:ext cx="384684" cy="38797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직사각형 12">
            <a:extLst>
              <a:ext uri="{FF2B5EF4-FFF2-40B4-BE49-F238E27FC236}">
                <a16:creationId xmlns:a16="http://schemas.microsoft.com/office/drawing/2014/main" id="{172173C4-C2FF-C3C1-744E-EFB1B98309F0}"/>
              </a:ext>
            </a:extLst>
          </p:cNvPr>
          <p:cNvSpPr/>
          <p:nvPr/>
        </p:nvSpPr>
        <p:spPr>
          <a:xfrm flipH="1">
            <a:off x="7435174" y="1756144"/>
            <a:ext cx="412211" cy="2740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직사각형 13">
            <a:extLst>
              <a:ext uri="{FF2B5EF4-FFF2-40B4-BE49-F238E27FC236}">
                <a16:creationId xmlns:a16="http://schemas.microsoft.com/office/drawing/2014/main" id="{A00AC846-B6F3-C173-43F6-0E9E7CD3F5B5}"/>
              </a:ext>
            </a:extLst>
          </p:cNvPr>
          <p:cNvSpPr/>
          <p:nvPr/>
        </p:nvSpPr>
        <p:spPr>
          <a:xfrm flipH="1">
            <a:off x="5656247" y="4041050"/>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a:extLst>
              <a:ext uri="{FF2B5EF4-FFF2-40B4-BE49-F238E27FC236}">
                <a16:creationId xmlns:a16="http://schemas.microsoft.com/office/drawing/2014/main" id="{284B748B-595C-CD35-0788-1CE967FF657B}"/>
              </a:ext>
            </a:extLst>
          </p:cNvPr>
          <p:cNvSpPr/>
          <p:nvPr/>
        </p:nvSpPr>
        <p:spPr>
          <a:xfrm flipH="1">
            <a:off x="7750159" y="4032958"/>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4364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2"/>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8">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animBg="1"/>
      <p:bldP spid="9" grpId="1" animBg="1"/>
      <p:bldP spid="11" grpId="0" animBg="1"/>
      <p:bldP spid="11" grpId="1" animBg="1"/>
      <p:bldP spid="12" grpId="0" animBg="1"/>
      <p:bldP spid="12" grpId="1" animBg="1"/>
      <p:bldP spid="13" grpId="0" animBg="1"/>
      <p:bldP spid="13" grpId="1"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내용 개체 틀 7">
            <a:extLst>
              <a:ext uri="{FF2B5EF4-FFF2-40B4-BE49-F238E27FC236}">
                <a16:creationId xmlns:a16="http://schemas.microsoft.com/office/drawing/2014/main" id="{2EA93215-7F43-2F47-8426-1BBD82468966}"/>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2712027" y="2215970"/>
            <a:ext cx="5971419" cy="2329509"/>
          </a:xfrm>
        </p:spPr>
      </p:pic>
      <p:sp>
        <p:nvSpPr>
          <p:cNvPr id="4" name="직사각형 3">
            <a:extLst>
              <a:ext uri="{FF2B5EF4-FFF2-40B4-BE49-F238E27FC236}">
                <a16:creationId xmlns:a16="http://schemas.microsoft.com/office/drawing/2014/main" id="{79420F9E-5CE8-F24C-A5C6-0A23D2A66899}"/>
              </a:ext>
            </a:extLst>
          </p:cNvPr>
          <p:cNvSpPr/>
          <p:nvPr/>
        </p:nvSpPr>
        <p:spPr>
          <a:xfrm>
            <a:off x="2692718" y="2215970"/>
            <a:ext cx="1735282" cy="1219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2" name="Titel 1"/>
          <p:cNvSpPr>
            <a:spLocks noGrp="1"/>
          </p:cNvSpPr>
          <p:nvPr>
            <p:ph type="title"/>
          </p:nvPr>
        </p:nvSpPr>
        <p:spPr>
          <a:xfrm>
            <a:off x="180000" y="254870"/>
            <a:ext cx="4248000" cy="432000"/>
          </a:xfrm>
        </p:spPr>
        <p:txBody>
          <a:bodyPr/>
          <a:lstStyle/>
          <a:p>
            <a:r>
              <a:rPr lang="de-DE" noProof="0" dirty="0"/>
              <a:t>Einleitung</a:t>
            </a:r>
          </a:p>
        </p:txBody>
      </p:sp>
      <p:sp>
        <p:nvSpPr>
          <p:cNvPr id="3" name="Inhaltsplatzhalter 2"/>
          <p:cNvSpPr>
            <a:spLocks noGrp="1"/>
          </p:cNvSpPr>
          <p:nvPr>
            <p:ph idx="1"/>
          </p:nvPr>
        </p:nvSpPr>
        <p:spPr>
          <a:xfrm>
            <a:off x="179999" y="918993"/>
            <a:ext cx="8735401" cy="1814268"/>
          </a:xfrm>
        </p:spPr>
        <p:txBody>
          <a:bodyPr/>
          <a:lstStyle/>
          <a:p>
            <a:pPr marL="81000" indent="0">
              <a:buNone/>
            </a:pPr>
            <a:r>
              <a:rPr lang="de-DE" altLang="ko-KR" dirty="0"/>
              <a:t>Zweck dieser Arbeit</a:t>
            </a:r>
          </a:p>
          <a:p>
            <a:pPr marL="366750" indent="-285750">
              <a:buFont typeface="Arial" panose="020B0604020202020204" pitchFamily="34" charset="0"/>
              <a:buChar char="•"/>
            </a:pPr>
            <a:r>
              <a:rPr lang="de-DE" b="0" dirty="0">
                <a:solidFill>
                  <a:schemeClr val="tx1"/>
                </a:solidFill>
              </a:rPr>
              <a:t>Die Zunahme des Umweltmonitoring-Bedarfs</a:t>
            </a:r>
          </a:p>
          <a:p>
            <a:pPr marL="366750" indent="-285750">
              <a:buFont typeface="Arial" panose="020B0604020202020204" pitchFamily="34" charset="0"/>
              <a:buChar char="•"/>
            </a:pPr>
            <a:r>
              <a:rPr lang="de-DE" b="0" dirty="0">
                <a:solidFill>
                  <a:schemeClr val="tx1"/>
                </a:solidFill>
              </a:rPr>
              <a:t>Häufige Verursachung der Ausreißer beim Messen der Umweltstoffe</a:t>
            </a:r>
            <a:br>
              <a:rPr lang="de-DE" b="0" dirty="0">
                <a:solidFill>
                  <a:schemeClr val="tx1"/>
                </a:solidFill>
              </a:rPr>
            </a:br>
            <a:r>
              <a:rPr lang="de-DE" b="0" dirty="0">
                <a:solidFill>
                  <a:schemeClr val="tx1"/>
                </a:solidFill>
              </a:rPr>
              <a:t>durch Kostengünstige Sensoren</a:t>
            </a:r>
          </a:p>
          <a:p>
            <a:pPr marL="366750" indent="-285750">
              <a:buFont typeface="Arial" panose="020B0604020202020204" pitchFamily="34" charset="0"/>
              <a:buChar char="•"/>
            </a:pPr>
            <a:r>
              <a:rPr lang="de-DE" altLang="ko-KR" b="0" dirty="0">
                <a:solidFill>
                  <a:schemeClr val="tx1"/>
                </a:solidFill>
              </a:rPr>
              <a:t>Die Wichtigkeit der Zeitreihendaten</a:t>
            </a:r>
          </a:p>
        </p:txBody>
      </p:sp>
      <p:pic>
        <p:nvPicPr>
          <p:cNvPr id="6" name="내용 개체 틀 7">
            <a:extLst>
              <a:ext uri="{FF2B5EF4-FFF2-40B4-BE49-F238E27FC236}">
                <a16:creationId xmlns:a16="http://schemas.microsoft.com/office/drawing/2014/main" id="{D41D28E6-D543-D54A-9A9F-DB81C504676B}"/>
              </a:ext>
            </a:extLst>
          </p:cNvPr>
          <p:cNvPicPr>
            <a:picLocks noChangeAspect="1"/>
          </p:cNvPicPr>
          <p:nvPr/>
        </p:nvPicPr>
        <p:blipFill rotWithShape="1">
          <a:blip r:embed="rId3">
            <a:extLst>
              <a:ext uri="{28A0092B-C50C-407E-A947-70E740481C1C}">
                <a14:useLocalDpi xmlns:a14="http://schemas.microsoft.com/office/drawing/2010/main" val="0"/>
              </a:ext>
            </a:extLst>
          </a:blip>
          <a:srcRect r="72391" b="92783"/>
          <a:stretch/>
        </p:blipFill>
        <p:spPr>
          <a:xfrm>
            <a:off x="7007355" y="4374573"/>
            <a:ext cx="1676091" cy="170906"/>
          </a:xfrm>
          <a:prstGeom prst="rect">
            <a:avLst/>
          </a:prstGeom>
          <a:ln>
            <a:noFill/>
          </a:ln>
        </p:spPr>
      </p:pic>
    </p:spTree>
    <p:extLst>
      <p:ext uri="{BB962C8B-B14F-4D97-AF65-F5344CB8AC3E}">
        <p14:creationId xmlns:p14="http://schemas.microsoft.com/office/powerpoint/2010/main" val="260721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E2D062-FD18-1C43-9845-B75432F4EF40}"/>
              </a:ext>
            </a:extLst>
          </p:cNvPr>
          <p:cNvSpPr>
            <a:spLocks noGrp="1"/>
          </p:cNvSpPr>
          <p:nvPr>
            <p:ph type="title"/>
          </p:nvPr>
        </p:nvSpPr>
        <p:spPr>
          <a:xfrm>
            <a:off x="179999" y="254870"/>
            <a:ext cx="1688557" cy="430560"/>
          </a:xfrm>
        </p:spPr>
        <p:txBody>
          <a:bodyPr/>
          <a:lstStyle/>
          <a:p>
            <a:r>
              <a:rPr kumimoji="1" lang="de-DE" altLang="ko-KR" dirty="0"/>
              <a:t>Einleitung</a:t>
            </a:r>
            <a:endParaRPr kumimoji="1" lang="ko-KR" altLang="en-US" dirty="0"/>
          </a:p>
        </p:txBody>
      </p:sp>
      <p:sp>
        <p:nvSpPr>
          <p:cNvPr id="4" name="Inhaltsplatzhalter 5">
            <a:extLst>
              <a:ext uri="{FF2B5EF4-FFF2-40B4-BE49-F238E27FC236}">
                <a16:creationId xmlns:a16="http://schemas.microsoft.com/office/drawing/2014/main" id="{0A778C4F-10C4-AA43-8104-58284B05981C}"/>
              </a:ext>
            </a:extLst>
          </p:cNvPr>
          <p:cNvSpPr>
            <a:spLocks noGrp="1"/>
          </p:cNvSpPr>
          <p:nvPr>
            <p:ph idx="1"/>
          </p:nvPr>
        </p:nvSpPr>
        <p:spPr>
          <a:xfrm>
            <a:off x="180000" y="918992"/>
            <a:ext cx="8784000" cy="430560"/>
          </a:xfrm>
        </p:spPr>
        <p:txBody>
          <a:bodyPr/>
          <a:lstStyle/>
          <a:p>
            <a:pPr marL="81000">
              <a:buNone/>
            </a:pPr>
            <a:r>
              <a:rPr lang="de-DE" dirty="0"/>
              <a:t>Dieser Arbeit </a:t>
            </a:r>
            <a:r>
              <a:rPr lang="en-US" dirty="0" err="1"/>
              <a:t>antwortet</a:t>
            </a:r>
            <a:endParaRPr lang="de" dirty="0"/>
          </a:p>
        </p:txBody>
      </p:sp>
      <p:sp>
        <p:nvSpPr>
          <p:cNvPr id="5" name="화살표: 오른쪽 4">
            <a:extLst>
              <a:ext uri="{FF2B5EF4-FFF2-40B4-BE49-F238E27FC236}">
                <a16:creationId xmlns:a16="http://schemas.microsoft.com/office/drawing/2014/main" id="{13F94966-03C3-19B1-3DFC-9C4729487EA7}"/>
              </a:ext>
            </a:extLst>
          </p:cNvPr>
          <p:cNvSpPr/>
          <p:nvPr/>
        </p:nvSpPr>
        <p:spPr>
          <a:xfrm>
            <a:off x="393559" y="2110807"/>
            <a:ext cx="2244446" cy="1367553"/>
          </a:xfrm>
          <a:prstGeom prst="rightArrow">
            <a:avLst/>
          </a:prstGeom>
          <a:solidFill>
            <a:srgbClr val="234C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ko-KR" sz="1400" dirty="0"/>
              <a:t>den Einfluss von</a:t>
            </a:r>
            <a:br>
              <a:rPr lang="de-DE" altLang="ko-KR" sz="1400" dirty="0"/>
            </a:br>
            <a:r>
              <a:rPr lang="de-DE" altLang="ko-KR" sz="1400" dirty="0"/>
              <a:t>Ausreißern</a:t>
            </a:r>
            <a:endParaRPr lang="ko-KR" altLang="en-US" sz="1400" dirty="0"/>
          </a:p>
        </p:txBody>
      </p:sp>
      <p:sp>
        <p:nvSpPr>
          <p:cNvPr id="8" name="화살표: 오른쪽 7">
            <a:extLst>
              <a:ext uri="{FF2B5EF4-FFF2-40B4-BE49-F238E27FC236}">
                <a16:creationId xmlns:a16="http://schemas.microsoft.com/office/drawing/2014/main" id="{4837E6E6-9B2F-8DB4-F8CF-63E9CB90CC65}"/>
              </a:ext>
            </a:extLst>
          </p:cNvPr>
          <p:cNvSpPr/>
          <p:nvPr/>
        </p:nvSpPr>
        <p:spPr>
          <a:xfrm>
            <a:off x="2803009" y="2110806"/>
            <a:ext cx="2812863" cy="1367553"/>
          </a:xfrm>
          <a:prstGeom prst="rightArrow">
            <a:avLst/>
          </a:prstGeom>
          <a:solidFill>
            <a:srgbClr val="234C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latinLnBrk="1"/>
            <a:r>
              <a:rPr lang="de-DE" altLang="ko-KR" sz="1400" dirty="0"/>
              <a:t>die Entwicklung vertieftes</a:t>
            </a:r>
            <a:br>
              <a:rPr lang="de-DE" altLang="ko-KR" sz="1400" dirty="0"/>
            </a:br>
            <a:r>
              <a:rPr lang="de-DE" altLang="ko-KR" sz="1400" dirty="0"/>
              <a:t>Verständnisses für</a:t>
            </a:r>
            <a:br>
              <a:rPr lang="de-DE" altLang="ko-KR" sz="1400" dirty="0"/>
            </a:br>
            <a:r>
              <a:rPr lang="de-DE" altLang="ko-KR" sz="1400" dirty="0"/>
              <a:t>verschiedene Algorithmen</a:t>
            </a:r>
            <a:endParaRPr lang="ko-KR" altLang="en-US" sz="1400" dirty="0"/>
          </a:p>
        </p:txBody>
      </p:sp>
      <p:sp>
        <p:nvSpPr>
          <p:cNvPr id="10" name="화살표: 오른쪽 9">
            <a:extLst>
              <a:ext uri="{FF2B5EF4-FFF2-40B4-BE49-F238E27FC236}">
                <a16:creationId xmlns:a16="http://schemas.microsoft.com/office/drawing/2014/main" id="{559748BB-D28C-1461-37FF-7747710D611C}"/>
              </a:ext>
            </a:extLst>
          </p:cNvPr>
          <p:cNvSpPr/>
          <p:nvPr/>
        </p:nvSpPr>
        <p:spPr>
          <a:xfrm>
            <a:off x="5780876" y="2110806"/>
            <a:ext cx="3063719" cy="1367553"/>
          </a:xfrm>
          <a:prstGeom prst="rightArrow">
            <a:avLst/>
          </a:prstGeom>
          <a:solidFill>
            <a:srgbClr val="234C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latinLnBrk="1"/>
            <a:r>
              <a:rPr lang="de-DE" altLang="ko-KR" sz="1400" dirty="0"/>
              <a:t>den Beitrag zur Empfehlung in einer konkreten</a:t>
            </a:r>
            <a:br>
              <a:rPr lang="de-DE" altLang="ko-KR" sz="1400" dirty="0"/>
            </a:br>
            <a:r>
              <a:rPr lang="de-DE" altLang="ko-KR" sz="1400" dirty="0"/>
              <a:t>Forschungssituation</a:t>
            </a:r>
            <a:endParaRPr lang="ko-KR" altLang="en-US" sz="1400" dirty="0"/>
          </a:p>
        </p:txBody>
      </p:sp>
    </p:spTree>
    <p:extLst>
      <p:ext uri="{BB962C8B-B14F-4D97-AF65-F5344CB8AC3E}">
        <p14:creationId xmlns:p14="http://schemas.microsoft.com/office/powerpoint/2010/main" val="402150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1991700"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9D7AF126-48A3-8044-A98E-CAE640C05E4C}"/>
              </a:ext>
            </a:extLst>
          </p:cNvPr>
          <p:cNvSpPr>
            <a:spLocks noGrp="1"/>
          </p:cNvSpPr>
          <p:nvPr>
            <p:ph idx="1"/>
          </p:nvPr>
        </p:nvSpPr>
        <p:spPr>
          <a:xfrm>
            <a:off x="180000" y="918993"/>
            <a:ext cx="3105382" cy="3626486"/>
          </a:xfrm>
        </p:spPr>
        <p:txBody>
          <a:bodyPr/>
          <a:lstStyle/>
          <a:p>
            <a:pPr marL="81000" indent="0">
              <a:buNone/>
            </a:pPr>
            <a:r>
              <a:rPr lang="de-DE" altLang="ko-KR" dirty="0"/>
              <a:t>Zeitreihendaten</a:t>
            </a:r>
          </a:p>
          <a:p>
            <a:pPr marL="366750" indent="-285750">
              <a:buFont typeface="Arial" panose="020B0604020202020204" pitchFamily="34" charset="0"/>
              <a:buChar char="•"/>
            </a:pPr>
            <a:r>
              <a:rPr lang="de" altLang="ko-KR" b="0" dirty="0">
                <a:solidFill>
                  <a:schemeClr val="tx1"/>
                </a:solidFill>
              </a:rPr>
              <a:t>Merkmale</a:t>
            </a:r>
            <a:endParaRPr lang="de-DE" altLang="ko-KR" b="0" dirty="0">
              <a:solidFill>
                <a:schemeClr val="tx1"/>
              </a:solidFill>
            </a:endParaRPr>
          </a:p>
          <a:p>
            <a:pPr marL="725525" lvl="1" indent="-285750">
              <a:buFont typeface="Arial" panose="020B0604020202020204" pitchFamily="34" charset="0"/>
              <a:buChar char="•"/>
            </a:pPr>
            <a:r>
              <a:rPr lang="de-DE" altLang="ko-KR" dirty="0"/>
              <a:t>N</a:t>
            </a:r>
            <a:r>
              <a:rPr lang="de" altLang="ko-KR" dirty="0"/>
              <a:t>ach Zeit sortiert</a:t>
            </a:r>
          </a:p>
          <a:p>
            <a:pPr marL="725525" lvl="1" indent="-285750">
              <a:buFont typeface="Arial" panose="020B0604020202020204" pitchFamily="34" charset="0"/>
              <a:buChar char="•"/>
            </a:pPr>
            <a:r>
              <a:rPr lang="de" altLang="ko-KR" dirty="0"/>
              <a:t>Werte miteinander korreliert</a:t>
            </a:r>
            <a:endParaRPr lang="de-DE" altLang="ko-KR" dirty="0"/>
          </a:p>
          <a:p>
            <a:pPr marL="725525" lvl="1" indent="-285750">
              <a:buFont typeface="Arial" panose="020B0604020202020204" pitchFamily="34" charset="0"/>
              <a:buChar char="•"/>
            </a:pPr>
            <a:endParaRPr lang="de-DE" altLang="ko-KR" dirty="0"/>
          </a:p>
          <a:p>
            <a:pPr marL="366750" indent="-285750">
              <a:buFont typeface="Arial" panose="020B0604020202020204" pitchFamily="34" charset="0"/>
              <a:buChar char="•"/>
            </a:pPr>
            <a:r>
              <a:rPr lang="de" altLang="ko-KR" b="0" dirty="0">
                <a:solidFill>
                  <a:schemeClr val="tx1"/>
                </a:solidFill>
              </a:rPr>
              <a:t>Muster</a:t>
            </a:r>
          </a:p>
          <a:p>
            <a:pPr marL="725525" lvl="1" indent="-285750">
              <a:buFont typeface="Arial" panose="020B0604020202020204" pitchFamily="34" charset="0"/>
              <a:buChar char="•"/>
            </a:pPr>
            <a:r>
              <a:rPr lang="de" altLang="ko-KR" b="0" dirty="0">
                <a:solidFill>
                  <a:schemeClr val="tx1"/>
                </a:solidFill>
              </a:rPr>
              <a:t>Trend</a:t>
            </a:r>
          </a:p>
          <a:p>
            <a:pPr marL="725525" lvl="1" indent="-285750">
              <a:buFont typeface="Arial" panose="020B0604020202020204" pitchFamily="34" charset="0"/>
              <a:buChar char="•"/>
            </a:pPr>
            <a:r>
              <a:rPr lang="de" altLang="ko-KR" b="0" dirty="0" err="1">
                <a:solidFill>
                  <a:schemeClr val="tx1"/>
                </a:solidFill>
              </a:rPr>
              <a:t>Saisonalität</a:t>
            </a:r>
            <a:endParaRPr lang="de" altLang="ko-KR" b="0" dirty="0">
              <a:solidFill>
                <a:schemeClr val="tx1"/>
              </a:solidFill>
            </a:endParaRPr>
          </a:p>
          <a:p>
            <a:pPr marL="725525" lvl="1" indent="-285750">
              <a:buFont typeface="Arial" panose="020B0604020202020204" pitchFamily="34" charset="0"/>
              <a:buChar char="•"/>
            </a:pPr>
            <a:r>
              <a:rPr lang="de" altLang="ko-KR" b="0" dirty="0">
                <a:solidFill>
                  <a:schemeClr val="tx1"/>
                </a:solidFill>
              </a:rPr>
              <a:t>Zyklus</a:t>
            </a:r>
          </a:p>
          <a:p>
            <a:pPr marL="725525" lvl="1" indent="-285750">
              <a:buFont typeface="Arial" panose="020B0604020202020204" pitchFamily="34" charset="0"/>
              <a:buChar char="•"/>
            </a:pPr>
            <a:r>
              <a:rPr lang="de" altLang="ko-KR" b="0" dirty="0">
                <a:solidFill>
                  <a:schemeClr val="tx1"/>
                </a:solidFill>
              </a:rPr>
              <a:t>zufällige Schwankung</a:t>
            </a:r>
          </a:p>
        </p:txBody>
      </p:sp>
      <p:pic>
        <p:nvPicPr>
          <p:cNvPr id="5" name="그림 4">
            <a:extLst>
              <a:ext uri="{FF2B5EF4-FFF2-40B4-BE49-F238E27FC236}">
                <a16:creationId xmlns:a16="http://schemas.microsoft.com/office/drawing/2014/main" id="{6B02F597-AD8F-D84B-BA24-3324DC36E5BF}"/>
              </a:ext>
            </a:extLst>
          </p:cNvPr>
          <p:cNvPicPr>
            <a:picLocks noChangeAspect="1"/>
          </p:cNvPicPr>
          <p:nvPr/>
        </p:nvPicPr>
        <p:blipFill rotWithShape="1">
          <a:blip r:embed="rId3">
            <a:extLst>
              <a:ext uri="{28A0092B-C50C-407E-A947-70E740481C1C}">
                <a14:useLocalDpi xmlns:a14="http://schemas.microsoft.com/office/drawing/2010/main" val="0"/>
              </a:ext>
            </a:extLst>
          </a:blip>
          <a:srcRect r="74903"/>
          <a:stretch/>
        </p:blipFill>
        <p:spPr>
          <a:xfrm>
            <a:off x="3284731" y="918993"/>
            <a:ext cx="2828394" cy="1758844"/>
          </a:xfrm>
          <a:prstGeom prst="rect">
            <a:avLst/>
          </a:prstGeom>
        </p:spPr>
      </p:pic>
      <p:pic>
        <p:nvPicPr>
          <p:cNvPr id="6" name="그림 5">
            <a:extLst>
              <a:ext uri="{FF2B5EF4-FFF2-40B4-BE49-F238E27FC236}">
                <a16:creationId xmlns:a16="http://schemas.microsoft.com/office/drawing/2014/main" id="{82909F06-32B6-B34D-9A10-F570E366D0A4}"/>
              </a:ext>
            </a:extLst>
          </p:cNvPr>
          <p:cNvPicPr>
            <a:picLocks noChangeAspect="1"/>
          </p:cNvPicPr>
          <p:nvPr/>
        </p:nvPicPr>
        <p:blipFill rotWithShape="1">
          <a:blip r:embed="rId3">
            <a:extLst>
              <a:ext uri="{28A0092B-C50C-407E-A947-70E740481C1C}">
                <a14:useLocalDpi xmlns:a14="http://schemas.microsoft.com/office/drawing/2010/main" val="0"/>
              </a:ext>
            </a:extLst>
          </a:blip>
          <a:srcRect l="51039" r="24802"/>
          <a:stretch/>
        </p:blipFill>
        <p:spPr>
          <a:xfrm>
            <a:off x="3390494" y="2786635"/>
            <a:ext cx="2722631" cy="1758844"/>
          </a:xfrm>
          <a:prstGeom prst="rect">
            <a:avLst/>
          </a:prstGeom>
        </p:spPr>
      </p:pic>
      <p:pic>
        <p:nvPicPr>
          <p:cNvPr id="9" name="그림 8">
            <a:extLst>
              <a:ext uri="{FF2B5EF4-FFF2-40B4-BE49-F238E27FC236}">
                <a16:creationId xmlns:a16="http://schemas.microsoft.com/office/drawing/2014/main" id="{DE0E82E5-95F9-E66E-D27B-CEBDDCF3E56B}"/>
              </a:ext>
            </a:extLst>
          </p:cNvPr>
          <p:cNvPicPr>
            <a:picLocks noChangeAspect="1"/>
          </p:cNvPicPr>
          <p:nvPr/>
        </p:nvPicPr>
        <p:blipFill rotWithShape="1">
          <a:blip r:embed="rId3">
            <a:extLst>
              <a:ext uri="{28A0092B-C50C-407E-A947-70E740481C1C}">
                <a14:useLocalDpi xmlns:a14="http://schemas.microsoft.com/office/drawing/2010/main" val="0"/>
              </a:ext>
            </a:extLst>
          </a:blip>
          <a:srcRect l="24696" r="49086"/>
          <a:stretch/>
        </p:blipFill>
        <p:spPr>
          <a:xfrm>
            <a:off x="6113125" y="918993"/>
            <a:ext cx="2954750" cy="1758844"/>
          </a:xfrm>
          <a:prstGeom prst="rect">
            <a:avLst/>
          </a:prstGeom>
        </p:spPr>
      </p:pic>
      <p:pic>
        <p:nvPicPr>
          <p:cNvPr id="15" name="그림 14">
            <a:extLst>
              <a:ext uri="{FF2B5EF4-FFF2-40B4-BE49-F238E27FC236}">
                <a16:creationId xmlns:a16="http://schemas.microsoft.com/office/drawing/2014/main" id="{14171B7C-69D6-F4F3-42F0-6ABC66732057}"/>
              </a:ext>
            </a:extLst>
          </p:cNvPr>
          <p:cNvPicPr>
            <a:picLocks noChangeAspect="1"/>
          </p:cNvPicPr>
          <p:nvPr/>
        </p:nvPicPr>
        <p:blipFill rotWithShape="1">
          <a:blip r:embed="rId3">
            <a:extLst>
              <a:ext uri="{28A0092B-C50C-407E-A947-70E740481C1C}">
                <a14:useLocalDpi xmlns:a14="http://schemas.microsoft.com/office/drawing/2010/main" val="0"/>
              </a:ext>
            </a:extLst>
          </a:blip>
          <a:srcRect l="75160"/>
          <a:stretch/>
        </p:blipFill>
        <p:spPr>
          <a:xfrm>
            <a:off x="6129309" y="2786635"/>
            <a:ext cx="2799419" cy="1758844"/>
          </a:xfrm>
          <a:prstGeom prst="rect">
            <a:avLst/>
          </a:prstGeom>
        </p:spPr>
      </p:pic>
      <p:sp>
        <p:nvSpPr>
          <p:cNvPr id="17" name="직사각형 16">
            <a:extLst>
              <a:ext uri="{FF2B5EF4-FFF2-40B4-BE49-F238E27FC236}">
                <a16:creationId xmlns:a16="http://schemas.microsoft.com/office/drawing/2014/main" id="{CEC4076F-D78A-F87F-D270-BB26FA913E85}"/>
              </a:ext>
            </a:extLst>
          </p:cNvPr>
          <p:cNvSpPr/>
          <p:nvPr/>
        </p:nvSpPr>
        <p:spPr>
          <a:xfrm>
            <a:off x="8990251" y="1480842"/>
            <a:ext cx="77624" cy="5745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556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2833364"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3396D68C-5273-6F40-87C5-16F042D3E675}"/>
              </a:ext>
            </a:extLst>
          </p:cNvPr>
          <p:cNvSpPr>
            <a:spLocks noGrp="1"/>
          </p:cNvSpPr>
          <p:nvPr>
            <p:ph idx="1"/>
          </p:nvPr>
        </p:nvSpPr>
        <p:spPr>
          <a:xfrm>
            <a:off x="215703" y="918993"/>
            <a:ext cx="3955582" cy="3626486"/>
          </a:xfrm>
        </p:spPr>
        <p:txBody>
          <a:bodyPr/>
          <a:lstStyle/>
          <a:p>
            <a:pPr marL="81000" indent="0">
              <a:buNone/>
            </a:pPr>
            <a:r>
              <a:rPr lang="de" altLang="ko-KR" dirty="0"/>
              <a:t>Ausreißer</a:t>
            </a:r>
            <a:endParaRPr lang="de-DE" altLang="ko-KR" dirty="0"/>
          </a:p>
          <a:p>
            <a:pPr marL="366750" indent="-285750">
              <a:buFont typeface="Arial" panose="020B0604020202020204" pitchFamily="34" charset="0"/>
              <a:buChar char="•"/>
            </a:pPr>
            <a:r>
              <a:rPr lang="de-DE" altLang="ko-KR" b="0" dirty="0">
                <a:solidFill>
                  <a:schemeClr val="tx1"/>
                </a:solidFill>
              </a:rPr>
              <a:t>Punktausreißer</a:t>
            </a:r>
          </a:p>
          <a:p>
            <a:pPr marL="366750" indent="-285750">
              <a:buFont typeface="Arial" panose="020B0604020202020204" pitchFamily="34" charset="0"/>
              <a:buChar char="•"/>
            </a:pPr>
            <a:r>
              <a:rPr lang="de-DE" b="0" noProof="0" dirty="0">
                <a:solidFill>
                  <a:schemeClr val="tx1"/>
                </a:solidFill>
              </a:rPr>
              <a:t>Kollektive Ausreißer</a:t>
            </a:r>
          </a:p>
          <a:p>
            <a:pPr marL="366750" indent="-285750">
              <a:buFont typeface="Arial" panose="020B0604020202020204" pitchFamily="34" charset="0"/>
              <a:buChar char="•"/>
            </a:pPr>
            <a:r>
              <a:rPr lang="de-DE" b="0" dirty="0">
                <a:solidFill>
                  <a:schemeClr val="tx1"/>
                </a:solidFill>
              </a:rPr>
              <a:t>Kontextabhängige Ausreißer</a:t>
            </a:r>
          </a:p>
          <a:p>
            <a:pPr marL="725525" lvl="1" indent="-285750">
              <a:buFont typeface="Arial" panose="020B0604020202020204" pitchFamily="34" charset="0"/>
              <a:buChar char="•"/>
            </a:pPr>
            <a:endParaRPr lang="de-DE" dirty="0"/>
          </a:p>
        </p:txBody>
      </p:sp>
      <p:pic>
        <p:nvPicPr>
          <p:cNvPr id="10" name="그림 9">
            <a:extLst>
              <a:ext uri="{FF2B5EF4-FFF2-40B4-BE49-F238E27FC236}">
                <a16:creationId xmlns:a16="http://schemas.microsoft.com/office/drawing/2014/main" id="{6C2A50D6-4421-7943-8D3D-AAF0EF88365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9959" b="43555"/>
          <a:stretch/>
        </p:blipFill>
        <p:spPr>
          <a:xfrm>
            <a:off x="4171285" y="802732"/>
            <a:ext cx="2416196" cy="2177099"/>
          </a:xfrm>
          <a:prstGeom prst="rect">
            <a:avLst/>
          </a:prstGeom>
        </p:spPr>
      </p:pic>
      <p:grpSp>
        <p:nvGrpSpPr>
          <p:cNvPr id="5" name="그룹 4">
            <a:extLst>
              <a:ext uri="{FF2B5EF4-FFF2-40B4-BE49-F238E27FC236}">
                <a16:creationId xmlns:a16="http://schemas.microsoft.com/office/drawing/2014/main" id="{239C81C9-CFE9-BF4E-A2E0-6514E99B4DBE}"/>
              </a:ext>
            </a:extLst>
          </p:cNvPr>
          <p:cNvGrpSpPr/>
          <p:nvPr/>
        </p:nvGrpSpPr>
        <p:grpSpPr>
          <a:xfrm>
            <a:off x="6013759" y="1186748"/>
            <a:ext cx="196891" cy="157710"/>
            <a:chOff x="6038850" y="1175790"/>
            <a:chExt cx="196891" cy="157710"/>
          </a:xfrm>
          <a:solidFill>
            <a:schemeClr val="bg1"/>
          </a:solidFill>
        </p:grpSpPr>
        <p:sp>
          <p:nvSpPr>
            <p:cNvPr id="4" name="직사각형 3">
              <a:extLst>
                <a:ext uri="{FF2B5EF4-FFF2-40B4-BE49-F238E27FC236}">
                  <a16:creationId xmlns:a16="http://schemas.microsoft.com/office/drawing/2014/main" id="{6C94C145-9E8B-9F45-9138-A78A6DDEE43A}"/>
                </a:ext>
              </a:extLst>
            </p:cNvPr>
            <p:cNvSpPr/>
            <p:nvPr/>
          </p:nvSpPr>
          <p:spPr>
            <a:xfrm>
              <a:off x="6038850" y="1219200"/>
              <a:ext cx="111125" cy="1143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ABC7515-BD42-6C4B-B91B-E8D4010E7174}"/>
                    </a:ext>
                  </a:extLst>
                </p:cNvPr>
                <p:cNvSpPr txBox="1"/>
                <p:nvPr/>
              </p:nvSpPr>
              <p:spPr>
                <a:xfrm>
                  <a:off x="6101717" y="1175790"/>
                  <a:ext cx="134024" cy="138499"/>
                </a:xfrm>
                <a:prstGeom prst="rect">
                  <a:avLst/>
                </a:prstGeom>
                <a:grpFill/>
                <a:ln>
                  <a:solidFill>
                    <a:schemeClr val="bg1"/>
                  </a:solidFill>
                </a:ln>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ko-KR" sz="90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kumimoji="1" lang="de-DE" altLang="ko-KR" sz="900" b="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t>𝑃</m:t>
                            </m:r>
                          </m:e>
                          <m:sub>
                            <m:r>
                              <a:rPr kumimoji="1" lang="de-DE" altLang="ko-KR" sz="900" b="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t>3</m:t>
                            </m:r>
                          </m:sub>
                        </m:sSub>
                      </m:oMath>
                    </m:oMathPara>
                  </a14:m>
                  <a:endParaRPr kumimoji="1" lang="ko-KR" altLang="en-US" sz="900" dirty="0">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 name="TextBox 1">
                  <a:extLst>
                    <a:ext uri="{FF2B5EF4-FFF2-40B4-BE49-F238E27FC236}">
                      <a16:creationId xmlns:a16="http://schemas.microsoft.com/office/drawing/2014/main" id="{2ABC7515-BD42-6C4B-B91B-E8D4010E7174}"/>
                    </a:ext>
                  </a:extLst>
                </p:cNvPr>
                <p:cNvSpPr txBox="1">
                  <a:spLocks noRot="1" noChangeAspect="1" noMove="1" noResize="1" noEditPoints="1" noAdjustHandles="1" noChangeArrowheads="1" noChangeShapeType="1" noTextEdit="1"/>
                </p:cNvSpPr>
                <p:nvPr/>
              </p:nvSpPr>
              <p:spPr>
                <a:xfrm>
                  <a:off x="6101717" y="1175790"/>
                  <a:ext cx="134024" cy="138499"/>
                </a:xfrm>
                <a:prstGeom prst="rect">
                  <a:avLst/>
                </a:prstGeom>
                <a:blipFill>
                  <a:blip r:embed="rId4"/>
                  <a:stretch>
                    <a:fillRect l="-16667" r="-8333" b="-16667"/>
                  </a:stretch>
                </a:blipFill>
                <a:ln>
                  <a:solidFill>
                    <a:schemeClr val="bg1"/>
                  </a:solidFill>
                </a:ln>
              </p:spPr>
              <p:txBody>
                <a:bodyPr/>
                <a:lstStyle/>
                <a:p>
                  <a:r>
                    <a:rPr lang="ko-KR" altLang="en-US">
                      <a:noFill/>
                    </a:rPr>
                    <a:t> </a:t>
                  </a:r>
                </a:p>
              </p:txBody>
            </p:sp>
          </mc:Fallback>
        </mc:AlternateContent>
      </p:grpSp>
      <p:pic>
        <p:nvPicPr>
          <p:cNvPr id="6" name="그림 5">
            <a:extLst>
              <a:ext uri="{FF2B5EF4-FFF2-40B4-BE49-F238E27FC236}">
                <a16:creationId xmlns:a16="http://schemas.microsoft.com/office/drawing/2014/main" id="{DF155BFD-6C8B-273C-7732-0266990C34B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9959" b="43555"/>
          <a:stretch/>
        </p:blipFill>
        <p:spPr>
          <a:xfrm>
            <a:off x="6583507" y="902809"/>
            <a:ext cx="2416196" cy="2177099"/>
          </a:xfrm>
          <a:prstGeom prst="rect">
            <a:avLst/>
          </a:prstGeom>
        </p:spPr>
      </p:pic>
      <p:pic>
        <p:nvPicPr>
          <p:cNvPr id="7" name="그림 6">
            <a:extLst>
              <a:ext uri="{FF2B5EF4-FFF2-40B4-BE49-F238E27FC236}">
                <a16:creationId xmlns:a16="http://schemas.microsoft.com/office/drawing/2014/main" id="{5FBA5116-E838-054A-5B7F-1EEB9CBA63D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7284"/>
          <a:stretch/>
        </p:blipFill>
        <p:spPr>
          <a:xfrm>
            <a:off x="4171285" y="3108192"/>
            <a:ext cx="4828418" cy="1647566"/>
          </a:xfrm>
          <a:prstGeom prst="rect">
            <a:avLst/>
          </a:prstGeom>
        </p:spPr>
      </p:pic>
      <p:sp>
        <p:nvSpPr>
          <p:cNvPr id="14" name="직사각형 13">
            <a:extLst>
              <a:ext uri="{FF2B5EF4-FFF2-40B4-BE49-F238E27FC236}">
                <a16:creationId xmlns:a16="http://schemas.microsoft.com/office/drawing/2014/main" id="{A00AC846-B6F3-C173-43F6-0E9E7CD3F5B5}"/>
              </a:ext>
            </a:extLst>
          </p:cNvPr>
          <p:cNvSpPr/>
          <p:nvPr/>
        </p:nvSpPr>
        <p:spPr>
          <a:xfrm flipH="1">
            <a:off x="5656247" y="4041050"/>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a:extLst>
              <a:ext uri="{FF2B5EF4-FFF2-40B4-BE49-F238E27FC236}">
                <a16:creationId xmlns:a16="http://schemas.microsoft.com/office/drawing/2014/main" id="{284B748B-595C-CD35-0788-1CE967FF657B}"/>
              </a:ext>
            </a:extLst>
          </p:cNvPr>
          <p:cNvSpPr/>
          <p:nvPr/>
        </p:nvSpPr>
        <p:spPr>
          <a:xfrm flipH="1">
            <a:off x="7750159" y="4032958"/>
            <a:ext cx="262964" cy="29177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직사각형 15">
            <a:extLst>
              <a:ext uri="{FF2B5EF4-FFF2-40B4-BE49-F238E27FC236}">
                <a16:creationId xmlns:a16="http://schemas.microsoft.com/office/drawing/2014/main" id="{3EF05839-3F88-A2EF-EC71-BF24AAC16708}"/>
              </a:ext>
            </a:extLst>
          </p:cNvPr>
          <p:cNvSpPr/>
          <p:nvPr/>
        </p:nvSpPr>
        <p:spPr>
          <a:xfrm flipH="1">
            <a:off x="4171285" y="3050280"/>
            <a:ext cx="4828418" cy="172732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65954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6"/>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4" grpId="0" animBg="1"/>
      <p:bldP spid="15" grpId="0" animBg="1"/>
      <p:bldP spid="16" grpId="0" animBg="1"/>
      <p:bldP spid="1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1399387"/>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solidFill>
                  <a:schemeClr val="bg1">
                    <a:lumMod val="50000"/>
                  </a:schemeClr>
                </a:solidFill>
              </a:rPr>
              <a:t>1. Einleitung</a:t>
            </a:r>
            <a:br>
              <a:rPr lang="de-DE" altLang="ko-KR" dirty="0"/>
            </a:br>
            <a:r>
              <a:rPr lang="de-DE" altLang="ko-KR" dirty="0"/>
              <a:t>2. Methoden</a:t>
            </a:r>
            <a:br>
              <a:rPr lang="de-DE" altLang="ko-KR" dirty="0"/>
            </a:br>
            <a:r>
              <a:rPr lang="de-DE" altLang="ko-KR" dirty="0">
                <a:solidFill>
                  <a:schemeClr val="bg1">
                    <a:lumMod val="50000"/>
                  </a:schemeClr>
                </a:solidFill>
              </a:rPr>
              <a:t>3. Ergebnisse &amp; Diskussion</a:t>
            </a:r>
            <a:br>
              <a:rPr lang="de-DE" altLang="ko-KR" dirty="0">
                <a:solidFill>
                  <a:schemeClr val="bg1">
                    <a:lumMod val="50000"/>
                  </a:schemeClr>
                </a:solidFill>
              </a:rPr>
            </a:br>
            <a:r>
              <a:rPr lang="de-DE" altLang="ko-KR" dirty="0">
                <a:solidFill>
                  <a:schemeClr val="bg1">
                    <a:lumMod val="50000"/>
                  </a:schemeClr>
                </a:solidFill>
              </a:rPr>
              <a:t>4. Fazit &amp; Ausblick</a:t>
            </a:r>
            <a:endParaRPr lang="de-DE" dirty="0">
              <a:solidFill>
                <a:schemeClr val="bg1">
                  <a:lumMod val="50000"/>
                </a:schemeClr>
              </a:solidFill>
            </a:endParaRPr>
          </a:p>
        </p:txBody>
      </p:sp>
    </p:spTree>
    <p:extLst>
      <p:ext uri="{BB962C8B-B14F-4D97-AF65-F5344CB8AC3E}">
        <p14:creationId xmlns:p14="http://schemas.microsoft.com/office/powerpoint/2010/main" val="49882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4EFEB2B7-1064-F84D-9487-9042C670CA7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50000"/>
          <a:stretch/>
        </p:blipFill>
        <p:spPr>
          <a:xfrm>
            <a:off x="565182" y="785109"/>
            <a:ext cx="4103411" cy="3933195"/>
          </a:xfrm>
          <a:prstGeom prst="rect">
            <a:avLst/>
          </a:prstGeom>
          <a:solidFill>
            <a:srgbClr val="234C71"/>
          </a:solidFill>
        </p:spPr>
      </p:pic>
      <p:sp>
        <p:nvSpPr>
          <p:cNvPr id="2" name="Titel 1"/>
          <p:cNvSpPr>
            <a:spLocks noGrp="1"/>
          </p:cNvSpPr>
          <p:nvPr>
            <p:ph type="title"/>
          </p:nvPr>
        </p:nvSpPr>
        <p:spPr>
          <a:xfrm>
            <a:off x="180000" y="254870"/>
            <a:ext cx="1690364" cy="430560"/>
          </a:xfrm>
        </p:spPr>
        <p:txBody>
          <a:bodyPr/>
          <a:lstStyle/>
          <a:p>
            <a:r>
              <a:rPr lang="de-DE" altLang="ko-KR" dirty="0"/>
              <a:t>Methoden</a:t>
            </a:r>
            <a:endParaRPr lang="de-DE" noProof="0" dirty="0"/>
          </a:p>
        </p:txBody>
      </p:sp>
      <p:pic>
        <p:nvPicPr>
          <p:cNvPr id="4" name="그림 3">
            <a:extLst>
              <a:ext uri="{FF2B5EF4-FFF2-40B4-BE49-F238E27FC236}">
                <a16:creationId xmlns:a16="http://schemas.microsoft.com/office/drawing/2014/main" id="{BED3CEB1-6D54-D07B-85EC-318C00D6AD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0516"/>
          <a:stretch/>
        </p:blipFill>
        <p:spPr>
          <a:xfrm>
            <a:off x="4668593" y="785108"/>
            <a:ext cx="4061090" cy="3933195"/>
          </a:xfrm>
          <a:prstGeom prst="rect">
            <a:avLst/>
          </a:prstGeom>
        </p:spPr>
      </p:pic>
      <p:sp>
        <p:nvSpPr>
          <p:cNvPr id="21" name="Inhaltsplatzhalter 2">
            <a:extLst>
              <a:ext uri="{FF2B5EF4-FFF2-40B4-BE49-F238E27FC236}">
                <a16:creationId xmlns:a16="http://schemas.microsoft.com/office/drawing/2014/main" id="{CCFD0325-8FE4-014E-AA60-6A91ABD49330}"/>
              </a:ext>
            </a:extLst>
          </p:cNvPr>
          <p:cNvSpPr txBox="1">
            <a:spLocks/>
          </p:cNvSpPr>
          <p:nvPr/>
        </p:nvSpPr>
        <p:spPr>
          <a:xfrm>
            <a:off x="4526977" y="912798"/>
            <a:ext cx="4380755" cy="739119"/>
          </a:xfrm>
          <a:prstGeom prst="rect">
            <a:avLst/>
          </a:prstGeom>
        </p:spPr>
        <p:txBody>
          <a:bodyPr/>
          <a:lst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1000" indent="0">
              <a:buFont typeface="Arial" panose="020B0604020202020204" pitchFamily="34" charset="0"/>
              <a:buNone/>
            </a:pPr>
            <a:r>
              <a:rPr lang="de-DE" altLang="ko-KR" sz="1500" b="1" dirty="0">
                <a:solidFill>
                  <a:srgbClr val="1F75BC"/>
                </a:solidFill>
                <a:latin typeface="Open Sans" pitchFamily="2" charset="0"/>
                <a:ea typeface="Open Sans" pitchFamily="2" charset="0"/>
                <a:cs typeface="Open Sans" pitchFamily="2" charset="0"/>
              </a:rPr>
              <a:t>Modellierung der Feinstaubkonzentration</a:t>
            </a:r>
          </a:p>
        </p:txBody>
      </p:sp>
      <p:sp>
        <p:nvSpPr>
          <p:cNvPr id="5" name="직사각형 4">
            <a:extLst>
              <a:ext uri="{FF2B5EF4-FFF2-40B4-BE49-F238E27FC236}">
                <a16:creationId xmlns:a16="http://schemas.microsoft.com/office/drawing/2014/main" id="{6133FF70-B83A-C923-04FB-38F544A7D54A}"/>
              </a:ext>
            </a:extLst>
          </p:cNvPr>
          <p:cNvSpPr/>
          <p:nvPr/>
        </p:nvSpPr>
        <p:spPr>
          <a:xfrm flipH="1">
            <a:off x="1870364" y="829977"/>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D1C92B88-4B7B-B08C-0422-314524ECC2D8}"/>
              </a:ext>
            </a:extLst>
          </p:cNvPr>
          <p:cNvSpPr/>
          <p:nvPr/>
        </p:nvSpPr>
        <p:spPr>
          <a:xfrm flipH="1">
            <a:off x="3059382" y="1648710"/>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8B2E3303-5992-A9CF-6C5A-EBFBA7BE56F9}"/>
              </a:ext>
            </a:extLst>
          </p:cNvPr>
          <p:cNvSpPr/>
          <p:nvPr/>
        </p:nvSpPr>
        <p:spPr>
          <a:xfrm flipH="1">
            <a:off x="3075566" y="2741548"/>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CDE3E11-65E6-43B8-49F7-02E1905F361B}"/>
              </a:ext>
            </a:extLst>
          </p:cNvPr>
          <p:cNvSpPr/>
          <p:nvPr/>
        </p:nvSpPr>
        <p:spPr>
          <a:xfrm flipH="1">
            <a:off x="5481289" y="1987649"/>
            <a:ext cx="1825818"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E0B101C7-31ED-E2DC-70FC-9436BB64069D}"/>
              </a:ext>
            </a:extLst>
          </p:cNvPr>
          <p:cNvSpPr/>
          <p:nvPr/>
        </p:nvSpPr>
        <p:spPr>
          <a:xfrm flipH="1">
            <a:off x="6871497" y="2805202"/>
            <a:ext cx="1825818"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7211F037-2AF0-A716-C480-20583C1DA989}"/>
              </a:ext>
            </a:extLst>
          </p:cNvPr>
          <p:cNvSpPr/>
          <p:nvPr/>
        </p:nvSpPr>
        <p:spPr>
          <a:xfrm flipH="1">
            <a:off x="5495858" y="3590432"/>
            <a:ext cx="1825818"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7AB4A594-1E91-1E9B-44B9-DC437562D5BE}"/>
              </a:ext>
            </a:extLst>
          </p:cNvPr>
          <p:cNvSpPr/>
          <p:nvPr/>
        </p:nvSpPr>
        <p:spPr>
          <a:xfrm flipH="1">
            <a:off x="1877332" y="3574247"/>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DAA2593E-67EE-2179-B2E5-362DC9B3B99F}"/>
              </a:ext>
            </a:extLst>
          </p:cNvPr>
          <p:cNvSpPr/>
          <p:nvPr/>
        </p:nvSpPr>
        <p:spPr>
          <a:xfrm flipH="1">
            <a:off x="686025" y="2741179"/>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6E387880-29B4-B2DB-ED00-75AE2923422E}"/>
              </a:ext>
            </a:extLst>
          </p:cNvPr>
          <p:cNvSpPr/>
          <p:nvPr/>
        </p:nvSpPr>
        <p:spPr>
          <a:xfrm flipH="1">
            <a:off x="686025" y="1662676"/>
            <a:ext cx="1593027" cy="667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4868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5"/>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1934663" cy="430560"/>
          </a:xfrm>
        </p:spPr>
        <p:txBody>
          <a:bodyPr/>
          <a:lstStyle/>
          <a:p>
            <a:r>
              <a:rPr lang="de-DE" noProof="0" dirty="0">
                <a:latin typeface="Open Sans" pitchFamily="2" charset="0"/>
                <a:ea typeface="Open Sans" pitchFamily="2" charset="0"/>
                <a:cs typeface="Open Sans" pitchFamily="2" charset="0"/>
              </a:rPr>
              <a:t>Methoden</a:t>
            </a:r>
          </a:p>
        </p:txBody>
      </p:sp>
      <p:sp>
        <p:nvSpPr>
          <p:cNvPr id="36" name="Rechteck 35"/>
          <p:cNvSpPr/>
          <p:nvPr/>
        </p:nvSpPr>
        <p:spPr>
          <a:xfrm>
            <a:off x="680407" y="3118668"/>
            <a:ext cx="2874955" cy="1274060"/>
          </a:xfrm>
          <a:prstGeom prst="rect">
            <a:avLst/>
          </a:prstGeom>
          <a:solidFill>
            <a:srgbClr val="B9CFE1"/>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bg1"/>
              </a:solidFill>
              <a:latin typeface="Open Sans" pitchFamily="2" charset="0"/>
              <a:ea typeface="Open Sans" pitchFamily="2" charset="0"/>
              <a:cs typeface="Open Sans" pitchFamily="2" charset="0"/>
            </a:endParaRPr>
          </a:p>
        </p:txBody>
      </p:sp>
      <p:sp>
        <p:nvSpPr>
          <p:cNvPr id="14" name="Textfeld 13"/>
          <p:cNvSpPr txBox="1"/>
          <p:nvPr/>
        </p:nvSpPr>
        <p:spPr>
          <a:xfrm>
            <a:off x="683868" y="3420628"/>
            <a:ext cx="2874955" cy="600164"/>
          </a:xfrm>
          <a:prstGeom prst="rect">
            <a:avLst/>
          </a:prstGeom>
          <a:noFill/>
        </p:spPr>
        <p:txBody>
          <a:bodyPr wrap="square" rtlCol="0" anchor="ctr">
            <a:spAutoFit/>
          </a:bodyPr>
          <a:lstStyle/>
          <a:p>
            <a:pPr algn="ctr"/>
            <a:r>
              <a:rPr lang="de" altLang="ko-KR" sz="1100" dirty="0">
                <a:latin typeface="Open Sans" pitchFamily="2" charset="0"/>
                <a:ea typeface="Open Sans" pitchFamily="2" charset="0"/>
                <a:cs typeface="Open Sans" pitchFamily="2" charset="0"/>
              </a:rPr>
              <a:t>Durch statistische Maße nach Datenpunkten zu suchen, die von restlichen Daten abweichen.</a:t>
            </a:r>
            <a:endParaRPr lang="de-DE" sz="1100" dirty="0">
              <a:solidFill>
                <a:srgbClr val="555555"/>
              </a:solidFill>
              <a:latin typeface="Open Sans" pitchFamily="2" charset="0"/>
              <a:ea typeface="Open Sans" pitchFamily="2" charset="0"/>
              <a:cs typeface="Open Sans" pitchFamily="2" charset="0"/>
            </a:endParaRPr>
          </a:p>
        </p:txBody>
      </p:sp>
      <p:sp>
        <p:nvSpPr>
          <p:cNvPr id="37" name="Rechteck 36"/>
          <p:cNvSpPr/>
          <p:nvPr/>
        </p:nvSpPr>
        <p:spPr>
          <a:xfrm>
            <a:off x="3641123" y="3118668"/>
            <a:ext cx="1952368" cy="1274061"/>
          </a:xfrm>
          <a:prstGeom prst="rect">
            <a:avLst/>
          </a:prstGeom>
          <a:solidFill>
            <a:schemeClr val="accent3">
              <a:lumMod val="20000"/>
              <a:lumOff val="8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solidFill>
                <a:schemeClr val="bg1"/>
              </a:solidFill>
              <a:latin typeface="Open Sans" pitchFamily="2" charset="0"/>
              <a:ea typeface="Open Sans" pitchFamily="2" charset="0"/>
              <a:cs typeface="Open Sans" pitchFamily="2" charset="0"/>
            </a:endParaRPr>
          </a:p>
        </p:txBody>
      </p:sp>
      <p:sp>
        <p:nvSpPr>
          <p:cNvPr id="19" name="Textfeld 18"/>
          <p:cNvSpPr txBox="1"/>
          <p:nvPr/>
        </p:nvSpPr>
        <p:spPr>
          <a:xfrm>
            <a:off x="3641121" y="3420628"/>
            <a:ext cx="1944058" cy="600164"/>
          </a:xfrm>
          <a:prstGeom prst="rect">
            <a:avLst/>
          </a:prstGeom>
          <a:noFill/>
          <a:ln>
            <a:noFill/>
          </a:ln>
        </p:spPr>
        <p:txBody>
          <a:bodyPr wrap="square" rtlCol="0" anchor="ctr">
            <a:spAutoFit/>
          </a:bodyPr>
          <a:lstStyle/>
          <a:p>
            <a:pPr algn="ctr"/>
            <a:r>
              <a:rPr lang="de" altLang="ko-KR" sz="1100" dirty="0">
                <a:solidFill>
                  <a:srgbClr val="555555"/>
                </a:solidFill>
                <a:latin typeface="Open Sans" pitchFamily="2" charset="0"/>
                <a:ea typeface="Open Sans" pitchFamily="2" charset="0"/>
                <a:cs typeface="Open Sans" pitchFamily="2" charset="0"/>
              </a:rPr>
              <a:t>Datenpunkte zu gruppieren, und die Zugehörigkeit beobachten.</a:t>
            </a:r>
            <a:endParaRPr lang="de-DE" altLang="ko-KR" sz="1100" dirty="0">
              <a:solidFill>
                <a:srgbClr val="555555"/>
              </a:solidFill>
              <a:latin typeface="Open Sans" pitchFamily="2" charset="0"/>
              <a:ea typeface="Open Sans" pitchFamily="2" charset="0"/>
              <a:cs typeface="Open Sans" pitchFamily="2" charset="0"/>
            </a:endParaRPr>
          </a:p>
        </p:txBody>
      </p:sp>
      <p:sp>
        <p:nvSpPr>
          <p:cNvPr id="33" name="Rechteck 32"/>
          <p:cNvSpPr/>
          <p:nvPr/>
        </p:nvSpPr>
        <p:spPr>
          <a:xfrm>
            <a:off x="5679250" y="3118667"/>
            <a:ext cx="2877894" cy="1274062"/>
          </a:xfrm>
          <a:prstGeom prst="rect">
            <a:avLst/>
          </a:prstGeom>
          <a:solidFill>
            <a:schemeClr val="accent4">
              <a:lumMod val="20000"/>
              <a:lumOff val="8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bg1"/>
              </a:solidFill>
              <a:latin typeface="Open Sans" pitchFamily="2" charset="0"/>
              <a:ea typeface="Open Sans" pitchFamily="2" charset="0"/>
              <a:cs typeface="Open Sans" pitchFamily="2" charset="0"/>
            </a:endParaRPr>
          </a:p>
        </p:txBody>
      </p:sp>
      <p:sp>
        <p:nvSpPr>
          <p:cNvPr id="22" name="Textfeld 21"/>
          <p:cNvSpPr txBox="1"/>
          <p:nvPr/>
        </p:nvSpPr>
        <p:spPr>
          <a:xfrm>
            <a:off x="5682189" y="3505266"/>
            <a:ext cx="2874955" cy="430887"/>
          </a:xfrm>
          <a:prstGeom prst="rect">
            <a:avLst/>
          </a:prstGeom>
          <a:noFill/>
        </p:spPr>
        <p:txBody>
          <a:bodyPr wrap="square" rtlCol="0" anchor="ctr">
            <a:spAutoFit/>
          </a:bodyPr>
          <a:lstStyle/>
          <a:p>
            <a:pPr algn="ctr"/>
            <a:r>
              <a:rPr lang="de" altLang="ko-KR" sz="1100" dirty="0">
                <a:solidFill>
                  <a:srgbClr val="555555"/>
                </a:solidFill>
                <a:latin typeface="Open Sans" pitchFamily="2" charset="0"/>
                <a:ea typeface="Open Sans" pitchFamily="2" charset="0"/>
                <a:cs typeface="Open Sans" pitchFamily="2" charset="0"/>
              </a:rPr>
              <a:t>Datenpunkte</a:t>
            </a:r>
            <a:r>
              <a:rPr lang="de" altLang="ko-KR" sz="1100" dirty="0">
                <a:latin typeface="Open Sans" pitchFamily="2" charset="0"/>
                <a:ea typeface="Open Sans" pitchFamily="2" charset="0"/>
                <a:cs typeface="Open Sans" pitchFamily="2" charset="0"/>
              </a:rPr>
              <a:t> anhand der Dichte zu identifizieren</a:t>
            </a:r>
            <a:endParaRPr lang="de-DE" altLang="ko-KR" sz="1100" dirty="0">
              <a:solidFill>
                <a:srgbClr val="555555"/>
              </a:solidFill>
              <a:latin typeface="Open Sans" pitchFamily="2" charset="0"/>
              <a:ea typeface="Open Sans" pitchFamily="2" charset="0"/>
              <a:cs typeface="Open Sans" pitchFamily="2" charset="0"/>
            </a:endParaRPr>
          </a:p>
        </p:txBody>
      </p:sp>
      <p:sp>
        <p:nvSpPr>
          <p:cNvPr id="29" name="Textfeld 28"/>
          <p:cNvSpPr txBox="1"/>
          <p:nvPr/>
        </p:nvSpPr>
        <p:spPr>
          <a:xfrm>
            <a:off x="676424" y="4445176"/>
            <a:ext cx="7873798" cy="207749"/>
          </a:xfrm>
          <a:prstGeom prst="rect">
            <a:avLst/>
          </a:prstGeom>
          <a:noFill/>
        </p:spPr>
        <p:txBody>
          <a:bodyPr wrap="square" rtlCol="0">
            <a:spAutoFit/>
          </a:bodyPr>
          <a:lstStyle/>
          <a:p>
            <a:r>
              <a:rPr lang="de-DE" sz="750" dirty="0">
                <a:solidFill>
                  <a:srgbClr val="555555"/>
                </a:solidFill>
                <a:latin typeface="Open Sans" pitchFamily="2" charset="0"/>
                <a:ea typeface="Open Sans" pitchFamily="2" charset="0"/>
                <a:cs typeface="Open Sans" pitchFamily="2" charset="0"/>
              </a:rPr>
              <a:t>[Joachim Hammer, Mike </a:t>
            </a:r>
            <a:r>
              <a:rPr lang="de-DE" sz="750" dirty="0" err="1">
                <a:solidFill>
                  <a:srgbClr val="555555"/>
                </a:solidFill>
                <a:latin typeface="Open Sans" pitchFamily="2" charset="0"/>
                <a:ea typeface="Open Sans" pitchFamily="2" charset="0"/>
                <a:cs typeface="Open Sans" pitchFamily="2" charset="0"/>
              </a:rPr>
              <a:t>Stonebraker</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Oguzhan</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Topsakal</a:t>
            </a:r>
            <a:r>
              <a:rPr lang="de-DE" sz="750" dirty="0">
                <a:solidFill>
                  <a:srgbClr val="555555"/>
                </a:solidFill>
                <a:latin typeface="Open Sans" pitchFamily="2" charset="0"/>
                <a:ea typeface="Open Sans" pitchFamily="2" charset="0"/>
                <a:cs typeface="Open Sans" pitchFamily="2" charset="0"/>
              </a:rPr>
              <a:t> : </a:t>
            </a:r>
            <a:r>
              <a:rPr lang="en-US" sz="750" dirty="0">
                <a:solidFill>
                  <a:srgbClr val="555555"/>
                </a:solidFill>
                <a:latin typeface="Open Sans" pitchFamily="2" charset="0"/>
                <a:ea typeface="Open Sans" pitchFamily="2" charset="0"/>
                <a:cs typeface="Open Sans" pitchFamily="2" charset="0"/>
              </a:rPr>
              <a:t>THALIA: Test Harness for the Assessment of Legacy Information </a:t>
            </a:r>
            <a:r>
              <a:rPr lang="de-DE" sz="750" dirty="0">
                <a:solidFill>
                  <a:srgbClr val="555555"/>
                </a:solidFill>
                <a:latin typeface="Open Sans" pitchFamily="2" charset="0"/>
                <a:ea typeface="Open Sans" pitchFamily="2" charset="0"/>
                <a:cs typeface="Open Sans" pitchFamily="2" charset="0"/>
              </a:rPr>
              <a:t>Integration Approaches, </a:t>
            </a:r>
            <a:r>
              <a:rPr lang="de-DE" sz="750" dirty="0" err="1">
                <a:solidFill>
                  <a:srgbClr val="555555"/>
                </a:solidFill>
                <a:latin typeface="Open Sans" pitchFamily="2" charset="0"/>
                <a:ea typeface="Open Sans" pitchFamily="2" charset="0"/>
                <a:cs typeface="Open Sans" pitchFamily="2" charset="0"/>
              </a:rPr>
              <a:t>technical</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report</a:t>
            </a:r>
            <a:r>
              <a:rPr lang="de-DE" sz="750" dirty="0">
                <a:solidFill>
                  <a:srgbClr val="555555"/>
                </a:solidFill>
                <a:latin typeface="Open Sans" pitchFamily="2" charset="0"/>
                <a:ea typeface="Open Sans" pitchFamily="2" charset="0"/>
                <a:cs typeface="Open Sans" pitchFamily="2" charset="0"/>
              </a:rPr>
              <a:t>, 2004]</a:t>
            </a:r>
          </a:p>
        </p:txBody>
      </p:sp>
      <p:sp>
        <p:nvSpPr>
          <p:cNvPr id="4" name="Rechteck 3"/>
          <p:cNvSpPr/>
          <p:nvPr/>
        </p:nvSpPr>
        <p:spPr>
          <a:xfrm>
            <a:off x="676424" y="1487346"/>
            <a:ext cx="7877370" cy="468000"/>
          </a:xfrm>
          <a:prstGeom prst="rect">
            <a:avLst/>
          </a:prstGeom>
          <a:solidFill>
            <a:srgbClr val="01305D"/>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ko-KR" sz="1800" dirty="0">
                <a:solidFill>
                  <a:schemeClr val="bg1"/>
                </a:solidFill>
                <a:latin typeface="Open Sans" pitchFamily="2" charset="0"/>
                <a:ea typeface="Open Sans" pitchFamily="2" charset="0"/>
                <a:cs typeface="Open Sans" pitchFamily="2" charset="0"/>
              </a:rPr>
              <a:t>Algorithmen für </a:t>
            </a:r>
            <a:r>
              <a:rPr lang="de-DE" altLang="ko-KR" sz="1800" dirty="0" err="1">
                <a:solidFill>
                  <a:schemeClr val="bg1"/>
                </a:solidFill>
                <a:latin typeface="Open Sans" pitchFamily="2" charset="0"/>
                <a:ea typeface="Open Sans" pitchFamily="2" charset="0"/>
                <a:cs typeface="Open Sans" pitchFamily="2" charset="0"/>
              </a:rPr>
              <a:t>Ausreißererkennung</a:t>
            </a:r>
            <a:endParaRPr lang="de-DE" sz="1013" dirty="0">
              <a:solidFill>
                <a:schemeClr val="bg1"/>
              </a:solidFill>
              <a:latin typeface="Open Sans" pitchFamily="2" charset="0"/>
              <a:ea typeface="Open Sans" pitchFamily="2" charset="0"/>
              <a:cs typeface="Open Sans" pitchFamily="2" charset="0"/>
            </a:endParaRPr>
          </a:p>
        </p:txBody>
      </p:sp>
      <p:sp>
        <p:nvSpPr>
          <p:cNvPr id="31" name="Rechteck 30"/>
          <p:cNvSpPr/>
          <p:nvPr/>
        </p:nvSpPr>
        <p:spPr>
          <a:xfrm>
            <a:off x="676424" y="2016728"/>
            <a:ext cx="2882322" cy="468000"/>
          </a:xfrm>
          <a:prstGeom prst="rect">
            <a:avLst/>
          </a:prstGeom>
          <a:solidFill>
            <a:srgbClr val="6494BC"/>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Statistik-basiert</a:t>
            </a:r>
            <a:endParaRPr lang="de-DE" sz="1200" dirty="0">
              <a:solidFill>
                <a:schemeClr val="tx1"/>
              </a:solidFill>
              <a:latin typeface="Open Sans" pitchFamily="2" charset="0"/>
              <a:ea typeface="Open Sans" pitchFamily="2" charset="0"/>
              <a:cs typeface="Open Sans" pitchFamily="2" charset="0"/>
            </a:endParaRPr>
          </a:p>
        </p:txBody>
      </p:sp>
      <p:sp>
        <p:nvSpPr>
          <p:cNvPr id="32" name="Rechteck 31"/>
          <p:cNvSpPr/>
          <p:nvPr/>
        </p:nvSpPr>
        <p:spPr>
          <a:xfrm>
            <a:off x="5675870" y="2016728"/>
            <a:ext cx="2881274" cy="468000"/>
          </a:xfrm>
          <a:prstGeom prst="rect">
            <a:avLst/>
          </a:prstGeom>
          <a:solidFill>
            <a:schemeClr val="accent4">
              <a:lumMod val="60000"/>
              <a:lumOff val="4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Dichte-basiert</a:t>
            </a:r>
            <a:endParaRPr lang="de-DE" sz="1200" dirty="0">
              <a:solidFill>
                <a:schemeClr val="tx1"/>
              </a:solidFill>
              <a:latin typeface="Open Sans" pitchFamily="2" charset="0"/>
              <a:ea typeface="Open Sans" pitchFamily="2" charset="0"/>
              <a:cs typeface="Open Sans" pitchFamily="2" charset="0"/>
            </a:endParaRPr>
          </a:p>
        </p:txBody>
      </p:sp>
      <p:sp>
        <p:nvSpPr>
          <p:cNvPr id="35" name="Rechteck 34"/>
          <p:cNvSpPr/>
          <p:nvPr/>
        </p:nvSpPr>
        <p:spPr>
          <a:xfrm>
            <a:off x="3641123" y="2578668"/>
            <a:ext cx="1952368" cy="468000"/>
          </a:xfrm>
          <a:prstGeom prst="rect">
            <a:avLst/>
          </a:prstGeom>
          <a:solidFill>
            <a:schemeClr val="accent3">
              <a:lumMod val="40000"/>
              <a:lumOff val="6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tx1"/>
              </a:solidFill>
              <a:latin typeface="Open Sans" pitchFamily="2" charset="0"/>
              <a:ea typeface="Open Sans" pitchFamily="2" charset="0"/>
              <a:cs typeface="Open Sans" pitchFamily="2" charset="0"/>
            </a:endParaRPr>
          </a:p>
        </p:txBody>
      </p:sp>
      <p:sp>
        <p:nvSpPr>
          <p:cNvPr id="21" name="Rechteck 20"/>
          <p:cNvSpPr/>
          <p:nvPr/>
        </p:nvSpPr>
        <p:spPr>
          <a:xfrm>
            <a:off x="676424" y="2578668"/>
            <a:ext cx="1440700" cy="468000"/>
          </a:xfrm>
          <a:prstGeom prst="rect">
            <a:avLst/>
          </a:prstGeom>
          <a:solidFill>
            <a:srgbClr val="9FBDD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tx1"/>
              </a:solidFill>
              <a:latin typeface="Open Sans" pitchFamily="2" charset="0"/>
              <a:ea typeface="Open Sans" pitchFamily="2" charset="0"/>
              <a:cs typeface="Open Sans" pitchFamily="2" charset="0"/>
            </a:endParaRPr>
          </a:p>
        </p:txBody>
      </p:sp>
      <p:sp>
        <p:nvSpPr>
          <p:cNvPr id="15" name="Rechteck 30">
            <a:extLst>
              <a:ext uri="{FF2B5EF4-FFF2-40B4-BE49-F238E27FC236}">
                <a16:creationId xmlns:a16="http://schemas.microsoft.com/office/drawing/2014/main" id="{AFA1A339-8C8D-9A40-B354-AB6C62EE6E35}"/>
              </a:ext>
            </a:extLst>
          </p:cNvPr>
          <p:cNvSpPr/>
          <p:nvPr/>
        </p:nvSpPr>
        <p:spPr>
          <a:xfrm>
            <a:off x="3641124" y="2016728"/>
            <a:ext cx="1952368" cy="468000"/>
          </a:xfrm>
          <a:prstGeom prst="rect">
            <a:avLst/>
          </a:prstGeom>
          <a:solidFill>
            <a:schemeClr val="accent3">
              <a:lumMod val="60000"/>
              <a:lumOff val="40000"/>
            </a:schemeClr>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Cluster-basiert</a:t>
            </a:r>
            <a:endParaRPr lang="de-DE" sz="1200" dirty="0">
              <a:solidFill>
                <a:schemeClr val="tx1"/>
              </a:solidFill>
              <a:latin typeface="Open Sans" pitchFamily="2" charset="0"/>
              <a:ea typeface="Open Sans" pitchFamily="2" charset="0"/>
              <a:cs typeface="Open Sans" pitchFamily="2" charset="0"/>
            </a:endParaRPr>
          </a:p>
        </p:txBody>
      </p:sp>
      <p:sp>
        <p:nvSpPr>
          <p:cNvPr id="16" name="Rechteck 20">
            <a:extLst>
              <a:ext uri="{FF2B5EF4-FFF2-40B4-BE49-F238E27FC236}">
                <a16:creationId xmlns:a16="http://schemas.microsoft.com/office/drawing/2014/main" id="{05363086-4B2E-0E4C-B781-AF3FACE73DBD}"/>
              </a:ext>
            </a:extLst>
          </p:cNvPr>
          <p:cNvSpPr/>
          <p:nvPr/>
        </p:nvSpPr>
        <p:spPr>
          <a:xfrm>
            <a:off x="2114663" y="2578668"/>
            <a:ext cx="1440700" cy="468000"/>
          </a:xfrm>
          <a:prstGeom prst="rect">
            <a:avLst/>
          </a:prstGeom>
          <a:solidFill>
            <a:srgbClr val="9FBDD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tx1"/>
              </a:solidFill>
              <a:latin typeface="Open Sans" pitchFamily="2" charset="0"/>
              <a:ea typeface="Open Sans" pitchFamily="2" charset="0"/>
              <a:cs typeface="Open Sans" pitchFamily="2" charset="0"/>
            </a:endParaRPr>
          </a:p>
        </p:txBody>
      </p:sp>
      <p:sp>
        <p:nvSpPr>
          <p:cNvPr id="18" name="Rechteck 20">
            <a:extLst>
              <a:ext uri="{FF2B5EF4-FFF2-40B4-BE49-F238E27FC236}">
                <a16:creationId xmlns:a16="http://schemas.microsoft.com/office/drawing/2014/main" id="{6C7675C3-4BCA-8942-BAD0-CF47142B54A6}"/>
              </a:ext>
            </a:extLst>
          </p:cNvPr>
          <p:cNvSpPr/>
          <p:nvPr/>
        </p:nvSpPr>
        <p:spPr>
          <a:xfrm>
            <a:off x="5671283" y="2582189"/>
            <a:ext cx="1440700" cy="468000"/>
          </a:xfrm>
          <a:prstGeom prst="rect">
            <a:avLst/>
          </a:prstGeom>
          <a:solidFill>
            <a:srgbClr val="FBCAC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tx1"/>
              </a:solidFill>
              <a:latin typeface="Open Sans" pitchFamily="2" charset="0"/>
              <a:ea typeface="Open Sans" pitchFamily="2" charset="0"/>
              <a:cs typeface="Open Sans" pitchFamily="2" charset="0"/>
            </a:endParaRPr>
          </a:p>
        </p:txBody>
      </p:sp>
      <p:sp>
        <p:nvSpPr>
          <p:cNvPr id="20" name="Rechteck 20">
            <a:extLst>
              <a:ext uri="{FF2B5EF4-FFF2-40B4-BE49-F238E27FC236}">
                <a16:creationId xmlns:a16="http://schemas.microsoft.com/office/drawing/2014/main" id="{6DA86ED3-2B6F-154D-83C0-BD1D4A0E658F}"/>
              </a:ext>
            </a:extLst>
          </p:cNvPr>
          <p:cNvSpPr/>
          <p:nvPr/>
        </p:nvSpPr>
        <p:spPr>
          <a:xfrm>
            <a:off x="7109522" y="2582189"/>
            <a:ext cx="1440700" cy="468000"/>
          </a:xfrm>
          <a:prstGeom prst="rect">
            <a:avLst/>
          </a:prstGeom>
          <a:solidFill>
            <a:srgbClr val="FBCAC5"/>
          </a:solidFill>
          <a:ln w="15875">
            <a:solidFill>
              <a:srgbClr val="A47E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tLang="ko-KR" sz="1100" dirty="0">
              <a:solidFill>
                <a:schemeClr val="tx1"/>
              </a:solidFill>
              <a:latin typeface="Open Sans" pitchFamily="2" charset="0"/>
              <a:ea typeface="Open Sans" pitchFamily="2" charset="0"/>
              <a:cs typeface="Open Sans" pitchFamily="2" charset="0"/>
            </a:endParaRPr>
          </a:p>
        </p:txBody>
      </p:sp>
      <p:sp>
        <p:nvSpPr>
          <p:cNvPr id="23" name="Inhaltsplatzhalter 2">
            <a:extLst>
              <a:ext uri="{FF2B5EF4-FFF2-40B4-BE49-F238E27FC236}">
                <a16:creationId xmlns:a16="http://schemas.microsoft.com/office/drawing/2014/main" id="{04A8888C-93C5-A842-80FA-A8ADF4518375}"/>
              </a:ext>
            </a:extLst>
          </p:cNvPr>
          <p:cNvSpPr>
            <a:spLocks noGrp="1"/>
          </p:cNvSpPr>
          <p:nvPr>
            <p:ph idx="1"/>
          </p:nvPr>
        </p:nvSpPr>
        <p:spPr>
          <a:xfrm>
            <a:off x="180000" y="918993"/>
            <a:ext cx="2513504" cy="389759"/>
          </a:xfrm>
        </p:spPr>
        <p:txBody>
          <a:bodyPr/>
          <a:lstStyle/>
          <a:p>
            <a:pPr marL="81000" indent="0">
              <a:buNone/>
            </a:pPr>
            <a:r>
              <a:rPr lang="de-DE" altLang="ko-KR" dirty="0">
                <a:latin typeface="Open Sans" pitchFamily="2" charset="0"/>
                <a:ea typeface="Open Sans" pitchFamily="2" charset="0"/>
                <a:cs typeface="Open Sans" pitchFamily="2" charset="0"/>
              </a:rPr>
              <a:t>Verwandte Algorithmen</a:t>
            </a:r>
            <a:endParaRPr lang="de-DE" dirty="0">
              <a:latin typeface="Open Sans" pitchFamily="2" charset="0"/>
              <a:ea typeface="Open Sans" pitchFamily="2" charset="0"/>
              <a:cs typeface="Open Sans" pitchFamily="2" charset="0"/>
            </a:endParaRPr>
          </a:p>
        </p:txBody>
      </p:sp>
      <p:sp>
        <p:nvSpPr>
          <p:cNvPr id="5" name="Rechteck 34">
            <a:extLst>
              <a:ext uri="{FF2B5EF4-FFF2-40B4-BE49-F238E27FC236}">
                <a16:creationId xmlns:a16="http://schemas.microsoft.com/office/drawing/2014/main" id="{96FDD86B-5378-D91A-20F0-98106D654581}"/>
              </a:ext>
            </a:extLst>
          </p:cNvPr>
          <p:cNvSpPr/>
          <p:nvPr/>
        </p:nvSpPr>
        <p:spPr>
          <a:xfrm>
            <a:off x="3641122" y="2579375"/>
            <a:ext cx="1952368" cy="468000"/>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latin typeface="Open Sans" pitchFamily="2" charset="0"/>
                <a:ea typeface="Open Sans" pitchFamily="2" charset="0"/>
                <a:cs typeface="Open Sans" pitchFamily="2" charset="0"/>
              </a:rPr>
              <a:t>K-</a:t>
            </a:r>
            <a:r>
              <a:rPr lang="de-DE" sz="1100" dirty="0" err="1">
                <a:solidFill>
                  <a:schemeClr val="tx1"/>
                </a:solidFill>
                <a:latin typeface="Open Sans" pitchFamily="2" charset="0"/>
                <a:ea typeface="Open Sans" pitchFamily="2" charset="0"/>
                <a:cs typeface="Open Sans" pitchFamily="2" charset="0"/>
              </a:rPr>
              <a:t>Means</a:t>
            </a:r>
            <a:r>
              <a:rPr lang="de-DE" sz="1100" dirty="0">
                <a:solidFill>
                  <a:schemeClr val="tx1"/>
                </a:solidFill>
                <a:latin typeface="Open Sans" pitchFamily="2" charset="0"/>
                <a:ea typeface="Open Sans" pitchFamily="2" charset="0"/>
                <a:cs typeface="Open Sans" pitchFamily="2" charset="0"/>
              </a:rPr>
              <a:t> Clustering</a:t>
            </a:r>
          </a:p>
        </p:txBody>
      </p:sp>
      <p:sp>
        <p:nvSpPr>
          <p:cNvPr id="6" name="Rechteck 20">
            <a:extLst>
              <a:ext uri="{FF2B5EF4-FFF2-40B4-BE49-F238E27FC236}">
                <a16:creationId xmlns:a16="http://schemas.microsoft.com/office/drawing/2014/main" id="{203DD012-1086-6660-1302-98EB2A8B624C}"/>
              </a:ext>
            </a:extLst>
          </p:cNvPr>
          <p:cNvSpPr/>
          <p:nvPr/>
        </p:nvSpPr>
        <p:spPr>
          <a:xfrm>
            <a:off x="676423" y="2579375"/>
            <a:ext cx="1440700" cy="468000"/>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latin typeface="Open Sans" pitchFamily="2" charset="0"/>
                <a:ea typeface="Open Sans" pitchFamily="2" charset="0"/>
                <a:cs typeface="Open Sans" pitchFamily="2" charset="0"/>
              </a:rPr>
              <a:t>Interquartile</a:t>
            </a:r>
            <a:r>
              <a:rPr lang="de-DE" sz="1100" dirty="0">
                <a:solidFill>
                  <a:schemeClr val="tx1"/>
                </a:solidFill>
                <a:latin typeface="Open Sans" pitchFamily="2" charset="0"/>
                <a:ea typeface="Open Sans" pitchFamily="2" charset="0"/>
                <a:cs typeface="Open Sans" pitchFamily="2" charset="0"/>
              </a:rPr>
              <a:t> Range</a:t>
            </a:r>
          </a:p>
        </p:txBody>
      </p:sp>
      <p:sp>
        <p:nvSpPr>
          <p:cNvPr id="7" name="Rechteck 20">
            <a:extLst>
              <a:ext uri="{FF2B5EF4-FFF2-40B4-BE49-F238E27FC236}">
                <a16:creationId xmlns:a16="http://schemas.microsoft.com/office/drawing/2014/main" id="{5B08A93E-82B1-B132-C0A4-E8E53AE7E0D9}"/>
              </a:ext>
            </a:extLst>
          </p:cNvPr>
          <p:cNvSpPr/>
          <p:nvPr/>
        </p:nvSpPr>
        <p:spPr>
          <a:xfrm>
            <a:off x="2114662" y="2579375"/>
            <a:ext cx="1440700" cy="468000"/>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latin typeface="Open Sans" pitchFamily="2" charset="0"/>
                <a:ea typeface="Open Sans" pitchFamily="2" charset="0"/>
                <a:cs typeface="Open Sans" pitchFamily="2" charset="0"/>
              </a:rPr>
              <a:t>z</a:t>
            </a:r>
            <a:r>
              <a:rPr lang="de-DE" sz="1100" dirty="0">
                <a:solidFill>
                  <a:schemeClr val="tx1"/>
                </a:solidFill>
                <a:latin typeface="Open Sans" pitchFamily="2" charset="0"/>
                <a:ea typeface="Open Sans" pitchFamily="2" charset="0"/>
                <a:cs typeface="Open Sans" pitchFamily="2" charset="0"/>
              </a:rPr>
              <a:t>-Score Filter</a:t>
            </a:r>
          </a:p>
        </p:txBody>
      </p:sp>
      <p:sp>
        <p:nvSpPr>
          <p:cNvPr id="8" name="Rechteck 20">
            <a:extLst>
              <a:ext uri="{FF2B5EF4-FFF2-40B4-BE49-F238E27FC236}">
                <a16:creationId xmlns:a16="http://schemas.microsoft.com/office/drawing/2014/main" id="{27FDCF38-E702-4CAA-D255-15E05CA40B32}"/>
              </a:ext>
            </a:extLst>
          </p:cNvPr>
          <p:cNvSpPr/>
          <p:nvPr/>
        </p:nvSpPr>
        <p:spPr>
          <a:xfrm>
            <a:off x="5671282" y="2582896"/>
            <a:ext cx="1440700" cy="468000"/>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100" dirty="0">
                <a:solidFill>
                  <a:schemeClr val="tx1"/>
                </a:solidFill>
                <a:latin typeface="Open Sans" pitchFamily="2" charset="0"/>
                <a:ea typeface="Open Sans" pitchFamily="2" charset="0"/>
                <a:cs typeface="Open Sans" pitchFamily="2" charset="0"/>
              </a:rPr>
              <a:t>Local</a:t>
            </a:r>
            <a:r>
              <a:rPr lang="en" sz="1000" dirty="0">
                <a:solidFill>
                  <a:schemeClr val="tx1"/>
                </a:solidFill>
                <a:latin typeface="Open Sans" pitchFamily="2" charset="0"/>
                <a:ea typeface="Open Sans" pitchFamily="2" charset="0"/>
                <a:cs typeface="Open Sans" pitchFamily="2" charset="0"/>
              </a:rPr>
              <a:t> </a:t>
            </a:r>
            <a:r>
              <a:rPr lang="en" sz="1100" dirty="0">
                <a:solidFill>
                  <a:schemeClr val="tx1"/>
                </a:solidFill>
                <a:latin typeface="Open Sans" pitchFamily="2" charset="0"/>
                <a:ea typeface="Open Sans" pitchFamily="2" charset="0"/>
                <a:cs typeface="Open Sans" pitchFamily="2" charset="0"/>
              </a:rPr>
              <a:t>Outlier</a:t>
            </a:r>
            <a:r>
              <a:rPr lang="en" sz="1000" dirty="0">
                <a:solidFill>
                  <a:schemeClr val="tx1"/>
                </a:solidFill>
                <a:latin typeface="Open Sans" pitchFamily="2" charset="0"/>
                <a:ea typeface="Open Sans" pitchFamily="2" charset="0"/>
                <a:cs typeface="Open Sans" pitchFamily="2" charset="0"/>
              </a:rPr>
              <a:t> </a:t>
            </a:r>
            <a:r>
              <a:rPr lang="en" sz="1100" dirty="0">
                <a:solidFill>
                  <a:schemeClr val="tx1"/>
                </a:solidFill>
                <a:latin typeface="Open Sans" pitchFamily="2" charset="0"/>
                <a:ea typeface="Open Sans" pitchFamily="2" charset="0"/>
                <a:cs typeface="Open Sans" pitchFamily="2" charset="0"/>
              </a:rPr>
              <a:t>Factor</a:t>
            </a:r>
            <a:endParaRPr lang="de-DE" sz="1100" dirty="0">
              <a:solidFill>
                <a:schemeClr val="tx1"/>
              </a:solidFill>
              <a:latin typeface="Open Sans" pitchFamily="2" charset="0"/>
              <a:ea typeface="Open Sans" pitchFamily="2" charset="0"/>
              <a:cs typeface="Open Sans" pitchFamily="2" charset="0"/>
            </a:endParaRPr>
          </a:p>
        </p:txBody>
      </p:sp>
      <p:sp>
        <p:nvSpPr>
          <p:cNvPr id="9" name="Rechteck 20">
            <a:extLst>
              <a:ext uri="{FF2B5EF4-FFF2-40B4-BE49-F238E27FC236}">
                <a16:creationId xmlns:a16="http://schemas.microsoft.com/office/drawing/2014/main" id="{794B96FD-25CD-7FF6-551A-C37C51C80323}"/>
              </a:ext>
            </a:extLst>
          </p:cNvPr>
          <p:cNvSpPr/>
          <p:nvPr/>
        </p:nvSpPr>
        <p:spPr>
          <a:xfrm>
            <a:off x="7109521" y="2582896"/>
            <a:ext cx="1440700" cy="468000"/>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ko-KR" sz="1100" dirty="0">
                <a:solidFill>
                  <a:schemeClr val="tx1"/>
                </a:solidFill>
                <a:latin typeface="Open Sans" pitchFamily="2" charset="0"/>
                <a:ea typeface="Open Sans" pitchFamily="2" charset="0"/>
                <a:cs typeface="Open Sans" pitchFamily="2" charset="0"/>
              </a:rPr>
              <a:t>Isolation Forest</a:t>
            </a:r>
            <a:endParaRPr lang="de-DE" altLang="ko-KR" sz="1100" dirty="0">
              <a:solidFill>
                <a:schemeClr val="tx1"/>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11382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2" grpId="0"/>
      <p:bldP spid="5" grpId="0"/>
      <p:bldP spid="6" grpId="0"/>
      <p:bldP spid="7" grpId="0"/>
      <p:bldP spid="8" grpId="0"/>
      <p:bldP spid="9" grpId="0"/>
    </p:bldLst>
  </p:timing>
</p:sld>
</file>

<file path=ppt/theme/theme1.xml><?xml version="1.0" encoding="utf-8"?>
<a:theme xmlns:a="http://schemas.openxmlformats.org/drawingml/2006/main" name="DB_theme">
  <a:themeElements>
    <a:clrScheme name="DB_V3">
      <a:dk1>
        <a:srgbClr val="4C4D4D"/>
      </a:dk1>
      <a:lt1>
        <a:sysClr val="window" lastClr="FFFFFF"/>
      </a:lt1>
      <a:dk2>
        <a:srgbClr val="3F3F3F"/>
      </a:dk2>
      <a:lt2>
        <a:srgbClr val="E7E6E6"/>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Benutzerdefiniert 1">
      <a:majorFont>
        <a:latin typeface="Muli"/>
        <a:ea typeface=""/>
        <a:cs typeface=""/>
      </a:majorFont>
      <a:minorFont>
        <a:latin typeface="Mul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200" dirty="0" err="1"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äsentation1" id="{E3B4F816-E1FC-47B8-96B3-CACC8EC42666}" vid="{D262E696-FDFF-4970-9F97-450A3B0C71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Muli"/>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Muli"/>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DB_theme</Template>
  <TotalTime>3867</TotalTime>
  <Words>3767</Words>
  <Application>Microsoft Office PowerPoint</Application>
  <PresentationFormat>화면 슬라이드 쇼(16:9)</PresentationFormat>
  <Paragraphs>395</Paragraphs>
  <Slides>22</Slides>
  <Notes>22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22</vt:i4>
      </vt:variant>
    </vt:vector>
  </HeadingPairs>
  <TitlesOfParts>
    <vt:vector size="28" baseType="lpstr">
      <vt:lpstr>Muli</vt:lpstr>
      <vt:lpstr>Söhne</vt:lpstr>
      <vt:lpstr>Arial</vt:lpstr>
      <vt:lpstr>Cambria Math</vt:lpstr>
      <vt:lpstr>Open Sans</vt:lpstr>
      <vt:lpstr>DB_theme</vt:lpstr>
      <vt:lpstr>Untersuchung des Einflusses von Ausreißern auf die Prognosegenauigkeit von Feinstaubkonzentrationen</vt:lpstr>
      <vt:lpstr>PowerPoint 프레젠테이션</vt:lpstr>
      <vt:lpstr>Einleitung</vt:lpstr>
      <vt:lpstr>Einleitung</vt:lpstr>
      <vt:lpstr>Einleitung</vt:lpstr>
      <vt:lpstr>Einleitung</vt:lpstr>
      <vt:lpstr>PowerPoint 프레젠테이션</vt:lpstr>
      <vt:lpstr>Methoden</vt:lpstr>
      <vt:lpstr>Methoden</vt:lpstr>
      <vt:lpstr>Methoden</vt:lpstr>
      <vt:lpstr>PowerPoint 프레젠테이션</vt:lpstr>
      <vt:lpstr>Ergebnisse &amp; Diskussion</vt:lpstr>
      <vt:lpstr>Ergebnisse &amp; Diskussion</vt:lpstr>
      <vt:lpstr>Ergebnisse &amp; Diskussion</vt:lpstr>
      <vt:lpstr>Ergebnisse &amp; Diskussion</vt:lpstr>
      <vt:lpstr>PowerPoint 프레젠테이션</vt:lpstr>
      <vt:lpstr>Fazit &amp; Ausblick</vt:lpstr>
      <vt:lpstr>Untersuchung des Einflusses von Ausreißern auf die Prognosegenauigkeit von Feinstaubkonzentrationen</vt:lpstr>
      <vt:lpstr>PowerPoint 프레젠테이션</vt:lpstr>
      <vt:lpstr>Masking- und Swampingproblem</vt:lpstr>
      <vt:lpstr>Einleitung</vt:lpstr>
      <vt:lpstr>Einleitung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Einführung und Klassifikation</dc:title>
  <dc:creator>Davin Ahn</dc:creator>
  <cp:lastModifiedBy>5094974a, b3461fe2</cp:lastModifiedBy>
  <cp:revision>191</cp:revision>
  <cp:lastPrinted>2017-08-03T12:32:02Z</cp:lastPrinted>
  <dcterms:created xsi:type="dcterms:W3CDTF">2023-02-19T16:39:47Z</dcterms:created>
  <dcterms:modified xsi:type="dcterms:W3CDTF">2023-03-12T21:49:18Z</dcterms:modified>
</cp:coreProperties>
</file>