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1"/>
  </p:notesMasterIdLst>
  <p:handoutMasterIdLst>
    <p:handoutMasterId r:id="rId22"/>
  </p:handoutMasterIdLst>
  <p:sldIdLst>
    <p:sldId id="279" r:id="rId2"/>
    <p:sldId id="287" r:id="rId3"/>
    <p:sldId id="296" r:id="rId4"/>
    <p:sldId id="309" r:id="rId5"/>
    <p:sldId id="310" r:id="rId6"/>
    <p:sldId id="295" r:id="rId7"/>
    <p:sldId id="318" r:id="rId8"/>
    <p:sldId id="308" r:id="rId9"/>
    <p:sldId id="297" r:id="rId10"/>
    <p:sldId id="307" r:id="rId11"/>
    <p:sldId id="319" r:id="rId12"/>
    <p:sldId id="311" r:id="rId13"/>
    <p:sldId id="301" r:id="rId14"/>
    <p:sldId id="300" r:id="rId15"/>
    <p:sldId id="320" r:id="rId16"/>
    <p:sldId id="302" r:id="rId17"/>
    <p:sldId id="321" r:id="rId18"/>
    <p:sldId id="316" r:id="rId19"/>
    <p:sldId id="317" r:id="rId20"/>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E07"/>
    <a:srgbClr val="FBCAC5"/>
    <a:srgbClr val="F8AAA2"/>
    <a:srgbClr val="B9CFE1"/>
    <a:srgbClr val="9FBDD5"/>
    <a:srgbClr val="AFB6B5"/>
    <a:srgbClr val="CCD9D7"/>
    <a:srgbClr val="5B89A6"/>
    <a:srgbClr val="2A4359"/>
    <a:srgbClr val="013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63211" autoAdjust="0"/>
  </p:normalViewPr>
  <p:slideViewPr>
    <p:cSldViewPr snapToGrid="0">
      <p:cViewPr varScale="1">
        <p:scale>
          <a:sx n="105" d="100"/>
          <a:sy n="105" d="100"/>
        </p:scale>
        <p:origin x="1976"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custT="1"/>
      <dgm:spPr/>
      <dgm:t>
        <a:bodyPr/>
        <a:lstStyle/>
        <a:p>
          <a:pPr latinLnBrk="1"/>
          <a:r>
            <a:rPr lang="de-DE" sz="1600" dirty="0"/>
            <a:t>den Einfluss von</a:t>
          </a:r>
          <a:br>
            <a:rPr lang="de-DE" sz="1600" dirty="0"/>
          </a:br>
          <a:r>
            <a:rPr lang="de-DE" sz="1600" dirty="0"/>
            <a:t>Ausreißern</a:t>
          </a:r>
          <a:endParaRPr lang="ko-KR" altLang="en-US" sz="1600" dirty="0"/>
        </a:p>
      </dgm:t>
    </dgm:pt>
    <dgm:pt modelId="{10E0FFDD-6000-F343-8C4C-CCF93E4605CB}" type="parTrans" cxnId="{494AB41B-E9F3-4F4C-B119-E6C3E7EA2EA3}">
      <dgm:prSet/>
      <dgm:spPr/>
      <dgm:t>
        <a:bodyPr/>
        <a:lstStyle/>
        <a:p>
          <a:pPr latinLnBrk="1"/>
          <a:endParaRPr lang="ko-KR" altLang="en-US" sz="1600"/>
        </a:p>
      </dgm:t>
    </dgm:pt>
    <dgm:pt modelId="{8C002892-EAB3-364B-9616-AB7A4CE626F5}" type="sibTrans" cxnId="{494AB41B-E9F3-4F4C-B119-E6C3E7EA2EA3}">
      <dgm:prSet/>
      <dgm:spPr/>
      <dgm:t>
        <a:bodyPr/>
        <a:lstStyle/>
        <a:p>
          <a:pPr latinLnBrk="1"/>
          <a:endParaRPr lang="ko-KR" altLang="en-US" sz="1600"/>
        </a:p>
      </dgm:t>
    </dgm:pt>
    <dgm:pt modelId="{2164DF4A-BA9E-134A-993A-EE6146D9357C}">
      <dgm:prSet phldrT="[텍스트]" custT="1"/>
      <dgm:spPr/>
      <dgm:t>
        <a:bodyPr/>
        <a:lstStyle/>
        <a:p>
          <a:pPr latinLnBrk="1"/>
          <a:r>
            <a:rPr lang="de-DE" sz="1600" dirty="0"/>
            <a:t>die Entwicklung</a:t>
          </a:r>
          <a:br>
            <a:rPr lang="de-DE" sz="1600" dirty="0"/>
          </a:br>
          <a:r>
            <a:rPr lang="de-DE" sz="1600" dirty="0"/>
            <a:t>vertieftes Verständ-nisses für verschie-</a:t>
          </a:r>
          <a:br>
            <a:rPr lang="de-DE" sz="1600" dirty="0"/>
          </a:br>
          <a:r>
            <a:rPr lang="de-DE" sz="1600" dirty="0"/>
            <a:t>dene Algorithmen</a:t>
          </a:r>
          <a:endParaRPr lang="ko-KR" altLang="en-US" sz="1600" dirty="0"/>
        </a:p>
      </dgm:t>
    </dgm:pt>
    <dgm:pt modelId="{348F404F-388A-3640-95B1-F2AD82D18C8A}" type="parTrans" cxnId="{4B61F844-96CB-1E43-917A-20BAC917F37E}">
      <dgm:prSet/>
      <dgm:spPr/>
      <dgm:t>
        <a:bodyPr/>
        <a:lstStyle/>
        <a:p>
          <a:pPr latinLnBrk="1"/>
          <a:endParaRPr lang="ko-KR" altLang="en-US" sz="1600"/>
        </a:p>
      </dgm:t>
    </dgm:pt>
    <dgm:pt modelId="{552DCDF6-7D1C-D848-8D3C-528AA1145A39}" type="sibTrans" cxnId="{4B61F844-96CB-1E43-917A-20BAC917F37E}">
      <dgm:prSet/>
      <dgm:spPr/>
      <dgm:t>
        <a:bodyPr/>
        <a:lstStyle/>
        <a:p>
          <a:pPr latinLnBrk="1"/>
          <a:endParaRPr lang="ko-KR" altLang="en-US" sz="1600"/>
        </a:p>
      </dgm:t>
    </dgm:pt>
    <dgm:pt modelId="{760C26BF-B032-D042-8772-A8D040DE1C30}">
      <dgm:prSet phldrT="[텍스트]" custT="1"/>
      <dgm:spPr/>
      <dgm:t>
        <a:bodyPr/>
        <a:lstStyle/>
        <a:p>
          <a:pPr latinLnBrk="1"/>
          <a:r>
            <a:rPr lang="de-DE" sz="1600" dirty="0"/>
            <a:t>den Beitrag zur Empfehlung in einer konkreten Forschungssituation</a:t>
          </a:r>
          <a:endParaRPr lang="ko-KR" altLang="en-US" sz="1600" dirty="0"/>
        </a:p>
      </dgm:t>
    </dgm:pt>
    <dgm:pt modelId="{819E6B36-5E6A-EB40-BE74-9AE98605E90B}" type="parTrans" cxnId="{F544D301-5323-D146-BC57-29AE727304DB}">
      <dgm:prSet/>
      <dgm:spPr/>
      <dgm:t>
        <a:bodyPr/>
        <a:lstStyle/>
        <a:p>
          <a:pPr latinLnBrk="1"/>
          <a:endParaRPr lang="ko-KR" altLang="en-US" sz="1600"/>
        </a:p>
      </dgm:t>
    </dgm:pt>
    <dgm:pt modelId="{87D40DE3-7F2C-274F-980A-D19F0BA906DB}" type="sibTrans" cxnId="{F544D301-5323-D146-BC57-29AE727304DB}">
      <dgm:prSet/>
      <dgm:spPr/>
      <dgm:t>
        <a:bodyPr/>
        <a:lstStyle/>
        <a:p>
          <a:pPr latinLnBrk="1"/>
          <a:endParaRPr lang="ko-KR" altLang="en-US" sz="1600"/>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435"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a:t>
          </a:r>
          <a:br>
            <a:rPr lang="de-DE" sz="1600" kern="1200" dirty="0"/>
          </a:br>
          <a:r>
            <a:rPr lang="de-DE" sz="1600" kern="1200" dirty="0"/>
            <a:t>Ausreißern</a:t>
          </a:r>
          <a:endParaRPr lang="ko-KR" altLang="en-US" sz="1600" kern="1200" dirty="0"/>
        </a:p>
      </dsp:txBody>
      <dsp:txXfrm>
        <a:off x="595961" y="1088521"/>
        <a:ext cx="1780578" cy="1187051"/>
      </dsp:txXfrm>
    </dsp:sp>
    <dsp:sp modelId="{50094A88-C3A3-EF4F-9CE9-F25AB8FF13D9}">
      <dsp:nvSpPr>
        <dsp:cNvPr id="0" name=""/>
        <dsp:cNvSpPr/>
      </dsp:nvSpPr>
      <dsp:spPr>
        <a:xfrm>
          <a:off x="2673301"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a:t>
          </a:r>
          <a:br>
            <a:rPr lang="de-DE" sz="1600" kern="1200" dirty="0"/>
          </a:br>
          <a:r>
            <a:rPr lang="de-DE" sz="1600" kern="1200" dirty="0"/>
            <a:t>vertieftes Verständ-nisses für verschie-</a:t>
          </a:r>
          <a:br>
            <a:rPr lang="de-DE" sz="1600" kern="1200" dirty="0"/>
          </a:br>
          <a:r>
            <a:rPr lang="de-DE" sz="1600" kern="1200" dirty="0"/>
            <a:t>dene Algorithmen</a:t>
          </a:r>
          <a:endParaRPr lang="ko-KR" altLang="en-US" sz="1600" kern="1200" dirty="0"/>
        </a:p>
      </dsp:txBody>
      <dsp:txXfrm>
        <a:off x="3266827" y="1088521"/>
        <a:ext cx="1780578" cy="1187051"/>
      </dsp:txXfrm>
    </dsp:sp>
    <dsp:sp modelId="{766F0C04-25AE-3246-84B0-58671BF52B0F}">
      <dsp:nvSpPr>
        <dsp:cNvPr id="0" name=""/>
        <dsp:cNvSpPr/>
      </dsp:nvSpPr>
      <dsp:spPr>
        <a:xfrm>
          <a:off x="5344168" y="1088521"/>
          <a:ext cx="2967629" cy="11870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937694" y="1088521"/>
        <a:ext cx="1780578" cy="11870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11.03.23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11.03.23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Weil man nicht alle acht Papers vorstellen kann, nehme ich nur drei Papers, die </a:t>
            </a:r>
            <a:r>
              <a:rPr kumimoji="0" lang="de-DE" altLang="ko-KR" sz="900" kern="1200" dirty="0">
                <a:solidFill>
                  <a:schemeClr val="tx1"/>
                </a:solidFill>
                <a:effectLst/>
                <a:latin typeface="+mn-lt"/>
                <a:ea typeface="+mn-ea"/>
                <a:cs typeface="+mn-cs"/>
              </a:rPr>
              <a:t>voneinander</a:t>
            </a:r>
            <a:r>
              <a:rPr kumimoji="0" lang="de" altLang="ko-KR" sz="900" kern="1200" dirty="0">
                <a:solidFill>
                  <a:schemeClr val="tx1"/>
                </a:solidFill>
                <a:effectLst/>
                <a:latin typeface="+mn-lt"/>
                <a:ea typeface="+mn-ea"/>
                <a:cs typeface="+mn-cs"/>
              </a:rPr>
              <a:t> unterschiedliche Algorithmen verwendet haben.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einen statistikbasierten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In [HZZ+13] wird vorgestellt, ein adaptives Anomalie-Erkennungsschema für Cloud-Computing, das auf dem dichtebasierten LOF-Algorithmus basiert. Dieses Schema kann kontextabhängige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lang="de" altLang="ko-KR" sz="900" kern="1200" dirty="0">
                <a:solidFill>
                  <a:schemeClr val="tx1"/>
                </a:solidFill>
                <a:effectLst/>
                <a:latin typeface="+mn-lt"/>
                <a:ea typeface="+mn-ea"/>
                <a:cs typeface="+mn-cs"/>
              </a:rPr>
              <a:t>Daher werden in meiner Arbeit Ausreißer unter Zuhilfenahme von statistik-, cluster- und dichtebasierten Algorithmen entfernt, und im Ergebnis wird verglichen und analysiert, wie sich die </a:t>
            </a:r>
            <a:r>
              <a:rPr lang="de" altLang="ko-KR" sz="900" kern="1200" dirty="0" err="1">
                <a:solidFill>
                  <a:schemeClr val="tx1"/>
                </a:solidFill>
                <a:effectLst/>
                <a:latin typeface="+mn-lt"/>
                <a:ea typeface="+mn-ea"/>
                <a:cs typeface="+mn-cs"/>
              </a:rPr>
              <a:t>Ausreißerentfernung</a:t>
            </a:r>
            <a:r>
              <a:rPr lang="de" altLang="ko-KR" sz="900" kern="1200" dirty="0">
                <a:solidFill>
                  <a:schemeClr val="tx1"/>
                </a:solidFill>
                <a:effectLst/>
                <a:latin typeface="+mn-lt"/>
                <a:ea typeface="+mn-ea"/>
                <a:cs typeface="+mn-cs"/>
              </a:rPr>
              <a:t> mit jedem Algorithmus auf die Leistung des Lernmodells auswirkt. </a:t>
            </a:r>
            <a:endParaRPr lang="de" altLang="ko-KR" dirty="0">
              <a:effectLst/>
            </a:endParaRPr>
          </a:p>
          <a:p>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diesem Abschnitt werde ich zeigen, erst mit welchen Datensätzen die Forschung durchgeführt wurde, mit welcher Evaluationsmetrik verwendet wurde und welche Ergebnisse gekriegt wurde.</a:t>
            </a:r>
          </a:p>
        </p:txBody>
      </p:sp>
      <p:sp>
        <p:nvSpPr>
          <p:cNvPr id="4" name="Foliennummernplatzhalter 3"/>
          <p:cNvSpPr>
            <a:spLocks noGrp="1"/>
          </p:cNvSpPr>
          <p:nvPr>
            <p:ph type="sldNum" sz="quarter" idx="10"/>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Diese Arbeit verwendet zwei Feinstaubdatensätze, Dh und Ds aus dem DEUS-Projekt. Die Eigenschaften dieser beiden Datensätze sind in der Tabelle dargestellt. 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zunächst die in Ds vorhandenen Daten nach Sensoren zu unterteilen, um Ausreißer zu erkennen und zu entfernen. Der Grund für die Aufteilung des Sensors besteht darin, den Datensatz Ds als univariate Zeitreihendaten zu verwenden. denn univariate Zeitreihendaten können dabei helfen, die bei multivariaten Zeitreihendaten häufig auftretenden Masking- und Swamping-Probleme zu vermeiden. Tatsächlich gibt es einen Unterschied von 1,38 % in der Modellleistung.</a:t>
            </a:r>
          </a:p>
          <a:p>
            <a:endParaRPr lang="de-DE" altLang="ko-KR" dirty="0"/>
          </a:p>
          <a:p>
            <a:r>
              <a:rPr lang="de-DE" altLang="ko-KR" dirty="0"/>
              <a:t>Danach wird Ds mit entfernten Ausreißern in Stundeneinheiten umgerechnet, weil das in dieser Arbeit verwendete Modell einen stündlich verfeinerten Datensatz erfordert.</a:t>
            </a:r>
          </a:p>
          <a:p>
            <a:endParaRPr lang="de-DE" altLang="ko-KR" dirty="0"/>
          </a:p>
          <a:p>
            <a:r>
              <a:rPr lang="de-DE" altLang="ko-KR" dirty="0"/>
              <a:t>Schließlich ersetzt der in eine Stundeneinheit umgerechnete pm-Wert von Ds den pm-Wert von Dh, weil es in Ds kein anderes Features(temp, regen, windGe) gibt.</a:t>
            </a:r>
          </a:p>
          <a:p>
            <a:endParaRPr lang="de-DE" altLang="ko-KR" dirty="0"/>
          </a:p>
          <a:p>
            <a:r>
              <a:rPr lang="de-DE" altLang="ko-KR" dirty="0"/>
              <a:t>Man kann sich vielleicht fragen, warum Ausreißer in anderen Features außer dem pm nicht erkannt werden. Da alle Features des Datensatzes außer dem pm als ausreißerfrei beurteilt werden und es gemäß dem PCC(Pearson Correlation Coefficient) kein Feature gibt, das eine starke Korrelation mit pm aufwiese, wird nur das Feature pm zur Ausreißererkennung verwendet.</a:t>
            </a:r>
          </a:p>
          <a:p>
            <a:endParaRPr lang="de-DE" altLang="ko-KR" dirty="0"/>
          </a:p>
          <a:p>
            <a:r>
              <a:rPr lang="de-DE" altLang="ko-KR" dirty="0"/>
              <a:t>Schließlich wird der bereinigte Datensatz Dh in einen Trainingssatz und einen Testsatz aufgeteilt.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Ziel dieser Arbeit ist es, den Einfluss von Ausreißern in Feinstaubmessdaten auf die Genauigkeit eines Vorhersagemodells zu untersuchen. Dazu wurde ein mit fünf Ausreißererkennungsalgorithmen bereinigter Datensatz als Trainingsdaten für das Prognosemodell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negativen Einfluss hat. Unter diesen Algorithmen hat der iForest-Algorithmus zu der besten Verbesserung bei der Erkennung von Ausreißern geführt. Die  Ausreißerentfernung verbessert die Leistung des Modells um -2,42 % im Vergleich zum bestehenden Modell, gemessen anhand der SMAPE-Metrik.</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Median besiert, und daher ist er ein robuster Algorithmus für die schiefen Datenverteilung, während der z-Score auf dem Mittelwert basiert und bei seiner Berechnung leicht durch Ausreißer beeinflusst werden kann. Da der in dieser Arbeit verwendete Datensatz eine stark verzerrte Datenverteilung aufweist, scheint IQR im Ergebnis besser abzuschneiden als z-Score. Dies deutet darauf hin, dass IQR robuster gegenüber Ausreißern und besser für schiefe Verteilungen geeignet ist, während z-Score empfindlicher gegenüber Ausreißern ist und besser für eine Gaußsche Verteilung geeignet ist.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von K-</a:t>
            </a:r>
            <a:r>
              <a:rPr kumimoji="1" lang="de-DE" altLang="ko-KR" dirty="0" err="1"/>
              <a:t>Means</a:t>
            </a:r>
            <a:r>
              <a:rPr kumimoji="1" lang="de-DE" altLang="ko-KR" dirty="0"/>
              <a:t>- und LOF-Algorithmen erkläre ich in der nächsten Folie mit den Abbildungen.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Das negative Ergebnis des LOF-Algorithmus ist wahrscheinlich darauf zurückzuführen, dass zu viele signifikante Datenpunkte entfernt wurden, wie in der vierten Abbildung gezeigt wird. Dies ist die Haupt-Eigenheit des LOF-Algorithmus, der Datenpunkte entfernt, die niedriger als die durchschnittliche Dichte eines Bereiches sind, selbst wenn sie sich in einem dichten Bereich befinden. Im Gegensatz dazu entfernen andere Algorithmen nur Daten aus Bereich mit geringer Dichte.</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Der K-</a:t>
            </a:r>
            <a:r>
              <a:rPr lang="de" altLang="ko-KR" sz="900" b="0" i="0" kern="1200" dirty="0" err="1">
                <a:solidFill>
                  <a:schemeClr val="tx1"/>
                </a:solidFill>
                <a:effectLst/>
                <a:latin typeface="+mn-lt"/>
                <a:ea typeface="+mn-ea"/>
                <a:cs typeface="+mn-cs"/>
              </a:rPr>
              <a:t>Means</a:t>
            </a:r>
            <a:r>
              <a:rPr lang="de" altLang="ko-KR" sz="900" b="0" i="0" kern="1200" dirty="0">
                <a:solidFill>
                  <a:schemeClr val="tx1"/>
                </a:solidFill>
                <a:effectLst/>
                <a:latin typeface="+mn-lt"/>
                <a:ea typeface="+mn-ea"/>
                <a:cs typeface="+mn-cs"/>
              </a:rPr>
              <a:t>-Algorithmus ist auch weniger effektiv als die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IQR- und </a:t>
            </a:r>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-Score-Algorithmen, da er einige Daten entfernt hat, die in dichten Bereichen vorhanden sind und einige Daten nicht entfernt hat, die als Ausreißer betrachtet werden.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Mit dieser Abbildungen kann man noch über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IQR und </a:t>
            </a:r>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 beschreiben.</a:t>
            </a:r>
          </a:p>
          <a:p>
            <a:endParaRPr lang="de" altLang="ko-KR" sz="900" b="0" i="0" kern="1200" dirty="0">
              <a:solidFill>
                <a:schemeClr val="tx1"/>
              </a:solidFill>
              <a:effectLst/>
              <a:latin typeface="+mn-lt"/>
              <a:ea typeface="+mn-ea"/>
              <a:cs typeface="+mn-cs"/>
            </a:endParaRPr>
          </a:p>
          <a:p>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 und IQR sind statistikbasierte Algorithmen, bei denen die Zeit nicht berücksichtigt wird (wie in der Abbildung mit einer geraden Linie dargestellt).</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Im Gegensatz dazu hat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eine schöne Kurve erzeugt, die die Trennlinie zwischen normalen und </a:t>
            </a:r>
            <a:r>
              <a:rPr lang="de" altLang="ko-KR" sz="900" b="0" i="0" kern="1200" dirty="0" err="1">
                <a:solidFill>
                  <a:schemeClr val="tx1"/>
                </a:solidFill>
                <a:effectLst/>
                <a:latin typeface="+mn-lt"/>
                <a:ea typeface="+mn-ea"/>
                <a:cs typeface="+mn-cs"/>
              </a:rPr>
              <a:t>Ausreißerdaten</a:t>
            </a:r>
            <a:r>
              <a:rPr lang="de" altLang="ko-KR" sz="900" b="0" i="0" kern="1200" dirty="0">
                <a:solidFill>
                  <a:schemeClr val="tx1"/>
                </a:solidFill>
                <a:effectLst/>
                <a:latin typeface="+mn-lt"/>
                <a:ea typeface="+mn-ea"/>
                <a:cs typeface="+mn-cs"/>
              </a:rPr>
              <a:t> darstellt.</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zeigen die Ergebnisse dieser Arbeit, dass das Entfernen von Ausreißern mit bestimmten Algorithmen wie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IQR, </a:t>
            </a:r>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 und </a:t>
            </a:r>
            <a:r>
              <a:rPr lang="de" altLang="ko-KR" sz="900" b="0" i="0" kern="1200" dirty="0" err="1">
                <a:solidFill>
                  <a:schemeClr val="tx1"/>
                </a:solidFill>
                <a:effectLst/>
                <a:latin typeface="+mn-lt"/>
                <a:ea typeface="+mn-ea"/>
                <a:cs typeface="+mn-cs"/>
              </a:rPr>
              <a:t>k-means</a:t>
            </a:r>
            <a:r>
              <a:rPr lang="de" altLang="ko-KR" sz="900" b="0" i="0" kern="1200" dirty="0">
                <a:solidFill>
                  <a:schemeClr val="tx1"/>
                </a:solidFill>
                <a:effectLst/>
                <a:latin typeface="+mn-lt"/>
                <a:ea typeface="+mn-ea"/>
                <a:cs typeface="+mn-cs"/>
              </a:rPr>
              <a:t> die Leistung von Vorhersagemodellen auf Basis von Feinstaubmessdaten verbessern kann.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t>Dieser Abschnitt zieht Schlussfolgerungen aus dieser Arbeit und liefert Ideen für zukünftige Arbeiten.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Abschließend lässt sich sagen, dass die erfolgreiche Entfernung von Ausreißern eine entscheidende Rolle bei der Verbesserung der Vorhersagegenauigkeit von Prognosemodellen spielt. Die in dieser Arbeit präsentierten Ergebnisse tragen zum besseren Verständnis der Auswirkungen von Ausreißern auf die Leistung von Lernmodellen bei und erleichtern die Auswahl geeigneter </a:t>
            </a:r>
            <a:r>
              <a:rPr lang="de" dirty="0" err="1"/>
              <a:t>Ausreißererkennungsalgorithmen</a:t>
            </a:r>
            <a:r>
              <a:rPr lang="de" dirty="0"/>
              <a:t>.</a:t>
            </a:r>
          </a:p>
          <a:p>
            <a:endParaRPr lang="de" dirty="0"/>
          </a:p>
          <a:p>
            <a:r>
              <a:rPr lang="de" dirty="0"/>
              <a:t>Es gibt aber bei dieser Arbeit zwei Beschränkungen. Erst, braucht man stärker korrelierte Variablen zu dem </a:t>
            </a:r>
            <a:r>
              <a:rPr lang="de" dirty="0" err="1"/>
              <a:t>pm</a:t>
            </a:r>
            <a:r>
              <a:rPr lang="de" dirty="0"/>
              <a:t>-Wert. Der in dieser Arbeit verwendete Datensatz enthält nur die Variablen, die niedrige Korrelation zu dem </a:t>
            </a:r>
            <a:r>
              <a:rPr lang="de" dirty="0" err="1"/>
              <a:t>pm</a:t>
            </a:r>
            <a:r>
              <a:rPr lang="de" dirty="0"/>
              <a:t>-Wert haben. Wenn wir noch besseren Datensatz haben, können die Algorithmen seine optimale Leistung aufweisen.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endParaRPr lang="de" dirty="0"/>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Eine andere Einschränkung ist die Entwicklungsumgebung. Manchmal gab es bei der Implementierung eine Überschreitung der verfügbaren RAM-Kapazität. Diese Einschränkung kann man z. B. mit dem High Performance Computing-System der TU Dresden</a:t>
            </a:r>
            <a:r>
              <a:rPr lang="ko-KR" altLang="en-US" dirty="0"/>
              <a:t> </a:t>
            </a:r>
            <a:r>
              <a:rPr lang="de-DE" altLang="ko-KR" dirty="0"/>
              <a:t>überwunden werden.</a:t>
            </a:r>
            <a:r>
              <a:rPr lang="de" altLang="ko-KR" dirty="0"/>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Wenn man </a:t>
            </a:r>
            <a:r>
              <a:rPr lang="de" altLang="ko-KR" dirty="0" err="1"/>
              <a:t>zumindestens</a:t>
            </a:r>
            <a:r>
              <a:rPr lang="de" altLang="ko-KR" dirty="0"/>
              <a:t> die Einschränkung der </a:t>
            </a:r>
            <a:r>
              <a:rPr lang="de" altLang="ko-KR" dirty="0" err="1"/>
              <a:t>niedirigen</a:t>
            </a:r>
            <a:r>
              <a:rPr lang="de" altLang="ko-KR" dirty="0"/>
              <a:t> Rechner-Leistung überwinden kann, kann man mit diesem Rechner einige noch komplexere Algorithmen durchführen. Beispielsweise hat ein Paper </a:t>
            </a:r>
            <a:r>
              <a:rPr lang="en" altLang="ko-KR" sz="900" b="1" kern="1200" dirty="0">
                <a:solidFill>
                  <a:schemeClr val="tx1"/>
                </a:solidFill>
                <a:effectLst/>
                <a:latin typeface="+mn-lt"/>
                <a:ea typeface="+mn-ea"/>
                <a:cs typeface="+mn-cs"/>
              </a:rPr>
              <a:t>(Automatic Hyperparameter Tuning Method for Local Outlier Factor, with Applications to Anomaly Detection)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Diesen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konnte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ich</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mit</a:t>
            </a:r>
            <a:r>
              <a:rPr lang="en" altLang="ko-KR" sz="900" b="1" kern="1200" dirty="0">
                <a:solidFill>
                  <a:schemeClr val="tx1"/>
                </a:solidFill>
                <a:effectLst/>
                <a:latin typeface="+mn-lt"/>
                <a:ea typeface="+mn-ea"/>
                <a:cs typeface="+mn-cs"/>
              </a:rPr>
              <a:t> Google </a:t>
            </a:r>
            <a:r>
              <a:rPr lang="en" altLang="ko-KR" sz="900" b="1" kern="1200" dirty="0" err="1">
                <a:solidFill>
                  <a:schemeClr val="tx1"/>
                </a:solidFill>
                <a:effectLst/>
                <a:latin typeface="+mn-lt"/>
                <a:ea typeface="+mn-ea"/>
                <a:cs typeface="+mn-cs"/>
              </a:rPr>
              <a:t>Colab</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nicht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probieren</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Oder </a:t>
            </a:r>
            <a:r>
              <a:rPr lang="en" altLang="ko-KR" sz="900" b="1" kern="1200" dirty="0" err="1">
                <a:solidFill>
                  <a:schemeClr val="tx1"/>
                </a:solidFill>
                <a:effectLst/>
                <a:latin typeface="+mn-lt"/>
                <a:ea typeface="+mn-ea"/>
                <a:cs typeface="+mn-cs"/>
              </a:rPr>
              <a:t>ein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anderes</a:t>
            </a:r>
            <a:r>
              <a:rPr lang="en" altLang="ko-KR" sz="900" b="1" kern="1200" dirty="0">
                <a:solidFill>
                  <a:schemeClr val="tx1"/>
                </a:solidFill>
                <a:effectLst/>
                <a:latin typeface="+mn-lt"/>
                <a:ea typeface="+mn-ea"/>
                <a:cs typeface="+mn-cs"/>
              </a:rPr>
              <a:t> Paper(</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a:t>
            </a:r>
            <a:endParaRPr lang="en" altLang="ko-KR" sz="900" b="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zeigt diese Arbeit, dass die Anwendung von </a:t>
            </a:r>
            <a:r>
              <a:rPr lang="de" altLang="ko-KR" sz="900" kern="1200" dirty="0" err="1">
                <a:solidFill>
                  <a:schemeClr val="tx1"/>
                </a:solidFill>
                <a:effectLst/>
                <a:latin typeface="+mn-lt"/>
                <a:ea typeface="+mn-ea"/>
                <a:cs typeface="+mn-cs"/>
              </a:rPr>
              <a:t>Ausreißererkennungsalgorithmen</a:t>
            </a:r>
            <a:r>
              <a:rPr lang="de" altLang="ko-KR" sz="900" kern="1200" dirty="0">
                <a:solidFill>
                  <a:schemeClr val="tx1"/>
                </a:solidFill>
                <a:effectLst/>
                <a:latin typeface="+mn-lt"/>
                <a:ea typeface="+mn-ea"/>
                <a:cs typeface="+mn-cs"/>
              </a:rPr>
              <a:t> bei der Vorhersage der Feinstaubkonzentration einen positiven Effekt hat. Es gibt jedoch noch weitere Möglichkeiten, die Leistung weiter zu verbessern. In der Zukunft könnten und sollten weitere Untersuchungen durchgeführt werden, um Schritt für Schritt die besten Algorithmen für diese Art von Problemen zu bestimmen und um die Leistungsfähigkeit von bereits vorhandenen Algorithmen weiter zu erhöhen.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Vielen Dank für Ihre Aufmerksamkeit.</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Die Inhalte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werde ich die Grundlagen der Untersuchung des Einflusses von Ausreißern vorstellen.</a:t>
            </a:r>
            <a:endParaRPr lang="de-DE" altLang="ko-KR" dirty="0"/>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können kostengünstige Sensoren, die auch in Entwicklungsländern eingesetzt werden können, dabei helfen, Feinstaubkonzentrationen vorherzusagen und zu überwachen.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Menschen für Foto-, Video- oder Textdaten interessieren, ist Zeitreihendaten im Bereich von Big Data wichtiger. Durch die Analyse von Zeitreihendaten können wir Trends erkennen und zukünftige Entwicklungen vorhersagen. Dies ist besonders wichtig im Umweltmonitoring, da es uns hilft, die Auswirkungen menschlicher Aktivitäten auf die Umwelt besser zu verstehen und geeignete Maßnahmen zu ergreifen.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Zusammenfassend kann man sagen, dass meine Arbeit darauf abzielt, den Einfluss von Ausreißern auf die Prognosegenauigkeit von Feinstaubkonzentrationen zu untersuchen, und durch die Analyse des Einflusses von Ausreißern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 Mit dieser gründlichen Analyse können wir in einer konkreten Forschungssituation eine Empfehlung für den besten Algorithmus abgeben.</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 Die besonderen Merkmale von Zeitreihendaten bestehen darin, dass sie nach „Zeit“ sortiert und aufeinander folgende Werte miteinander korreliert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 In der dritten Abbildung gibt es ein Muster, das jedes Jahr wiederholt.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 saisonales Muster, bildet aber auch große Wellen über einen langen Zeitraum ab. In der dritten Abbildung sind die zwischen 1975 und 1982 beobachteten Schwankungen ein Beispiel für ein solches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ko-KR" altLang="en-US" sz="900" kern="1200" dirty="0">
                <a:solidFill>
                  <a:schemeClr val="tx1"/>
                </a:solidFill>
                <a:effectLst/>
                <a:latin typeface="+mn-lt"/>
                <a:ea typeface="+mn-ea"/>
                <a:cs typeface="+mn-cs"/>
              </a:rPr>
              <a:t>세가지 이상치 타입</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Punktausreißer: 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Kollektive Ausreißer: Wenn eine Kollektion verwandter Datenpunkte in Bezug auf den gesamten Datensatz anomal ist, werden diese Punkte als kollektive Ausreißer bezeichnet. Ein einzelner Datenpunkt für sich genommen ist vielleicht keine Anomalie, aber was im Zusammenspiel mit anderen Daten geschieht, kann er eine Anomalie sein. Abbildung (b) ist ein Beispiel einer menschlichen Elektrokardiogramm-Ausgabe. Der Bereich zwischen 1000 und 1500 entlang der x-Achse weist auf eine Anomalie hin, da die gleichen niedrigen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Kontextabhängige Ausreißer: 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Anomalie.</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kann man sagen, dass Punktausreißer innerhalb des gesamten Datensatzes auftreten können, während kontextabhängige Ausreißer nur innerhalb einer Gruppe eines verwandten Datensatzes auftreten können. Kollektive Ausreißer können dagegen je nach Kontext der Daten insgesamt oder innerhalb einer Gruppe auftreten.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 Wie der Graph in Abbildung (c) zeigt, ist die Zeitabhängigkeit der wichtigste Faktor für Zeitreihendaten, weil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Methoden werde ich beschreiben, worauf wir uns konzentrieren, welche Methoden wir verwandet haben und was der Unterschied zwischen diese Arbeit und andere Arbeiten.</a:t>
            </a: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 </a:t>
            </a:r>
            <a:r>
              <a:rPr lang="de" altLang="ko-KR" sz="900" kern="1200" dirty="0">
                <a:solidFill>
                  <a:schemeClr val="tx1"/>
                </a:solidFill>
                <a:effectLst/>
                <a:latin typeface="+mn-lt"/>
                <a:ea typeface="+mn-ea"/>
                <a:cs typeface="+mn-cs"/>
              </a:rPr>
              <a:t>Dabei </a:t>
            </a:r>
            <a:r>
              <a:rPr lang="de" altLang="ko-KR" sz="900" kern="1200" dirty="0" err="1">
                <a:solidFill>
                  <a:schemeClr val="tx1"/>
                </a:solidFill>
                <a:effectLst/>
                <a:latin typeface="+mn-lt"/>
                <a:ea typeface="+mn-ea"/>
                <a:cs typeface="+mn-cs"/>
              </a:rPr>
              <a:t>können</a:t>
            </a:r>
            <a:r>
              <a:rPr lang="de" altLang="ko-KR" sz="900" kern="1200" dirty="0">
                <a:solidFill>
                  <a:schemeClr val="tx1"/>
                </a:solidFill>
                <a:effectLst/>
                <a:latin typeface="+mn-lt"/>
                <a:ea typeface="+mn-ea"/>
                <a:cs typeface="+mn-cs"/>
              </a:rPr>
              <a:t> aufgrund technischer Probleme der Sensoren oder menschlicher Fehler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in den Datensatz gespeichert werden.</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err="1">
                <a:solidFill>
                  <a:schemeClr val="tx1"/>
                </a:solidFill>
                <a:effectLst/>
                <a:latin typeface="+mn-lt"/>
                <a:ea typeface="+mn-ea"/>
                <a:cs typeface="+mn-cs"/>
              </a:rPr>
              <a:t>unabhängige</a:t>
            </a:r>
            <a:r>
              <a:rPr lang="de" altLang="ko-KR" sz="900" kern="1200" dirty="0">
                <a:solidFill>
                  <a:schemeClr val="tx1"/>
                </a:solidFill>
                <a:effectLst/>
                <a:latin typeface="+mn-lt"/>
                <a:ea typeface="+mn-ea"/>
                <a:cs typeface="+mn-cs"/>
              </a:rPr>
              <a:t> Variablen, </a:t>
            </a:r>
            <a:r>
              <a:rPr lang="de" altLang="ko-KR" sz="900" kern="1200" dirty="0" err="1">
                <a:solidFill>
                  <a:schemeClr val="tx1"/>
                </a:solidFill>
                <a:effectLst/>
                <a:latin typeface="+mn-lt"/>
                <a:ea typeface="+mn-ea"/>
                <a:cs typeface="+mn-cs"/>
              </a:rPr>
              <a:t>abhängige</a:t>
            </a:r>
            <a:r>
              <a:rPr lang="de" altLang="ko-KR" sz="900" kern="1200" dirty="0">
                <a:solidFill>
                  <a:schemeClr val="tx1"/>
                </a:solidFill>
                <a:effectLst/>
                <a:latin typeface="+mn-lt"/>
                <a:ea typeface="+mn-ea"/>
                <a:cs typeface="+mn-cs"/>
              </a:rPr>
              <a:t> Variablen und Datentypen von Variablen untersucht, um die strukturellen Beziehungen aufzudecken, die durch verschiedene Features in den Daten hervorgerufen werden. </a:t>
            </a:r>
            <a:endParaRPr lang="de" altLang="ko-KR" dirty="0">
              <a:effectLst/>
            </a:endParaRPr>
          </a:p>
          <a:p>
            <a:endParaRPr lang="de-DE" dirty="0"/>
          </a:p>
          <a:p>
            <a:r>
              <a:rPr lang="de" altLang="ko-KR" dirty="0"/>
              <a:t>Anschließend werden diese Daten vorverarbeitet und bereinigt. Dieser Schritt ist der wichtig</a:t>
            </a:r>
            <a:r>
              <a:rPr lang="en-US" altLang="ko-KR" dirty="0" err="1"/>
              <a:t>st</a:t>
            </a:r>
            <a:r>
              <a:rPr lang="de" altLang="ko-KR" dirty="0" err="1"/>
              <a:t>e</a:t>
            </a:r>
            <a:r>
              <a:rPr lang="de" altLang="ko-KR" dirty="0"/>
              <a:t> Teil dieser Arbeit. Wenn man sich diesen Schritt etwas genauer ansieht, kann man ihn in solche Schritte unterteilen. Im Schritt „Entfernen unvollständiger Daten“ entfernt man die unvollständigen Daten. Wenn beispielsweise eine von mehreren Variablen keinen Wert hat, werden diese Daten in diesem Teilschritt entfernt. Der folgende Teilschritt „Entfernen der </a:t>
            </a:r>
            <a:r>
              <a:rPr lang="de" altLang="ko-KR" dirty="0" err="1"/>
              <a:t>Anomaliedaten</a:t>
            </a:r>
            <a:r>
              <a:rPr lang="de" altLang="ko-KR" dirty="0"/>
              <a:t>“ verwendet mehrere </a:t>
            </a:r>
            <a:r>
              <a:rPr lang="de" altLang="ko-KR" dirty="0" err="1"/>
              <a:t>Ausreißererkennungsalgorithmen</a:t>
            </a:r>
            <a:r>
              <a:rPr lang="de" altLang="ko-KR" dirty="0"/>
              <a:t>, um Ausreißer zu entfernen. Dieser Unterschritt ist der Schlüsselschritt für diese Arbeit. Danach werden die Daten bereinigt. Die Bereinigung bedeutet, dass die Index neu angeordnet werden,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vorbearbeiteten Datensatz im vorherigen Schritt trainiert.</a:t>
            </a:r>
          </a:p>
          <a:p>
            <a:endParaRPr lang="de" altLang="ko-KR" dirty="0"/>
          </a:p>
          <a:p>
            <a:r>
              <a:rPr lang="de" altLang="ko-KR" dirty="0"/>
              <a:t>Danach bewerten wir die Leistung dieses Modells. Das Bewertungsverfahren wird in dem nächsten Abschnitt erläutert. Wenn die Leistung nicht so gut ist wie erwartet, kann dieser Prozess zum vorherigen Schritt zurückkehren und den Schritt 'Modellierung und Training' noch mal durchführen.</a:t>
            </a:r>
          </a:p>
          <a:p>
            <a:endParaRPr lang="de" altLang="ko-KR" dirty="0"/>
          </a:p>
          <a:p>
            <a:r>
              <a:rPr lang="de" altLang="ko-KR" dirty="0"/>
              <a:t>Im letzten Schritt wird das Modell bereitgestellt. Wenn jedoch Eine Situation vorliegt, in der das Modell aufgrund des kritischen Feedbacks erst noch weiter aktualisiert werden muss, kann es in die Erfassungsphase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a:t>
            </a:r>
            <a:r>
              <a:rPr lang="de" dirty="0" err="1"/>
              <a:t>Interquartile</a:t>
            </a:r>
            <a:r>
              <a:rPr lang="de" dirty="0"/>
              <a:t> Range und </a:t>
            </a:r>
            <a:r>
              <a:rPr lang="de" dirty="0" err="1"/>
              <a:t>z</a:t>
            </a:r>
            <a:r>
              <a:rPr lang="de" dirty="0"/>
              <a:t>-Score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546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Saturday, March 11,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3425572607"/>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grpSp>
        <p:nvGrpSpPr>
          <p:cNvPr id="2" name="그룹 1">
            <a:extLst>
              <a:ext uri="{FF2B5EF4-FFF2-40B4-BE49-F238E27FC236}">
                <a16:creationId xmlns:a16="http://schemas.microsoft.com/office/drawing/2014/main" id="{960461EE-BC38-F149-953B-26C1332181B0}"/>
              </a:ext>
            </a:extLst>
          </p:cNvPr>
          <p:cNvGrpSpPr/>
          <p:nvPr/>
        </p:nvGrpSpPr>
        <p:grpSpPr>
          <a:xfrm>
            <a:off x="1742449" y="734636"/>
            <a:ext cx="6099525" cy="3996390"/>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8461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8106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300082"/>
          </a:xfrm>
          <a:prstGeom prst="rect">
            <a:avLst/>
          </a:prstGeom>
          <a:noFill/>
        </p:spPr>
        <p:txBody>
          <a:bodyPr wrap="square" rtlCol="0">
            <a:spAutoFit/>
          </a:bodyPr>
          <a:lstStyle/>
          <a:p>
            <a:pPr fontAlgn="base"/>
            <a:r>
              <a:rPr lang="en-US" altLang="ko-KR" dirty="0"/>
              <a:t>Masking swamping</a:t>
            </a:r>
          </a:p>
        </p:txBody>
      </p:sp>
    </p:spTree>
    <p:extLst>
      <p:ext uri="{BB962C8B-B14F-4D97-AF65-F5344CB8AC3E}">
        <p14:creationId xmlns:p14="http://schemas.microsoft.com/office/powerpoint/2010/main" val="242482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79999" y="254870"/>
            <a:ext cx="1688557"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Der Prozess dieser Arbeit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2366277183"/>
              </p:ext>
            </p:extLst>
          </p:nvPr>
        </p:nvGraphicFramePr>
        <p:xfrm>
          <a:off x="414883" y="1349552"/>
          <a:ext cx="8314233"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264962"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5997575" y="1226150"/>
            <a:ext cx="134024" cy="138499"/>
            <a:chOff x="6038850" y="1207100"/>
            <a:chExt cx="134024" cy="138499"/>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038850" y="120710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038850" y="1207100"/>
                  <a:ext cx="134024" cy="138499"/>
                </a:xfrm>
                <a:prstGeom prst="rect">
                  <a:avLst/>
                </a:prstGeom>
                <a:blipFill>
                  <a:blip r:embed="rId4"/>
                  <a:stretch>
                    <a:fillRect l="-15385"/>
                  </a:stretch>
                </a:blipFill>
                <a:ln>
                  <a:solidFill>
                    <a:schemeClr val="bg1"/>
                  </a:solidFill>
                </a:ln>
              </p:spPr>
              <p:txBody>
                <a:bodyPr/>
                <a:lstStyle/>
                <a:p>
                  <a:r>
                    <a:rPr lang="ko-KR" altLang="en-US">
                      <a:noFill/>
                    </a:rPr>
                    <a:t> </a:t>
                  </a:r>
                </a:p>
              </p:txBody>
            </p:sp>
          </mc:Fallback>
        </mc:AlternateContent>
      </p:grpSp>
    </p:spTree>
    <p:extLst>
      <p:ext uri="{BB962C8B-B14F-4D97-AF65-F5344CB8AC3E}">
        <p14:creationId xmlns:p14="http://schemas.microsoft.com/office/powerpoint/2010/main" val="265954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182" y="785109"/>
            <a:ext cx="8206821" cy="3933195"/>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3" name="직사각형 2">
            <a:extLst>
              <a:ext uri="{FF2B5EF4-FFF2-40B4-BE49-F238E27FC236}">
                <a16:creationId xmlns:a16="http://schemas.microsoft.com/office/drawing/2014/main" id="{0DAB15FC-5B55-5F48-AB07-59CD627ACB59}"/>
              </a:ext>
            </a:extLst>
          </p:cNvPr>
          <p:cNvSpPr/>
          <p:nvPr/>
        </p:nvSpPr>
        <p:spPr>
          <a:xfrm>
            <a:off x="1255776" y="4281758"/>
            <a:ext cx="6096000" cy="436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54868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3121</TotalTime>
  <Words>3109</Words>
  <Application>Microsoft Macintosh PowerPoint</Application>
  <PresentationFormat>화면 슬라이드 쇼(16:9)</PresentationFormat>
  <Paragraphs>325</Paragraphs>
  <Slides>19</Slides>
  <Notes>19</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Muli</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175</cp:revision>
  <cp:lastPrinted>2017-08-03T12:32:02Z</cp:lastPrinted>
  <dcterms:created xsi:type="dcterms:W3CDTF">2023-02-19T16:39:47Z</dcterms:created>
  <dcterms:modified xsi:type="dcterms:W3CDTF">2023-03-11T22:16:51Z</dcterms:modified>
</cp:coreProperties>
</file>