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8"/>
  </p:notesMasterIdLst>
  <p:handoutMasterIdLst>
    <p:handoutMasterId r:id="rId9"/>
  </p:handoutMasterIdLst>
  <p:sldIdLst>
    <p:sldId id="261" r:id="rId2"/>
    <p:sldId id="277" r:id="rId3"/>
    <p:sldId id="263" r:id="rId4"/>
    <p:sldId id="268" r:id="rId5"/>
    <p:sldId id="275" r:id="rId6"/>
    <p:sldId id="276" r:id="rId7"/>
  </p:sldIdLst>
  <p:sldSz cx="9144000" cy="5143500" type="screen16x9"/>
  <p:notesSz cx="6797675" cy="987425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5BB"/>
    <a:srgbClr val="5087B4"/>
    <a:srgbClr val="4677A0"/>
    <a:srgbClr val="6494BC"/>
    <a:srgbClr val="376591"/>
    <a:srgbClr val="299F86"/>
    <a:srgbClr val="29BC9F"/>
    <a:srgbClr val="25405A"/>
    <a:srgbClr val="2FAB90"/>
    <a:srgbClr val="2B9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75217" autoAdjust="0"/>
  </p:normalViewPr>
  <p:slideViewPr>
    <p:cSldViewPr snapToGrid="0">
      <p:cViewPr varScale="1">
        <p:scale>
          <a:sx n="155" d="100"/>
          <a:sy n="155" d="100"/>
        </p:scale>
        <p:origin x="208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19.02.23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19.02.23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11513" y="1048806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1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58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33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45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33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Muli SemiBold" panose="00000700000000000000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50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1" y="2571749"/>
            <a:ext cx="6840001" cy="762617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840" y="3367497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1" name="Rechteck 22">
            <a:extLst>
              <a:ext uri="{FF2B5EF4-FFF2-40B4-BE49-F238E27FC236}">
                <a16:creationId xmlns:a16="http://schemas.microsoft.com/office/drawing/2014/main" id="{9EC1A838-4A71-41EB-BAE2-0041643BC9D4}"/>
              </a:ext>
            </a:extLst>
          </p:cNvPr>
          <p:cNvSpPr/>
          <p:nvPr userDrawn="1"/>
        </p:nvSpPr>
        <p:spPr>
          <a:xfrm>
            <a:off x="0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E05DD9AE-D48F-4051-BF5C-DF56332B71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7840" y="220718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TU Dresden / Database Research Group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5C851981-2C38-4E36-BCEB-0BE1C1446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7840" y="195083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Firstname </a:t>
            </a:r>
            <a:r>
              <a:rPr lang="de-DE" dirty="0" err="1"/>
              <a:t>Lastname</a:t>
            </a:r>
            <a:r>
              <a:rPr lang="de-DE" dirty="0"/>
              <a:t> </a:t>
            </a:r>
          </a:p>
        </p:txBody>
      </p:sp>
      <p:sp>
        <p:nvSpPr>
          <p:cNvPr id="22" name="Textfeld 3">
            <a:extLst>
              <a:ext uri="{FF2B5EF4-FFF2-40B4-BE49-F238E27FC236}">
                <a16:creationId xmlns:a16="http://schemas.microsoft.com/office/drawing/2014/main" id="{257E8C03-63E5-47DA-8B53-38BFFF25BA50}"/>
              </a:ext>
            </a:extLst>
          </p:cNvPr>
          <p:cNvSpPr txBox="1"/>
          <p:nvPr userDrawn="1"/>
        </p:nvSpPr>
        <p:spPr>
          <a:xfrm>
            <a:off x="5764697" y="4894797"/>
            <a:ext cx="319377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Version: </a:t>
            </a:r>
            <a:fld id="{F177775E-225A-407F-992E-67988BAC233C}" type="datetime2"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Sunday, February 19, 2023</a:t>
            </a:fld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Grafik 23">
            <a:extLst>
              <a:ext uri="{FF2B5EF4-FFF2-40B4-BE49-F238E27FC236}">
                <a16:creationId xmlns:a16="http://schemas.microsoft.com/office/drawing/2014/main" id="{7420A23F-C841-42FA-A028-8D4D5BA60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8AEA814F-081F-4B5B-B287-4E2BF0E543DE}"/>
              </a:ext>
            </a:extLst>
          </p:cNvPr>
          <p:cNvSpPr txBox="1"/>
          <p:nvPr userDrawn="1"/>
        </p:nvSpPr>
        <p:spPr>
          <a:xfrm>
            <a:off x="353860" y="558558"/>
            <a:ext cx="7064971" cy="61555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0" b="1" dirty="0">
                <a:solidFill>
                  <a:srgbClr val="D0E3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48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>
            <a:extLst>
              <a:ext uri="{FF2B5EF4-FFF2-40B4-BE49-F238E27FC236}">
                <a16:creationId xmlns:a16="http://schemas.microsoft.com/office/drawing/2014/main" id="{3400C008-FE4A-42ED-A066-5EAD4C07FADD}"/>
              </a:ext>
            </a:extLst>
          </p:cNvPr>
          <p:cNvSpPr/>
          <p:nvPr userDrawn="1"/>
        </p:nvSpPr>
        <p:spPr>
          <a:xfrm>
            <a:off x="0" y="915988"/>
            <a:ext cx="9144000" cy="4227512"/>
          </a:xfrm>
          <a:prstGeom prst="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0E3F3"/>
              </a:solidFill>
            </a:endParaRPr>
          </a:p>
        </p:txBody>
      </p:sp>
      <p:pic>
        <p:nvPicPr>
          <p:cNvPr id="11" name="Grafik 15">
            <a:extLst>
              <a:ext uri="{FF2B5EF4-FFF2-40B4-BE49-F238E27FC236}">
                <a16:creationId xmlns:a16="http://schemas.microsoft.com/office/drawing/2014/main" id="{A5377975-D7FF-46E4-BA7E-6BAD37B8C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961" y="-822448"/>
            <a:ext cx="7543178" cy="7543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368" y="2486945"/>
            <a:ext cx="7617519" cy="83272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527" y="3375456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D84312-F746-4B7B-A07C-860FE076D713}"/>
              </a:ext>
            </a:extLst>
          </p:cNvPr>
          <p:cNvSpPr txBox="1">
            <a:spLocks/>
          </p:cNvSpPr>
          <p:nvPr userDrawn="1"/>
        </p:nvSpPr>
        <p:spPr>
          <a:xfrm>
            <a:off x="835527" y="4222985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edit Master subtitle style</a:t>
            </a:r>
          </a:p>
        </p:txBody>
      </p:sp>
      <p:pic>
        <p:nvPicPr>
          <p:cNvPr id="10" name="Grafik 23">
            <a:extLst>
              <a:ext uri="{FF2B5EF4-FFF2-40B4-BE49-F238E27FC236}">
                <a16:creationId xmlns:a16="http://schemas.microsoft.com/office/drawing/2014/main" id="{CE660BB8-91B8-4F7D-8376-9E3C0BDE22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780" y="2355749"/>
            <a:ext cx="7560000" cy="93078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400" b="1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2">
            <a:extLst>
              <a:ext uri="{FF2B5EF4-FFF2-40B4-BE49-F238E27FC236}">
                <a16:creationId xmlns:a16="http://schemas.microsoft.com/office/drawing/2014/main" id="{7C32C9CF-6F47-4863-BB0D-F0A81F892AEF}"/>
              </a:ext>
            </a:extLst>
          </p:cNvPr>
          <p:cNvSpPr/>
          <p:nvPr userDrawn="1"/>
        </p:nvSpPr>
        <p:spPr>
          <a:xfrm>
            <a:off x="358775" y="1957973"/>
            <a:ext cx="252412" cy="1800225"/>
          </a:xfrm>
          <a:prstGeom prst="rect">
            <a:avLst/>
          </a:prstGeom>
          <a:solidFill>
            <a:srgbClr val="D0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2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8784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90488" indent="-90488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4124325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normalizeH="0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Muli" panose="00000500000000000000" pitchFamily="2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rgbClr val="555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627063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BE245D-6534-4407-A746-F730C69CC9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1236" y="235721"/>
            <a:ext cx="1183989" cy="411469"/>
          </a:xfrm>
          <a:prstGeom prst="rect">
            <a:avLst/>
          </a:prstGeom>
        </p:spPr>
      </p:pic>
      <p:sp>
        <p:nvSpPr>
          <p:cNvPr id="7" name="Rechteck 9">
            <a:extLst>
              <a:ext uri="{FF2B5EF4-FFF2-40B4-BE49-F238E27FC236}">
                <a16:creationId xmlns:a16="http://schemas.microsoft.com/office/drawing/2014/main" id="{8CE2738A-D753-48BE-891A-34A80614D575}"/>
              </a:ext>
            </a:extLst>
          </p:cNvPr>
          <p:cNvSpPr/>
          <p:nvPr userDrawn="1"/>
        </p:nvSpPr>
        <p:spPr>
          <a:xfrm>
            <a:off x="0" y="4732030"/>
            <a:ext cx="9144000" cy="41146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3">
            <a:extLst>
              <a:ext uri="{FF2B5EF4-FFF2-40B4-BE49-F238E27FC236}">
                <a16:creationId xmlns:a16="http://schemas.microsoft.com/office/drawing/2014/main" id="{CB1B3FC5-F198-4DA7-B106-511A875FB776}"/>
              </a:ext>
            </a:extLst>
          </p:cNvPr>
          <p:cNvSpPr txBox="1"/>
          <p:nvPr userDrawn="1"/>
        </p:nvSpPr>
        <p:spPr>
          <a:xfrm>
            <a:off x="8553600" y="4824000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de-DE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fik 10" descr="Ein Bild, das Text, draußen, Schild enthält.&#10;&#10;Automatisch generierte Beschreibung">
            <a:extLst>
              <a:ext uri="{FF2B5EF4-FFF2-40B4-BE49-F238E27FC236}">
                <a16:creationId xmlns:a16="http://schemas.microsoft.com/office/drawing/2014/main" id="{DAA63AD8-7505-45CB-B82C-1C07FD8F588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4843542"/>
            <a:ext cx="654094" cy="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  <p:sldLayoutId id="2147483666" r:id="rId3"/>
    <p:sldLayoutId id="2147483665" r:id="rId4"/>
    <p:sldLayoutId id="2147483667" r:id="rId5"/>
    <p:sldLayoutId id="2147483668" r:id="rId6"/>
    <p:sldLayoutId id="2147483669" r:id="rId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1. Einführung und Klassifikation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Datenintegration und -analyse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E9BFE-1769-4419-B9DB-2CCB1E5890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14D29-2AD6-40A8-A8BD-392A3C771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Davin Ahn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849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Terminologie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Definition 1: Integration</a:t>
            </a:r>
          </a:p>
          <a:p>
            <a:pPr lvl="1"/>
            <a:r>
              <a:rPr lang="de-DE" noProof="0" dirty="0"/>
              <a:t>Integration (von lat. Integer = ganz) bezeichnet die Herstellung eines Ganzen</a:t>
            </a:r>
          </a:p>
          <a:p>
            <a:pPr lvl="1"/>
            <a:r>
              <a:rPr lang="de-DE" noProof="0" dirty="0"/>
              <a:t>In der Informatik: die globale Zusammenführung bestimmter lokaler Integrationsobjekte (Systeme, Anwendungen, Datenbestände oder Funktionen) mit einer festgelegten Integrationsart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2: Homogenität</a:t>
            </a:r>
          </a:p>
          <a:p>
            <a:pPr lvl="1"/>
            <a:r>
              <a:rPr lang="de-DE" noProof="0" dirty="0"/>
              <a:t>Homogenität (von </a:t>
            </a:r>
            <a:r>
              <a:rPr lang="de-DE" noProof="0" dirty="0" err="1"/>
              <a:t>griech</a:t>
            </a:r>
            <a:r>
              <a:rPr lang="de-DE" noProof="0" dirty="0"/>
              <a:t>. homo/</a:t>
            </a:r>
            <a:r>
              <a:rPr lang="de-DE" noProof="0" dirty="0" err="1"/>
              <a:t>homoios</a:t>
            </a:r>
            <a:r>
              <a:rPr lang="de-DE" noProof="0" dirty="0"/>
              <a:t> = gleich) bezeichnet die Gleichartigkeit von Dingen</a:t>
            </a:r>
          </a:p>
          <a:p>
            <a:pPr lvl="1"/>
            <a:r>
              <a:rPr lang="de-DE" noProof="0" dirty="0"/>
              <a:t>In der Informatik: Gleichartigkeit von Charakteristika, Technologien, Systemen oder Konzepten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3: Heterogenität</a:t>
            </a:r>
          </a:p>
          <a:p>
            <a:pPr lvl="1"/>
            <a:r>
              <a:rPr lang="de-DE" noProof="0" dirty="0"/>
              <a:t>Die Heterogenität (auch Inhomogenität) bezeichnet invers zur Homogenität die Ungleichartigkeit von Dingen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283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Typen der Heterogenität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680408" y="2945044"/>
            <a:ext cx="2106000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109984" cy="1215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848494" y="2945044"/>
            <a:ext cx="2110015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865303" y="2964722"/>
            <a:ext cx="2093206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020566" y="2405045"/>
            <a:ext cx="3536578" cy="1814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20566" y="2422185"/>
            <a:ext cx="3606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name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does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not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define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semantics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composition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013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4285434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Semantic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020566" y="1843104"/>
            <a:ext cx="3536578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Structural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46819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Missing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Data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Attribute 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Klassifikation von Integrationsansätzen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Nach Anwendungsgebiet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Oberflächenintegration</a:t>
            </a:r>
          </a:p>
          <a:p>
            <a:pPr lvl="1"/>
            <a:r>
              <a:rPr lang="de-DE" noProof="0" dirty="0"/>
              <a:t>Einheitliche Visualisierung / Zugriff </a:t>
            </a:r>
          </a:p>
          <a:p>
            <a:pPr marL="216000" lvl="1" indent="0">
              <a:buNone/>
            </a:pPr>
            <a:r>
              <a:rPr lang="de-DE" noProof="0" dirty="0"/>
              <a:t>    heterogener Datenbestände</a:t>
            </a:r>
          </a:p>
          <a:p>
            <a:pPr lvl="1"/>
            <a:r>
              <a:rPr lang="de-DE" noProof="0" dirty="0"/>
              <a:t>z.B.: Portale, </a:t>
            </a:r>
            <a:r>
              <a:rPr lang="de-DE" noProof="0" dirty="0" err="1"/>
              <a:t>Mashups</a:t>
            </a:r>
            <a:endParaRPr lang="de-DE" noProof="0" dirty="0"/>
          </a:p>
          <a:p>
            <a:pPr marL="177800" lvl="1" indent="0">
              <a:buNone/>
            </a:pPr>
            <a:endParaRPr lang="de-DE" dirty="0"/>
          </a:p>
          <a:p>
            <a:pPr marL="81000" indent="0">
              <a:buNone/>
            </a:pPr>
            <a:r>
              <a:rPr lang="de-DE" noProof="0" dirty="0"/>
              <a:t>Prozessintegration</a:t>
            </a:r>
          </a:p>
          <a:p>
            <a:pPr lvl="1"/>
            <a:r>
              <a:rPr lang="de-DE" noProof="0" dirty="0"/>
              <a:t>Prozesskomposition homogener Dienste </a:t>
            </a:r>
            <a:br>
              <a:rPr lang="de-DE" noProof="0" dirty="0"/>
            </a:br>
            <a:r>
              <a:rPr lang="de-DE" noProof="0" dirty="0"/>
              <a:t>(Systeme, Applikationen)</a:t>
            </a:r>
          </a:p>
          <a:p>
            <a:pPr lvl="1"/>
            <a:r>
              <a:rPr lang="de-DE" noProof="0" dirty="0"/>
              <a:t>z.B.: </a:t>
            </a:r>
            <a:r>
              <a:rPr lang="de-DE" noProof="0" dirty="0" err="1"/>
              <a:t>WfMS</a:t>
            </a:r>
            <a:r>
              <a:rPr lang="de-DE" noProof="0" dirty="0"/>
              <a:t>, BPEL </a:t>
            </a:r>
            <a:r>
              <a:rPr lang="de-DE" noProof="0" dirty="0" err="1"/>
              <a:t>Engines</a:t>
            </a:r>
            <a:r>
              <a:rPr lang="de-DE" noProof="0" dirty="0"/>
              <a:t>, WSMS</a:t>
            </a:r>
          </a:p>
          <a:p>
            <a:pPr lvl="2"/>
            <a:endParaRPr lang="de-DE" sz="600" dirty="0"/>
          </a:p>
        </p:txBody>
      </p:sp>
      <p:sp>
        <p:nvSpPr>
          <p:cNvPr id="18" name="Inhaltsplatzhalter 1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Anwendungsintegration</a:t>
            </a:r>
          </a:p>
          <a:p>
            <a:pPr lvl="1"/>
            <a:r>
              <a:rPr lang="de-DE" dirty="0"/>
              <a:t>Integration heterogener Systeme und </a:t>
            </a:r>
          </a:p>
          <a:p>
            <a:pPr marL="216000" lvl="1" indent="0">
              <a:buNone/>
            </a:pPr>
            <a:r>
              <a:rPr lang="de-DE" dirty="0"/>
              <a:t>    Anwendungen</a:t>
            </a:r>
          </a:p>
          <a:p>
            <a:pPr lvl="1"/>
            <a:r>
              <a:rPr lang="de-DE" dirty="0"/>
              <a:t>z.B.: EAI Server, MOM, ETL Tools</a:t>
            </a:r>
          </a:p>
          <a:p>
            <a:pPr lvl="1"/>
            <a:endParaRPr lang="de-DE" dirty="0"/>
          </a:p>
          <a:p>
            <a:pPr marL="81000">
              <a:buNone/>
            </a:pPr>
            <a:r>
              <a:rPr lang="de-DE" dirty="0"/>
              <a:t>Informationsintegration</a:t>
            </a:r>
          </a:p>
          <a:p>
            <a:pPr lvl="1"/>
            <a:r>
              <a:rPr lang="de-DE" dirty="0"/>
              <a:t>Anfragen auf globalen/replizierten Schemata (Daten virtuell/materialisiert)</a:t>
            </a:r>
          </a:p>
          <a:p>
            <a:pPr lvl="1"/>
            <a:r>
              <a:rPr lang="de-DE" dirty="0"/>
              <a:t>z.B. VDBMS/FDBMS, ETL Tools, DSMS, </a:t>
            </a:r>
            <a:r>
              <a:rPr lang="de-DE" dirty="0" err="1"/>
              <a:t>PubSub</a:t>
            </a:r>
            <a:r>
              <a:rPr lang="de-DE" dirty="0"/>
              <a:t>, Replikation</a:t>
            </a:r>
          </a:p>
          <a:p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853899" y="2734196"/>
            <a:ext cx="2954732" cy="1404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accent4"/>
                </a:solidFill>
                <a:latin typeface="Muli SemiBold" panose="00000700000000000000" pitchFamily="2" charset="0"/>
              </a:rPr>
              <a:t>DIA</a:t>
            </a:r>
            <a:endParaRPr lang="en-US" sz="2100" dirty="0">
              <a:solidFill>
                <a:schemeClr val="accent4"/>
              </a:solidFill>
              <a:latin typeface="Muli SemiBold" panose="00000700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317515" y="1098666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GUI Integration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17515" y="1678923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Process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317515" y="2268287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Application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478251" y="317912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Function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78251" y="355417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Data Integration</a:t>
            </a:r>
          </a:p>
        </p:txBody>
      </p:sp>
      <p:cxnSp>
        <p:nvCxnSpPr>
          <p:cNvPr id="11" name="Gerade Verbindung mit Pfeil 10"/>
          <p:cNvCxnSpPr>
            <a:stCxn id="6" idx="0"/>
            <a:endCxn id="5" idx="2"/>
          </p:cNvCxnSpPr>
          <p:nvPr/>
        </p:nvCxnSpPr>
        <p:spPr bwMode="auto">
          <a:xfrm flipV="1">
            <a:off x="4496242" y="1375665"/>
            <a:ext cx="0" cy="30325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>
            <a:stCxn id="7" idx="0"/>
            <a:endCxn id="6" idx="2"/>
          </p:cNvCxnSpPr>
          <p:nvPr/>
        </p:nvCxnSpPr>
        <p:spPr bwMode="auto">
          <a:xfrm flipV="1">
            <a:off x="4496242" y="1955922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8" idx="0"/>
            <a:endCxn id="7" idx="2"/>
          </p:cNvCxnSpPr>
          <p:nvPr/>
        </p:nvCxnSpPr>
        <p:spPr bwMode="auto">
          <a:xfrm flipV="1">
            <a:off x="4496242" y="2545286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>
            <a:off x="3317515" y="1501036"/>
            <a:ext cx="2357454" cy="119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DB_theme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3B4F816-E1FC-47B8-96B3-CACC8EC42666}" vid="{D262E696-FDFF-4970-9F97-450A3B0C7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DB_theme</Template>
  <TotalTime>1</TotalTime>
  <Words>324</Words>
  <Application>Microsoft Macintosh PowerPoint</Application>
  <PresentationFormat>화면 슬라이드 쇼(16:9)</PresentationFormat>
  <Paragraphs>88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Muli</vt:lpstr>
      <vt:lpstr>Muli SemiBold</vt:lpstr>
      <vt:lpstr>Open Sans</vt:lpstr>
      <vt:lpstr>Arial</vt:lpstr>
      <vt:lpstr>DB_theme</vt:lpstr>
      <vt:lpstr>1. Einführung und Klassifikation</vt:lpstr>
      <vt:lpstr>Terminologie</vt:lpstr>
      <vt:lpstr>Motivation Datenintegration</vt:lpstr>
      <vt:lpstr>Typen der Heterogenität</vt:lpstr>
      <vt:lpstr>Klassifikation von Integrationsansätzen</vt:lpstr>
      <vt:lpstr>Nach Anwendungsgebiet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Einführung und Klassifikation</dc:title>
  <dc:creator>Davin Ahn</dc:creator>
  <cp:lastModifiedBy>Davin Ahn</cp:lastModifiedBy>
  <cp:revision>1</cp:revision>
  <cp:lastPrinted>2017-08-03T12:32:02Z</cp:lastPrinted>
  <dcterms:created xsi:type="dcterms:W3CDTF">2023-02-19T16:39:47Z</dcterms:created>
  <dcterms:modified xsi:type="dcterms:W3CDTF">2023-02-19T16:41:26Z</dcterms:modified>
</cp:coreProperties>
</file>