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24"/>
  </p:notesMasterIdLst>
  <p:handoutMasterIdLst>
    <p:handoutMasterId r:id="rId25"/>
  </p:handoutMasterIdLst>
  <p:sldIdLst>
    <p:sldId id="279" r:id="rId2"/>
    <p:sldId id="287" r:id="rId3"/>
    <p:sldId id="305" r:id="rId4"/>
    <p:sldId id="296" r:id="rId5"/>
    <p:sldId id="309" r:id="rId6"/>
    <p:sldId id="310" r:id="rId7"/>
    <p:sldId id="295" r:id="rId8"/>
    <p:sldId id="288" r:id="rId9"/>
    <p:sldId id="308" r:id="rId10"/>
    <p:sldId id="297" r:id="rId11"/>
    <p:sldId id="307" r:id="rId12"/>
    <p:sldId id="289" r:id="rId13"/>
    <p:sldId id="311" r:id="rId14"/>
    <p:sldId id="312" r:id="rId15"/>
    <p:sldId id="313" r:id="rId16"/>
    <p:sldId id="301" r:id="rId17"/>
    <p:sldId id="300" r:id="rId18"/>
    <p:sldId id="315" r:id="rId19"/>
    <p:sldId id="314" r:id="rId20"/>
    <p:sldId id="291" r:id="rId21"/>
    <p:sldId id="302" r:id="rId22"/>
    <p:sldId id="304" r:id="rId23"/>
  </p:sldIdLst>
  <p:sldSz cx="9144000" cy="5143500" type="screen16x9"/>
  <p:notesSz cx="6797675" cy="9874250"/>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B6B5"/>
    <a:srgbClr val="CCD9D7"/>
    <a:srgbClr val="5B89A6"/>
    <a:srgbClr val="2A4359"/>
    <a:srgbClr val="01305D"/>
    <a:srgbClr val="1F75BC"/>
    <a:srgbClr val="6494BC"/>
    <a:srgbClr val="5087B4"/>
    <a:srgbClr val="1F75BB"/>
    <a:srgbClr val="0533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어두운 스타일 1 - 강조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어두운 스타일 1 - 강조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5" autoAdjust="0"/>
    <p:restoredTop sz="63211" autoAdjust="0"/>
  </p:normalViewPr>
  <p:slideViewPr>
    <p:cSldViewPr snapToGrid="0">
      <p:cViewPr varScale="1">
        <p:scale>
          <a:sx n="105" d="100"/>
          <a:sy n="105" d="100"/>
        </p:scale>
        <p:origin x="1976" y="17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3" d="100"/>
          <a:sy n="73" d="100"/>
        </p:scale>
        <p:origin x="3449"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2F1D5C-668D-F94C-A065-3CEE40D2FF1D}" type="doc">
      <dgm:prSet loTypeId="urn:microsoft.com/office/officeart/2005/8/layout/chevron1" loCatId="" qsTypeId="urn:microsoft.com/office/officeart/2005/8/quickstyle/simple1" qsCatId="simple" csTypeId="urn:microsoft.com/office/officeart/2005/8/colors/accent1_2" csCatId="accent1" phldr="1"/>
      <dgm:spPr/>
    </dgm:pt>
    <dgm:pt modelId="{C6A1D55D-8F7A-DB44-BE35-4D3A748B4FA1}">
      <dgm:prSet phldrT="[텍스트]"/>
      <dgm:spPr/>
      <dgm:t>
        <a:bodyPr/>
        <a:lstStyle/>
        <a:p>
          <a:pPr latinLnBrk="1"/>
          <a:r>
            <a:rPr lang="de-DE" dirty="0"/>
            <a:t>den Einfluss von Ausreißern</a:t>
          </a:r>
          <a:endParaRPr lang="ko-KR" altLang="en-US" dirty="0"/>
        </a:p>
      </dgm:t>
    </dgm:pt>
    <dgm:pt modelId="{10E0FFDD-6000-F343-8C4C-CCF93E4605CB}" type="parTrans" cxnId="{494AB41B-E9F3-4F4C-B119-E6C3E7EA2EA3}">
      <dgm:prSet/>
      <dgm:spPr/>
      <dgm:t>
        <a:bodyPr/>
        <a:lstStyle/>
        <a:p>
          <a:pPr latinLnBrk="1"/>
          <a:endParaRPr lang="ko-KR" altLang="en-US"/>
        </a:p>
      </dgm:t>
    </dgm:pt>
    <dgm:pt modelId="{8C002892-EAB3-364B-9616-AB7A4CE626F5}" type="sibTrans" cxnId="{494AB41B-E9F3-4F4C-B119-E6C3E7EA2EA3}">
      <dgm:prSet/>
      <dgm:spPr/>
      <dgm:t>
        <a:bodyPr/>
        <a:lstStyle/>
        <a:p>
          <a:pPr latinLnBrk="1"/>
          <a:endParaRPr lang="ko-KR" altLang="en-US"/>
        </a:p>
      </dgm:t>
    </dgm:pt>
    <dgm:pt modelId="{2164DF4A-BA9E-134A-993A-EE6146D9357C}">
      <dgm:prSet phldrT="[텍스트]"/>
      <dgm:spPr/>
      <dgm:t>
        <a:bodyPr/>
        <a:lstStyle/>
        <a:p>
          <a:pPr latinLnBrk="1"/>
          <a:r>
            <a:rPr lang="de-DE" dirty="0"/>
            <a:t>die Entwicklung vertieftes Verständnisses für verschiedene Algorithmen</a:t>
          </a:r>
          <a:endParaRPr lang="ko-KR" altLang="en-US" dirty="0"/>
        </a:p>
      </dgm:t>
    </dgm:pt>
    <dgm:pt modelId="{348F404F-388A-3640-95B1-F2AD82D18C8A}" type="parTrans" cxnId="{4B61F844-96CB-1E43-917A-20BAC917F37E}">
      <dgm:prSet/>
      <dgm:spPr/>
      <dgm:t>
        <a:bodyPr/>
        <a:lstStyle/>
        <a:p>
          <a:pPr latinLnBrk="1"/>
          <a:endParaRPr lang="ko-KR" altLang="en-US"/>
        </a:p>
      </dgm:t>
    </dgm:pt>
    <dgm:pt modelId="{552DCDF6-7D1C-D848-8D3C-528AA1145A39}" type="sibTrans" cxnId="{4B61F844-96CB-1E43-917A-20BAC917F37E}">
      <dgm:prSet/>
      <dgm:spPr/>
      <dgm:t>
        <a:bodyPr/>
        <a:lstStyle/>
        <a:p>
          <a:pPr latinLnBrk="1"/>
          <a:endParaRPr lang="ko-KR" altLang="en-US"/>
        </a:p>
      </dgm:t>
    </dgm:pt>
    <dgm:pt modelId="{760C26BF-B032-D042-8772-A8D040DE1C30}">
      <dgm:prSet phldrT="[텍스트]"/>
      <dgm:spPr/>
      <dgm:t>
        <a:bodyPr/>
        <a:lstStyle/>
        <a:p>
          <a:pPr latinLnBrk="1"/>
          <a:r>
            <a:rPr lang="de-DE" dirty="0"/>
            <a:t>den Beitrag zur Empfehlung in einer konkreten Forschungssituation</a:t>
          </a:r>
          <a:endParaRPr lang="ko-KR" altLang="en-US" dirty="0"/>
        </a:p>
      </dgm:t>
    </dgm:pt>
    <dgm:pt modelId="{819E6B36-5E6A-EB40-BE74-9AE98605E90B}" type="parTrans" cxnId="{F544D301-5323-D146-BC57-29AE727304DB}">
      <dgm:prSet/>
      <dgm:spPr/>
      <dgm:t>
        <a:bodyPr/>
        <a:lstStyle/>
        <a:p>
          <a:pPr latinLnBrk="1"/>
          <a:endParaRPr lang="ko-KR" altLang="en-US"/>
        </a:p>
      </dgm:t>
    </dgm:pt>
    <dgm:pt modelId="{87D40DE3-7F2C-274F-980A-D19F0BA906DB}" type="sibTrans" cxnId="{F544D301-5323-D146-BC57-29AE727304DB}">
      <dgm:prSet/>
      <dgm:spPr/>
      <dgm:t>
        <a:bodyPr/>
        <a:lstStyle/>
        <a:p>
          <a:pPr latinLnBrk="1"/>
          <a:endParaRPr lang="ko-KR" altLang="en-US"/>
        </a:p>
      </dgm:t>
    </dgm:pt>
    <dgm:pt modelId="{89DE4DB9-7D87-8748-9434-2F7DFBAC7FF9}" type="pres">
      <dgm:prSet presAssocID="{DF2F1D5C-668D-F94C-A065-3CEE40D2FF1D}" presName="Name0" presStyleCnt="0">
        <dgm:presLayoutVars>
          <dgm:dir/>
          <dgm:animLvl val="lvl"/>
          <dgm:resizeHandles val="exact"/>
        </dgm:presLayoutVars>
      </dgm:prSet>
      <dgm:spPr/>
    </dgm:pt>
    <dgm:pt modelId="{9FE66D5B-0C6F-3948-AC95-6ACB228B1AC0}" type="pres">
      <dgm:prSet presAssocID="{C6A1D55D-8F7A-DB44-BE35-4D3A748B4FA1}" presName="parTxOnly" presStyleLbl="node1" presStyleIdx="0" presStyleCnt="3">
        <dgm:presLayoutVars>
          <dgm:chMax val="0"/>
          <dgm:chPref val="0"/>
          <dgm:bulletEnabled val="1"/>
        </dgm:presLayoutVars>
      </dgm:prSet>
      <dgm:spPr/>
    </dgm:pt>
    <dgm:pt modelId="{C941874D-E4D2-A145-9CF3-308BFF4B3104}" type="pres">
      <dgm:prSet presAssocID="{8C002892-EAB3-364B-9616-AB7A4CE626F5}" presName="parTxOnlySpace" presStyleCnt="0"/>
      <dgm:spPr/>
    </dgm:pt>
    <dgm:pt modelId="{50094A88-C3A3-EF4F-9CE9-F25AB8FF13D9}" type="pres">
      <dgm:prSet presAssocID="{2164DF4A-BA9E-134A-993A-EE6146D9357C}" presName="parTxOnly" presStyleLbl="node1" presStyleIdx="1" presStyleCnt="3">
        <dgm:presLayoutVars>
          <dgm:chMax val="0"/>
          <dgm:chPref val="0"/>
          <dgm:bulletEnabled val="1"/>
        </dgm:presLayoutVars>
      </dgm:prSet>
      <dgm:spPr/>
    </dgm:pt>
    <dgm:pt modelId="{794B932A-5138-094A-A5B4-9ECD88530DC7}" type="pres">
      <dgm:prSet presAssocID="{552DCDF6-7D1C-D848-8D3C-528AA1145A39}" presName="parTxOnlySpace" presStyleCnt="0"/>
      <dgm:spPr/>
    </dgm:pt>
    <dgm:pt modelId="{766F0C04-25AE-3246-84B0-58671BF52B0F}" type="pres">
      <dgm:prSet presAssocID="{760C26BF-B032-D042-8772-A8D040DE1C30}" presName="parTxOnly" presStyleLbl="node1" presStyleIdx="2" presStyleCnt="3">
        <dgm:presLayoutVars>
          <dgm:chMax val="0"/>
          <dgm:chPref val="0"/>
          <dgm:bulletEnabled val="1"/>
        </dgm:presLayoutVars>
      </dgm:prSet>
      <dgm:spPr/>
    </dgm:pt>
  </dgm:ptLst>
  <dgm:cxnLst>
    <dgm:cxn modelId="{F544D301-5323-D146-BC57-29AE727304DB}" srcId="{DF2F1D5C-668D-F94C-A065-3CEE40D2FF1D}" destId="{760C26BF-B032-D042-8772-A8D040DE1C30}" srcOrd="2" destOrd="0" parTransId="{819E6B36-5E6A-EB40-BE74-9AE98605E90B}" sibTransId="{87D40DE3-7F2C-274F-980A-D19F0BA906DB}"/>
    <dgm:cxn modelId="{494AB41B-E9F3-4F4C-B119-E6C3E7EA2EA3}" srcId="{DF2F1D5C-668D-F94C-A065-3CEE40D2FF1D}" destId="{C6A1D55D-8F7A-DB44-BE35-4D3A748B4FA1}" srcOrd="0" destOrd="0" parTransId="{10E0FFDD-6000-F343-8C4C-CCF93E4605CB}" sibTransId="{8C002892-EAB3-364B-9616-AB7A4CE626F5}"/>
    <dgm:cxn modelId="{4B61F844-96CB-1E43-917A-20BAC917F37E}" srcId="{DF2F1D5C-668D-F94C-A065-3CEE40D2FF1D}" destId="{2164DF4A-BA9E-134A-993A-EE6146D9357C}" srcOrd="1" destOrd="0" parTransId="{348F404F-388A-3640-95B1-F2AD82D18C8A}" sibTransId="{552DCDF6-7D1C-D848-8D3C-528AA1145A39}"/>
    <dgm:cxn modelId="{C947996D-FA36-C548-8032-6C4C43E478DC}" type="presOf" srcId="{2164DF4A-BA9E-134A-993A-EE6146D9357C}" destId="{50094A88-C3A3-EF4F-9CE9-F25AB8FF13D9}" srcOrd="0" destOrd="0" presId="urn:microsoft.com/office/officeart/2005/8/layout/chevron1"/>
    <dgm:cxn modelId="{63691592-1C42-774B-9C37-5774B725D714}" type="presOf" srcId="{DF2F1D5C-668D-F94C-A065-3CEE40D2FF1D}" destId="{89DE4DB9-7D87-8748-9434-2F7DFBAC7FF9}" srcOrd="0" destOrd="0" presId="urn:microsoft.com/office/officeart/2005/8/layout/chevron1"/>
    <dgm:cxn modelId="{32F99FCA-1CD9-9C41-AFAD-78DDEBE8A762}" type="presOf" srcId="{760C26BF-B032-D042-8772-A8D040DE1C30}" destId="{766F0C04-25AE-3246-84B0-58671BF52B0F}" srcOrd="0" destOrd="0" presId="urn:microsoft.com/office/officeart/2005/8/layout/chevron1"/>
    <dgm:cxn modelId="{56BF81F3-0D91-9141-BB7A-7BB4B335C5F5}" type="presOf" srcId="{C6A1D55D-8F7A-DB44-BE35-4D3A748B4FA1}" destId="{9FE66D5B-0C6F-3948-AC95-6ACB228B1AC0}" srcOrd="0" destOrd="0" presId="urn:microsoft.com/office/officeart/2005/8/layout/chevron1"/>
    <dgm:cxn modelId="{08E8F0B6-44B5-054E-8A87-365AE14CCF25}" type="presParOf" srcId="{89DE4DB9-7D87-8748-9434-2F7DFBAC7FF9}" destId="{9FE66D5B-0C6F-3948-AC95-6ACB228B1AC0}" srcOrd="0" destOrd="0" presId="urn:microsoft.com/office/officeart/2005/8/layout/chevron1"/>
    <dgm:cxn modelId="{323EF972-7955-094A-A702-859D67E6D90A}" type="presParOf" srcId="{89DE4DB9-7D87-8748-9434-2F7DFBAC7FF9}" destId="{C941874D-E4D2-A145-9CF3-308BFF4B3104}" srcOrd="1" destOrd="0" presId="urn:microsoft.com/office/officeart/2005/8/layout/chevron1"/>
    <dgm:cxn modelId="{0C223EBD-FF5C-934C-B1B9-F58CF27E5EE8}" type="presParOf" srcId="{89DE4DB9-7D87-8748-9434-2F7DFBAC7FF9}" destId="{50094A88-C3A3-EF4F-9CE9-F25AB8FF13D9}" srcOrd="2" destOrd="0" presId="urn:microsoft.com/office/officeart/2005/8/layout/chevron1"/>
    <dgm:cxn modelId="{8BAEB0D0-D765-404A-BC6D-E5DC38DD3B5F}" type="presParOf" srcId="{89DE4DB9-7D87-8748-9434-2F7DFBAC7FF9}" destId="{794B932A-5138-094A-A5B4-9ECD88530DC7}" srcOrd="3" destOrd="0" presId="urn:microsoft.com/office/officeart/2005/8/layout/chevron1"/>
    <dgm:cxn modelId="{E762B4DF-D590-6B4C-86B9-E05AB2EFFCB2}" type="presParOf" srcId="{89DE4DB9-7D87-8748-9434-2F7DFBAC7FF9}" destId="{766F0C04-25AE-3246-84B0-58671BF52B0F}"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66D5B-0C6F-3948-AC95-6ACB228B1AC0}">
      <dsp:nvSpPr>
        <dsp:cNvPr id="0" name=""/>
        <dsp:cNvSpPr/>
      </dsp:nvSpPr>
      <dsp:spPr>
        <a:xfrm>
          <a:off x="2256" y="1132146"/>
          <a:ext cx="2749504" cy="10998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latinLnBrk="1">
            <a:lnSpc>
              <a:spcPct val="90000"/>
            </a:lnSpc>
            <a:spcBef>
              <a:spcPct val="0"/>
            </a:spcBef>
            <a:spcAft>
              <a:spcPct val="35000"/>
            </a:spcAft>
            <a:buNone/>
          </a:pPr>
          <a:r>
            <a:rPr lang="de-DE" sz="1600" kern="1200" dirty="0"/>
            <a:t>den Einfluss von Ausreißern</a:t>
          </a:r>
          <a:endParaRPr lang="ko-KR" altLang="en-US" sz="1600" kern="1200" dirty="0"/>
        </a:p>
      </dsp:txBody>
      <dsp:txXfrm>
        <a:off x="552157" y="1132146"/>
        <a:ext cx="1649703" cy="1099801"/>
      </dsp:txXfrm>
    </dsp:sp>
    <dsp:sp modelId="{50094A88-C3A3-EF4F-9CE9-F25AB8FF13D9}">
      <dsp:nvSpPr>
        <dsp:cNvPr id="0" name=""/>
        <dsp:cNvSpPr/>
      </dsp:nvSpPr>
      <dsp:spPr>
        <a:xfrm>
          <a:off x="2476811" y="1132146"/>
          <a:ext cx="2749504" cy="10998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latinLnBrk="1">
            <a:lnSpc>
              <a:spcPct val="90000"/>
            </a:lnSpc>
            <a:spcBef>
              <a:spcPct val="0"/>
            </a:spcBef>
            <a:spcAft>
              <a:spcPct val="35000"/>
            </a:spcAft>
            <a:buNone/>
          </a:pPr>
          <a:r>
            <a:rPr lang="de-DE" sz="1600" kern="1200" dirty="0"/>
            <a:t>die Entwicklung vertieftes Verständnisses für verschiedene Algorithmen</a:t>
          </a:r>
          <a:endParaRPr lang="ko-KR" altLang="en-US" sz="1600" kern="1200" dirty="0"/>
        </a:p>
      </dsp:txBody>
      <dsp:txXfrm>
        <a:off x="3026712" y="1132146"/>
        <a:ext cx="1649703" cy="1099801"/>
      </dsp:txXfrm>
    </dsp:sp>
    <dsp:sp modelId="{766F0C04-25AE-3246-84B0-58671BF52B0F}">
      <dsp:nvSpPr>
        <dsp:cNvPr id="0" name=""/>
        <dsp:cNvSpPr/>
      </dsp:nvSpPr>
      <dsp:spPr>
        <a:xfrm>
          <a:off x="4951365" y="1132146"/>
          <a:ext cx="2749504" cy="10998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latinLnBrk="1">
            <a:lnSpc>
              <a:spcPct val="90000"/>
            </a:lnSpc>
            <a:spcBef>
              <a:spcPct val="0"/>
            </a:spcBef>
            <a:spcAft>
              <a:spcPct val="35000"/>
            </a:spcAft>
            <a:buNone/>
          </a:pPr>
          <a:r>
            <a:rPr lang="de-DE" sz="1600" kern="1200" dirty="0"/>
            <a:t>den Beitrag zur Empfehlung in einer konkreten Forschungssituation</a:t>
          </a:r>
          <a:endParaRPr lang="ko-KR" altLang="en-US" sz="1600" kern="1200" dirty="0"/>
        </a:p>
      </dsp:txBody>
      <dsp:txXfrm>
        <a:off x="5501266" y="1132146"/>
        <a:ext cx="1649703" cy="109980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50443" y="0"/>
            <a:ext cx="2945659" cy="495427"/>
          </a:xfrm>
          <a:prstGeom prst="rect">
            <a:avLst/>
          </a:prstGeom>
        </p:spPr>
        <p:txBody>
          <a:bodyPr vert="horz" lIns="91440" tIns="45720" rIns="91440" bIns="45720" rtlCol="0"/>
          <a:lstStyle>
            <a:lvl1pPr algn="r">
              <a:defRPr sz="1200"/>
            </a:lvl1pPr>
          </a:lstStyle>
          <a:p>
            <a:fld id="{F4DF2165-45DD-4E6A-8D88-991CFCF20576}" type="datetimeFigureOut">
              <a:rPr lang="de-DE" smtClean="0"/>
              <a:t>09.03.23</a:t>
            </a:fld>
            <a:endParaRPr lang="de-DE" dirty="0"/>
          </a:p>
        </p:txBody>
      </p:sp>
      <p:sp>
        <p:nvSpPr>
          <p:cNvPr id="4" name="Fußzeilenplatzhalter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4F392895-00AB-4E56-A4C3-B2032C42F3A0}" type="slidenum">
              <a:rPr lang="de-DE" smtClean="0"/>
              <a:t>‹#›</a:t>
            </a:fld>
            <a:endParaRPr lang="de-DE" dirty="0"/>
          </a:p>
        </p:txBody>
      </p:sp>
    </p:spTree>
    <p:extLst>
      <p:ext uri="{BB962C8B-B14F-4D97-AF65-F5344CB8AC3E}">
        <p14:creationId xmlns:p14="http://schemas.microsoft.com/office/powerpoint/2010/main" val="3816150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fld id="{DBB2A775-C49D-45BA-A919-7D687A0440E7}" type="datetimeFigureOut">
              <a:rPr lang="de-DE" smtClean="0"/>
              <a:t>09.03.23</a:t>
            </a:fld>
            <a:endParaRPr lang="de-DE"/>
          </a:p>
        </p:txBody>
      </p:sp>
      <p:sp>
        <p:nvSpPr>
          <p:cNvPr id="4" name="Folienbildplatzhalter 3"/>
          <p:cNvSpPr>
            <a:spLocks noGrp="1" noRot="1" noChangeAspect="1"/>
          </p:cNvSpPr>
          <p:nvPr>
            <p:ph type="sldImg" idx="2"/>
          </p:nvPr>
        </p:nvSpPr>
        <p:spPr>
          <a:xfrm>
            <a:off x="511513" y="1048806"/>
            <a:ext cx="5924550" cy="333375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2D6A0D67-EDAE-48EC-829F-B147F9799060}" type="slidenum">
              <a:rPr lang="de-DE" smtClean="0"/>
              <a:t>‹#›</a:t>
            </a:fld>
            <a:endParaRPr lang="de-DE"/>
          </a:p>
        </p:txBody>
      </p:sp>
    </p:spTree>
    <p:extLst>
      <p:ext uri="{BB962C8B-B14F-4D97-AF65-F5344CB8AC3E}">
        <p14:creationId xmlns:p14="http://schemas.microsoft.com/office/powerpoint/2010/main" val="16645384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Guten Tag, meine Damen und Herren.</a:t>
            </a:r>
            <a:br>
              <a:rPr lang="de" altLang="ko-KR" sz="900" b="0" i="0" kern="1200" dirty="0">
                <a:solidFill>
                  <a:schemeClr val="tx1"/>
                </a:solidFill>
                <a:effectLst/>
                <a:latin typeface="+mn-lt"/>
                <a:ea typeface="+mn-ea"/>
                <a:cs typeface="+mn-cs"/>
              </a:rPr>
            </a:br>
            <a:r>
              <a:rPr lang="de" altLang="ko-KR" sz="900" b="0" i="0" kern="1200" dirty="0">
                <a:solidFill>
                  <a:schemeClr val="tx1"/>
                </a:solidFill>
                <a:effectLst/>
                <a:latin typeface="+mn-lt"/>
                <a:ea typeface="+mn-ea"/>
                <a:cs typeface="+mn-cs"/>
              </a:rPr>
              <a:t>Ich freue mich, Ihnen heute meine Abschlussarbeit mit dem Titel 'Untersuchung des Einflusses von Ausreißern auf die Prognosegenauigkeit von Feinstaubkonzentrationen' zu präsentieren. In meiner Arbeit habe ich mit verschiedenen Algorithmen die Änderungen der </a:t>
            </a:r>
            <a:r>
              <a:rPr lang="de" altLang="ko-KR" sz="900" b="0" i="0" kern="1200" dirty="0" err="1">
                <a:solidFill>
                  <a:schemeClr val="tx1"/>
                </a:solidFill>
                <a:effectLst/>
                <a:latin typeface="+mn-lt"/>
                <a:ea typeface="+mn-ea"/>
                <a:cs typeface="+mn-cs"/>
              </a:rPr>
              <a:t>Prognosemodellsleistung</a:t>
            </a:r>
            <a:r>
              <a:rPr lang="de" altLang="ko-KR" sz="900" b="0" i="0" kern="1200" dirty="0">
                <a:solidFill>
                  <a:schemeClr val="tx1"/>
                </a:solidFill>
                <a:effectLst/>
                <a:latin typeface="+mn-lt"/>
                <a:ea typeface="+mn-ea"/>
                <a:cs typeface="+mn-cs"/>
              </a:rPr>
              <a:t> untersucht. Ich hoffe, dass Ihnen meine Präsentation heute gefallen wird.</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1</a:t>
            </a:fld>
            <a:endParaRPr lang="de-DE"/>
          </a:p>
        </p:txBody>
      </p:sp>
    </p:spTree>
    <p:extLst>
      <p:ext uri="{BB962C8B-B14F-4D97-AF65-F5344CB8AC3E}">
        <p14:creationId xmlns:p14="http://schemas.microsoft.com/office/powerpoint/2010/main" val="348655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dirty="0"/>
              <a:t>In dieser vorliegenden Arbeit werden die fünf Algorithmen verwendet.</a:t>
            </a:r>
          </a:p>
          <a:p>
            <a:endParaRPr lang="de-DE" dirty="0"/>
          </a:p>
          <a:p>
            <a:r>
              <a:rPr lang="de-DE" dirty="0"/>
              <a:t>Die Konzept der </a:t>
            </a:r>
            <a:r>
              <a:rPr lang="de-DE" dirty="0" err="1"/>
              <a:t>statistik</a:t>
            </a:r>
            <a:r>
              <a:rPr lang="de-DE" dirty="0"/>
              <a:t>: </a:t>
            </a:r>
            <a:r>
              <a:rPr lang="de" altLang="ko-KR" sz="900" b="0" i="0" kern="1200" dirty="0">
                <a:solidFill>
                  <a:schemeClr val="tx1"/>
                </a:solidFill>
                <a:effectLst/>
                <a:latin typeface="+mn-lt"/>
                <a:ea typeface="+mn-ea"/>
                <a:cs typeface="+mn-cs"/>
              </a:rPr>
              <a:t>Statistikbasierte Algorithmen zur </a:t>
            </a:r>
            <a:r>
              <a:rPr lang="de" altLang="ko-KR" sz="900" b="0" i="0" kern="1200" dirty="0" err="1">
                <a:solidFill>
                  <a:schemeClr val="tx1"/>
                </a:solidFill>
                <a:effectLst/>
                <a:latin typeface="+mn-lt"/>
                <a:ea typeface="+mn-ea"/>
                <a:cs typeface="+mn-cs"/>
              </a:rPr>
              <a:t>Ausreißererkennung</a:t>
            </a:r>
            <a:r>
              <a:rPr lang="de" altLang="ko-KR" sz="900" b="0" i="0" kern="1200" dirty="0">
                <a:solidFill>
                  <a:schemeClr val="tx1"/>
                </a:solidFill>
                <a:effectLst/>
                <a:latin typeface="+mn-lt"/>
                <a:ea typeface="+mn-ea"/>
                <a:cs typeface="+mn-cs"/>
              </a:rPr>
              <a:t> suchen nach Datenpunkten, die signifikant von der Verteilung der restlichen Daten abweichen. Hierbei werden statistische Maße wie Mittelwert, Standardabweichung oder </a:t>
            </a:r>
            <a:r>
              <a:rPr lang="de" altLang="ko-KR" sz="900" b="0" i="0" kern="1200" dirty="0" err="1">
                <a:solidFill>
                  <a:schemeClr val="tx1"/>
                </a:solidFill>
                <a:effectLst/>
                <a:latin typeface="+mn-lt"/>
                <a:ea typeface="+mn-ea"/>
                <a:cs typeface="+mn-cs"/>
              </a:rPr>
              <a:t>Quantile</a:t>
            </a:r>
            <a:r>
              <a:rPr lang="de" altLang="ko-KR" sz="900" b="0" i="0" kern="1200" dirty="0">
                <a:solidFill>
                  <a:schemeClr val="tx1"/>
                </a:solidFill>
                <a:effectLst/>
                <a:latin typeface="+mn-lt"/>
                <a:ea typeface="+mn-ea"/>
                <a:cs typeface="+mn-cs"/>
              </a:rPr>
              <a:t> genutzt, um Abweichungen zu identifizieren und als potenzielle Ausreißer zu kennzeichnen.</a:t>
            </a:r>
            <a:endParaRPr lang="de-DE"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Die Konzept der </a:t>
            </a:r>
            <a:r>
              <a:rPr lang="de-DE" altLang="ko-KR" dirty="0" err="1"/>
              <a:t>cluster</a:t>
            </a:r>
            <a:r>
              <a:rPr lang="de-DE" altLang="ko-KR" dirty="0"/>
              <a:t>: </a:t>
            </a:r>
            <a:r>
              <a:rPr lang="de" altLang="ko-KR" dirty="0"/>
              <a:t>Cluster-basierte </a:t>
            </a:r>
            <a:r>
              <a:rPr lang="de" altLang="ko-KR" dirty="0" err="1"/>
              <a:t>Ausreißererkennungsalgorithmen</a:t>
            </a:r>
            <a:r>
              <a:rPr lang="de" altLang="ko-KR" dirty="0"/>
              <a:t> basieren auf der Idee, dass Ausreißer in einem Datensatz sich von den anderen Datenpunkten dadurch unterscheiden, dass sie keine klare Zugehörigkeit zu einem Cluster aufweisen oder sich weit von den Clustern entfernt befinden.</a:t>
            </a:r>
            <a:endParaRPr lang="de-DE" dirty="0"/>
          </a:p>
          <a:p>
            <a:endParaRPr lang="de-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Die Konzept der dichte: </a:t>
            </a:r>
            <a:r>
              <a:rPr lang="de" altLang="ko-KR" dirty="0"/>
              <a:t>Dichtebasierte </a:t>
            </a:r>
            <a:r>
              <a:rPr lang="de" altLang="ko-KR" dirty="0" err="1"/>
              <a:t>Ausreißererkennungsalgorithmen</a:t>
            </a:r>
            <a:r>
              <a:rPr lang="de" altLang="ko-KR" dirty="0"/>
              <a:t> identifizieren Ausreißer anhand der Dichte von Objekten in einem Datensatz. Objekte, die in Bereichen mit geringer Dichte liegen oder in Gruppen mit niedriger Dichte, werden als Ausreißer betrachtet.</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10</a:t>
            </a:fld>
            <a:endParaRPr lang="de-DE"/>
          </a:p>
        </p:txBody>
      </p:sp>
    </p:spTree>
    <p:extLst>
      <p:ext uri="{BB962C8B-B14F-4D97-AF65-F5344CB8AC3E}">
        <p14:creationId xmlns:p14="http://schemas.microsoft.com/office/powerpoint/2010/main" val="54642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 altLang="ko-KR" sz="900" kern="1200" dirty="0">
                <a:solidFill>
                  <a:schemeClr val="tx1"/>
                </a:solidFill>
                <a:effectLst/>
                <a:latin typeface="+mn-lt"/>
                <a:ea typeface="+mn-ea"/>
                <a:cs typeface="+mn-cs"/>
              </a:rPr>
              <a:t>Das </a:t>
            </a:r>
            <a:r>
              <a:rPr kumimoji="0" lang="en" altLang="ko-KR" sz="900" kern="1200" dirty="0" err="1">
                <a:solidFill>
                  <a:schemeClr val="tx1"/>
                </a:solidFill>
                <a:effectLst/>
                <a:latin typeface="+mn-lt"/>
                <a:ea typeface="+mn-ea"/>
                <a:cs typeface="+mn-cs"/>
              </a:rPr>
              <a:t>dritte</a:t>
            </a:r>
            <a:r>
              <a:rPr kumimoji="0" lang="en" altLang="ko-KR" sz="900" kern="1200" dirty="0">
                <a:solidFill>
                  <a:schemeClr val="tx1"/>
                </a:solidFill>
                <a:effectLst/>
                <a:latin typeface="+mn-lt"/>
                <a:ea typeface="+mn-ea"/>
                <a:cs typeface="+mn-cs"/>
              </a:rPr>
              <a:t> Paper</a:t>
            </a:r>
            <a:r>
              <a:rPr kumimoji="1" lang="de-DE" altLang="ko-KR" dirty="0"/>
              <a:t> verwendet statistikbasierte Algorithmus:</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das Paper [JYK20] schlägt einen modifizierten IQR vor, so dass es kein Problem gibt, hohe Feinstaubkonzentrationen vorherzusagen. Denn der herkömmliche IQR kategorisiert Daten mit hohen Feinstaubkonzentrationen als Ausreißer und eliminiert diese, was dazu führt, dass das trainierte Modell nicht in der Lage ist, Vorhersagen für diese Art von Konzentrationen zu treffen. </a:t>
            </a:r>
            <a:endParaRPr lang="de" altLang="ko-KR" dirty="0">
              <a:effectLst/>
            </a:endParaRPr>
          </a:p>
          <a:p>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Das fünfte Paper verwendet </a:t>
            </a:r>
            <a:r>
              <a:rPr kumimoji="1" lang="de-DE" altLang="ko-KR" dirty="0" err="1"/>
              <a:t>cluster</a:t>
            </a:r>
            <a:r>
              <a:rPr kumimoji="1" lang="de-DE" altLang="ko-KR" dirty="0"/>
              <a:t>:</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nutzt [WD16] beim „</a:t>
            </a:r>
            <a:r>
              <a:rPr lang="de" altLang="ko-KR" sz="900" kern="1200" dirty="0" err="1">
                <a:solidFill>
                  <a:schemeClr val="tx1"/>
                </a:solidFill>
                <a:effectLst/>
                <a:latin typeface="+mn-lt"/>
                <a:ea typeface="+mn-ea"/>
                <a:cs typeface="+mn-cs"/>
              </a:rPr>
              <a:t>wireless</a:t>
            </a:r>
            <a:r>
              <a:rPr lang="de" altLang="ko-KR" sz="900" kern="1200" dirty="0">
                <a:solidFill>
                  <a:schemeClr val="tx1"/>
                </a:solidFill>
                <a:effectLst/>
                <a:latin typeface="+mn-lt"/>
                <a:ea typeface="+mn-ea"/>
                <a:cs typeface="+mn-cs"/>
              </a:rPr>
              <a:t> </a:t>
            </a:r>
            <a:r>
              <a:rPr lang="de" altLang="ko-KR" sz="900" kern="1200" dirty="0" err="1">
                <a:solidFill>
                  <a:schemeClr val="tx1"/>
                </a:solidFill>
                <a:effectLst/>
                <a:latin typeface="+mn-lt"/>
                <a:ea typeface="+mn-ea"/>
                <a:cs typeface="+mn-cs"/>
              </a:rPr>
              <a:t>sensor</a:t>
            </a:r>
            <a:r>
              <a:rPr lang="de" altLang="ko-KR" sz="900" kern="1200" dirty="0">
                <a:solidFill>
                  <a:schemeClr val="tx1"/>
                </a:solidFill>
                <a:effectLst/>
                <a:latin typeface="+mn-lt"/>
                <a:ea typeface="+mn-ea"/>
                <a:cs typeface="+mn-cs"/>
              </a:rPr>
              <a:t> </a:t>
            </a:r>
            <a:r>
              <a:rPr lang="de" altLang="ko-KR" sz="900" kern="1200" dirty="0" err="1">
                <a:solidFill>
                  <a:schemeClr val="tx1"/>
                </a:solidFill>
                <a:effectLst/>
                <a:latin typeface="+mn-lt"/>
                <a:ea typeface="+mn-ea"/>
                <a:cs typeface="+mn-cs"/>
              </a:rPr>
              <a:t>network</a:t>
            </a:r>
            <a:r>
              <a:rPr lang="de" altLang="ko-KR" sz="900" kern="1200" dirty="0">
                <a:solidFill>
                  <a:schemeClr val="tx1"/>
                </a:solidFill>
                <a:effectLst/>
                <a:latin typeface="+mn-lt"/>
                <a:ea typeface="+mn-ea"/>
                <a:cs typeface="+mn-cs"/>
              </a:rPr>
              <a:t>“ das K-</a:t>
            </a:r>
            <a:r>
              <a:rPr lang="de" altLang="ko-KR" sz="900" kern="1200" dirty="0" err="1">
                <a:solidFill>
                  <a:schemeClr val="tx1"/>
                </a:solidFill>
                <a:effectLst/>
                <a:latin typeface="+mn-lt"/>
                <a:ea typeface="+mn-ea"/>
                <a:cs typeface="+mn-cs"/>
              </a:rPr>
              <a:t>Means</a:t>
            </a:r>
            <a:r>
              <a:rPr lang="de" altLang="ko-KR" sz="900" kern="1200" dirty="0">
                <a:solidFill>
                  <a:schemeClr val="tx1"/>
                </a:solidFill>
                <a:effectLst/>
                <a:latin typeface="+mn-lt"/>
                <a:ea typeface="+mn-ea"/>
                <a:cs typeface="+mn-cs"/>
              </a:rPr>
              <a:t>-Clustering zur Erkennung von </a:t>
            </a:r>
            <a:r>
              <a:rPr lang="de" altLang="ko-KR" sz="900" kern="1200" dirty="0" err="1">
                <a:solidFill>
                  <a:schemeClr val="tx1"/>
                </a:solidFill>
                <a:effectLst/>
                <a:latin typeface="+mn-lt"/>
                <a:ea typeface="+mn-ea"/>
                <a:cs typeface="+mn-cs"/>
              </a:rPr>
              <a:t>Blackhole</a:t>
            </a:r>
            <a:r>
              <a:rPr lang="de" altLang="ko-KR" sz="900" kern="1200" dirty="0">
                <a:solidFill>
                  <a:schemeClr val="tx1"/>
                </a:solidFill>
                <a:effectLst/>
                <a:latin typeface="+mn-lt"/>
                <a:ea typeface="+mn-ea"/>
                <a:cs typeface="+mn-cs"/>
              </a:rPr>
              <a:t>- und </a:t>
            </a:r>
            <a:r>
              <a:rPr lang="de" altLang="ko-KR" sz="900" kern="1200" dirty="0" err="1">
                <a:solidFill>
                  <a:schemeClr val="tx1"/>
                </a:solidFill>
                <a:effectLst/>
                <a:latin typeface="+mn-lt"/>
                <a:ea typeface="+mn-ea"/>
                <a:cs typeface="+mn-cs"/>
              </a:rPr>
              <a:t>Misdirection</a:t>
            </a:r>
            <a:r>
              <a:rPr lang="de" altLang="ko-KR" sz="900" kern="1200" dirty="0">
                <a:solidFill>
                  <a:schemeClr val="tx1"/>
                </a:solidFill>
                <a:effectLst/>
                <a:latin typeface="+mn-lt"/>
                <a:ea typeface="+mn-ea"/>
                <a:cs typeface="+mn-cs"/>
              </a:rPr>
              <a:t>-Knoten. Mit einer Erkennungsrate von 98,6% und einer falschen positiven Rate von 1,2% ist dies besser als bestehende Algorithmen. </a:t>
            </a:r>
            <a:endParaRPr lang="de" altLang="ko-KR" dirty="0">
              <a:effectLst/>
            </a:endParaRPr>
          </a:p>
          <a:p>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Das sechste Paper verwendet dichte:</a:t>
            </a:r>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sz="900" kern="1200" dirty="0">
                <a:solidFill>
                  <a:schemeClr val="tx1"/>
                </a:solidFill>
                <a:effectLst/>
                <a:latin typeface="+mn-lt"/>
                <a:ea typeface="+mn-ea"/>
                <a:cs typeface="+mn-cs"/>
              </a:rPr>
              <a:t>Ein adaptives Anomalie-Erkennungsschema </a:t>
            </a:r>
            <a:r>
              <a:rPr lang="de-DE" altLang="ko-KR" sz="900" kern="1200" dirty="0" err="1">
                <a:solidFill>
                  <a:schemeClr val="tx1"/>
                </a:solidFill>
                <a:effectLst/>
                <a:latin typeface="+mn-lt"/>
                <a:ea typeface="+mn-ea"/>
                <a:cs typeface="+mn-cs"/>
              </a:rPr>
              <a:t>für</a:t>
            </a:r>
            <a:r>
              <a:rPr lang="de-DE" altLang="ko-KR" sz="900" kern="1200" dirty="0">
                <a:solidFill>
                  <a:schemeClr val="tx1"/>
                </a:solidFill>
                <a:effectLst/>
                <a:latin typeface="+mn-lt"/>
                <a:ea typeface="+mn-ea"/>
                <a:cs typeface="+mn-cs"/>
              </a:rPr>
              <a:t> Cloud-Computing, das auf dem dichtebasierten LOF-Algorithmus basiert, wird in [HZZ+13] vorgestellt. Dieses Schema kann </a:t>
            </a:r>
            <a:r>
              <a:rPr lang="de-DE" altLang="ko-KR" sz="900" kern="1200" dirty="0" err="1">
                <a:solidFill>
                  <a:schemeClr val="tx1"/>
                </a:solidFill>
                <a:effectLst/>
                <a:latin typeface="+mn-lt"/>
                <a:ea typeface="+mn-ea"/>
                <a:cs typeface="+mn-cs"/>
              </a:rPr>
              <a:t>kontextabhängige</a:t>
            </a:r>
            <a:r>
              <a:rPr lang="de-DE" altLang="ko-KR" sz="900" kern="1200" dirty="0">
                <a:solidFill>
                  <a:schemeClr val="tx1"/>
                </a:solidFill>
                <a:effectLst/>
                <a:latin typeface="+mn-lt"/>
                <a:ea typeface="+mn-ea"/>
                <a:cs typeface="+mn-cs"/>
              </a:rPr>
              <a:t> Anomalien mit geringem Rechenaufwand effektiv erkennen. </a:t>
            </a:r>
            <a:endParaRPr lang="de-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r>
              <a:rPr kumimoji="1" lang="de-DE" altLang="ko-KR" dirty="0"/>
              <a:t>Der Unterschied zwischen den Papers und dieser Arbeit ist …</a:t>
            </a:r>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11</a:t>
            </a:fld>
            <a:endParaRPr lang="de-DE"/>
          </a:p>
        </p:txBody>
      </p:sp>
    </p:spTree>
    <p:extLst>
      <p:ext uri="{BB962C8B-B14F-4D97-AF65-F5344CB8AC3E}">
        <p14:creationId xmlns:p14="http://schemas.microsoft.com/office/powerpoint/2010/main" val="1563632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dirty="0"/>
              <a:t>Mit welchen Datensätzen</a:t>
            </a:r>
          </a:p>
          <a:p>
            <a:r>
              <a:rPr lang="de-DE" dirty="0"/>
              <a:t>Mit welcher Evaluationsmetrik</a:t>
            </a:r>
          </a:p>
          <a:p>
            <a:r>
              <a:rPr lang="de-DE" dirty="0"/>
              <a:t>Und Ergebnisse</a:t>
            </a:r>
          </a:p>
        </p:txBody>
      </p:sp>
      <p:sp>
        <p:nvSpPr>
          <p:cNvPr id="4" name="Foliennummernplatzhalter 3"/>
          <p:cNvSpPr>
            <a:spLocks noGrp="1"/>
          </p:cNvSpPr>
          <p:nvPr>
            <p:ph type="sldNum" sz="quarter" idx="10"/>
          </p:nvPr>
        </p:nvSpPr>
        <p:spPr/>
        <p:txBody>
          <a:bodyPr/>
          <a:lstStyle/>
          <a:p>
            <a:fld id="{2D6A0D67-EDAE-48EC-829F-B147F9799060}" type="slidenum">
              <a:rPr lang="de-DE" smtClean="0"/>
              <a:t>12</a:t>
            </a:fld>
            <a:endParaRPr lang="de-DE"/>
          </a:p>
        </p:txBody>
      </p:sp>
    </p:spTree>
    <p:extLst>
      <p:ext uri="{BB962C8B-B14F-4D97-AF65-F5344CB8AC3E}">
        <p14:creationId xmlns:p14="http://schemas.microsoft.com/office/powerpoint/2010/main" val="3520414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kumimoji="1" lang="de-DE" altLang="ko-KR" dirty="0"/>
              <a:t>Die Datensätze sind aus DEUS-Projekt</a:t>
            </a:r>
          </a:p>
          <a:p>
            <a:endParaRPr kumimoji="1" lang="de-DE" altLang="ko-KR" dirty="0"/>
          </a:p>
          <a:p>
            <a:r>
              <a:rPr kumimoji="1" lang="de-DE" altLang="ko-KR" dirty="0"/>
              <a:t>Tabelle lesen (Nur die Unterschiede zwischen den Datensätzen beschreiben, wieso zwei haben, wie </a:t>
            </a:r>
            <a:r>
              <a:rPr lang="de-DE" altLang="ko-KR" sz="900" b="1" i="0" kern="1200" dirty="0">
                <a:solidFill>
                  <a:schemeClr val="tx1"/>
                </a:solidFill>
                <a:effectLst/>
                <a:latin typeface="+mn-lt"/>
                <a:ea typeface="+mn-ea"/>
                <a:cs typeface="+mn-cs"/>
              </a:rPr>
              <a:t>aggregiert</a:t>
            </a:r>
            <a:r>
              <a:rPr kumimoji="1" lang="de-DE" altLang="ko-KR" dirty="0"/>
              <a:t>)</a:t>
            </a:r>
          </a:p>
          <a:p>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alle Features des Datensatzes außer dem </a:t>
            </a:r>
            <a:r>
              <a:rPr lang="de" altLang="ko-KR" sz="900" i="1" kern="1200" dirty="0" err="1">
                <a:solidFill>
                  <a:schemeClr val="tx1"/>
                </a:solidFill>
                <a:effectLst/>
                <a:latin typeface="+mn-lt"/>
                <a:ea typeface="+mn-ea"/>
                <a:cs typeface="+mn-cs"/>
              </a:rPr>
              <a:t>pm</a:t>
            </a:r>
            <a:r>
              <a:rPr lang="de" altLang="ko-KR" sz="900" i="1" kern="1200" dirty="0">
                <a:solidFill>
                  <a:schemeClr val="tx1"/>
                </a:solidFill>
                <a:effectLst/>
                <a:latin typeface="+mn-lt"/>
                <a:ea typeface="+mn-ea"/>
                <a:cs typeface="+mn-cs"/>
              </a:rPr>
              <a:t> </a:t>
            </a:r>
            <a:r>
              <a:rPr lang="de" altLang="ko-KR" sz="900" kern="1200" dirty="0">
                <a:solidFill>
                  <a:schemeClr val="tx1"/>
                </a:solidFill>
                <a:effectLst/>
                <a:latin typeface="+mn-lt"/>
                <a:ea typeface="+mn-ea"/>
                <a:cs typeface="+mn-cs"/>
              </a:rPr>
              <a:t>als </a:t>
            </a:r>
            <a:r>
              <a:rPr lang="de" altLang="ko-KR" sz="900" kern="1200" dirty="0" err="1">
                <a:solidFill>
                  <a:schemeClr val="tx1"/>
                </a:solidFill>
                <a:effectLst/>
                <a:latin typeface="+mn-lt"/>
                <a:ea typeface="+mn-ea"/>
                <a:cs typeface="+mn-cs"/>
              </a:rPr>
              <a:t>ausreißerfrei</a:t>
            </a:r>
            <a:r>
              <a:rPr lang="de" altLang="ko-KR" sz="900" kern="1200" dirty="0">
                <a:solidFill>
                  <a:schemeClr val="tx1"/>
                </a:solidFill>
                <a:effectLst/>
                <a:latin typeface="+mn-lt"/>
                <a:ea typeface="+mn-ea"/>
                <a:cs typeface="+mn-cs"/>
              </a:rPr>
              <a:t> beurteilt werden und es gemäß dem PCC(</a:t>
            </a:r>
            <a:r>
              <a:rPr lang="de-DE" altLang="ko-KR" sz="900" kern="1200" dirty="0">
                <a:solidFill>
                  <a:schemeClr val="tx1"/>
                </a:solidFill>
                <a:effectLst/>
                <a:latin typeface="+mn-lt"/>
                <a:ea typeface="+mn-ea"/>
                <a:cs typeface="+mn-cs"/>
              </a:rPr>
              <a:t>Pearson </a:t>
            </a:r>
            <a:r>
              <a:rPr lang="de-DE" altLang="ko-KR" sz="900" kern="1200" dirty="0" err="1">
                <a:solidFill>
                  <a:schemeClr val="tx1"/>
                </a:solidFill>
                <a:effectLst/>
                <a:latin typeface="+mn-lt"/>
                <a:ea typeface="+mn-ea"/>
                <a:cs typeface="+mn-cs"/>
              </a:rPr>
              <a:t>Correlation</a:t>
            </a:r>
            <a:r>
              <a:rPr lang="de-DE" altLang="ko-KR" sz="900" kern="1200" dirty="0">
                <a:solidFill>
                  <a:schemeClr val="tx1"/>
                </a:solidFill>
                <a:effectLst/>
                <a:latin typeface="+mn-lt"/>
                <a:ea typeface="+mn-ea"/>
                <a:cs typeface="+mn-cs"/>
              </a:rPr>
              <a:t> </a:t>
            </a:r>
            <a:r>
              <a:rPr lang="de-DE" altLang="ko-KR" sz="900" kern="1200" dirty="0" err="1">
                <a:solidFill>
                  <a:schemeClr val="tx1"/>
                </a:solidFill>
                <a:effectLst/>
                <a:latin typeface="+mn-lt"/>
                <a:ea typeface="+mn-ea"/>
                <a:cs typeface="+mn-cs"/>
              </a:rPr>
              <a:t>Coefficient</a:t>
            </a:r>
            <a:r>
              <a:rPr lang="de-DE" altLang="ko-KR" sz="900" kern="1200" dirty="0">
                <a:solidFill>
                  <a:schemeClr val="tx1"/>
                </a:solidFill>
                <a:effectLst/>
                <a:latin typeface="+mn-lt"/>
                <a:ea typeface="+mn-ea"/>
                <a:cs typeface="+mn-cs"/>
              </a:rPr>
              <a:t>)</a:t>
            </a:r>
            <a:r>
              <a:rPr lang="de" altLang="ko-KR" sz="900" kern="1200" dirty="0">
                <a:solidFill>
                  <a:schemeClr val="tx1"/>
                </a:solidFill>
                <a:effectLst/>
                <a:latin typeface="+mn-lt"/>
                <a:ea typeface="+mn-ea"/>
                <a:cs typeface="+mn-cs"/>
              </a:rPr>
              <a:t> kein Feature gibt, das eine starke Korrelation mit </a:t>
            </a:r>
            <a:r>
              <a:rPr lang="de" altLang="ko-KR" sz="900" i="1" kern="1200" dirty="0" err="1">
                <a:solidFill>
                  <a:schemeClr val="tx1"/>
                </a:solidFill>
                <a:effectLst/>
                <a:latin typeface="+mn-lt"/>
                <a:ea typeface="+mn-ea"/>
                <a:cs typeface="+mn-cs"/>
              </a:rPr>
              <a:t>pm</a:t>
            </a:r>
            <a:r>
              <a:rPr lang="de" altLang="ko-KR" sz="900" i="1" kern="1200" dirty="0">
                <a:solidFill>
                  <a:schemeClr val="tx1"/>
                </a:solidFill>
                <a:effectLst/>
                <a:latin typeface="+mn-lt"/>
                <a:ea typeface="+mn-ea"/>
                <a:cs typeface="+mn-cs"/>
              </a:rPr>
              <a:t> </a:t>
            </a:r>
            <a:r>
              <a:rPr lang="de" altLang="ko-KR" sz="900" kern="1200" dirty="0">
                <a:solidFill>
                  <a:schemeClr val="tx1"/>
                </a:solidFill>
                <a:effectLst/>
                <a:latin typeface="+mn-lt"/>
                <a:ea typeface="+mn-ea"/>
                <a:cs typeface="+mn-cs"/>
              </a:rPr>
              <a:t>aufwiese, wird nur das Feature </a:t>
            </a:r>
            <a:r>
              <a:rPr lang="de" altLang="ko-KR" sz="900" i="1" kern="1200" dirty="0" err="1">
                <a:solidFill>
                  <a:schemeClr val="tx1"/>
                </a:solidFill>
                <a:effectLst/>
                <a:latin typeface="+mn-lt"/>
                <a:ea typeface="+mn-ea"/>
                <a:cs typeface="+mn-cs"/>
              </a:rPr>
              <a:t>pm</a:t>
            </a:r>
            <a:r>
              <a:rPr lang="de" altLang="ko-KR" sz="900" i="1" kern="1200" dirty="0">
                <a:solidFill>
                  <a:schemeClr val="tx1"/>
                </a:solidFill>
                <a:effectLst/>
                <a:latin typeface="+mn-lt"/>
                <a:ea typeface="+mn-ea"/>
                <a:cs typeface="+mn-cs"/>
              </a:rPr>
              <a:t> </a:t>
            </a:r>
            <a:r>
              <a:rPr lang="de" altLang="ko-KR" sz="900" kern="1200" dirty="0">
                <a:solidFill>
                  <a:schemeClr val="tx1"/>
                </a:solidFill>
                <a:effectLst/>
                <a:latin typeface="+mn-lt"/>
                <a:ea typeface="+mn-ea"/>
                <a:cs typeface="+mn-cs"/>
              </a:rPr>
              <a:t>zur </a:t>
            </a:r>
            <a:r>
              <a:rPr lang="de" altLang="ko-KR" sz="900" kern="1200" dirty="0" err="1">
                <a:solidFill>
                  <a:schemeClr val="tx1"/>
                </a:solidFill>
                <a:effectLst/>
                <a:latin typeface="+mn-lt"/>
                <a:ea typeface="+mn-ea"/>
                <a:cs typeface="+mn-cs"/>
              </a:rPr>
              <a:t>Ausreißererkennung</a:t>
            </a:r>
            <a:r>
              <a:rPr lang="de" altLang="ko-KR" sz="900" kern="1200" dirty="0">
                <a:solidFill>
                  <a:schemeClr val="tx1"/>
                </a:solidFill>
                <a:effectLst/>
                <a:latin typeface="+mn-lt"/>
                <a:ea typeface="+mn-ea"/>
                <a:cs typeface="+mn-cs"/>
              </a:rPr>
              <a:t> verwendet. </a:t>
            </a:r>
            <a:endParaRPr kumimoji="1" lang="de-DE" altLang="ko-KR"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13</a:t>
            </a:fld>
            <a:endParaRPr lang="de-DE"/>
          </a:p>
        </p:txBody>
      </p:sp>
    </p:spTree>
    <p:extLst>
      <p:ext uri="{BB962C8B-B14F-4D97-AF65-F5344CB8AC3E}">
        <p14:creationId xmlns:p14="http://schemas.microsoft.com/office/powerpoint/2010/main" val="4004178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Diese Metrik berechnet den durch- </a:t>
            </a:r>
            <a:r>
              <a:rPr lang="de" altLang="ko-KR" sz="900" kern="1200" dirty="0" err="1">
                <a:solidFill>
                  <a:schemeClr val="tx1"/>
                </a:solidFill>
                <a:effectLst/>
                <a:latin typeface="+mn-lt"/>
                <a:ea typeface="+mn-ea"/>
                <a:cs typeface="+mn-cs"/>
              </a:rPr>
              <a:t>schnittlichen</a:t>
            </a:r>
            <a:r>
              <a:rPr lang="de" altLang="ko-KR" sz="900" kern="1200" dirty="0">
                <a:solidFill>
                  <a:schemeClr val="tx1"/>
                </a:solidFill>
                <a:effectLst/>
                <a:latin typeface="+mn-lt"/>
                <a:ea typeface="+mn-ea"/>
                <a:cs typeface="+mn-cs"/>
              </a:rPr>
              <a:t> absoluten Prozentfehler zwischen den vorhergesagten und den </a:t>
            </a:r>
            <a:r>
              <a:rPr lang="de" altLang="ko-KR" sz="900" kern="1200" dirty="0" err="1">
                <a:solidFill>
                  <a:schemeClr val="tx1"/>
                </a:solidFill>
                <a:effectLst/>
                <a:latin typeface="+mn-lt"/>
                <a:ea typeface="+mn-ea"/>
                <a:cs typeface="+mn-cs"/>
              </a:rPr>
              <a:t>tatsächlichen</a:t>
            </a:r>
            <a:r>
              <a:rPr lang="de" altLang="ko-KR" sz="900" kern="1200" dirty="0">
                <a:solidFill>
                  <a:schemeClr val="tx1"/>
                </a:solidFill>
                <a:effectLst/>
                <a:latin typeface="+mn-lt"/>
                <a:ea typeface="+mn-ea"/>
                <a:cs typeface="+mn-cs"/>
              </a:rPr>
              <a:t> Werten. Ein niedriger SMAPE-Wert deutet auf eine hohe Prognosegenauigkeit hin, </a:t>
            </a:r>
            <a:r>
              <a:rPr lang="de" altLang="ko-KR" sz="900" kern="1200" dirty="0" err="1">
                <a:solidFill>
                  <a:schemeClr val="tx1"/>
                </a:solidFill>
                <a:effectLst/>
                <a:latin typeface="+mn-lt"/>
                <a:ea typeface="+mn-ea"/>
                <a:cs typeface="+mn-cs"/>
              </a:rPr>
              <a:t>wäh</a:t>
            </a:r>
            <a:r>
              <a:rPr lang="de" altLang="ko-KR" sz="900" kern="1200" dirty="0">
                <a:solidFill>
                  <a:schemeClr val="tx1"/>
                </a:solidFill>
                <a:effectLst/>
                <a:latin typeface="+mn-lt"/>
                <a:ea typeface="+mn-ea"/>
                <a:cs typeface="+mn-cs"/>
              </a:rPr>
              <a:t>- </a:t>
            </a:r>
            <a:r>
              <a:rPr lang="de" altLang="ko-KR" sz="900" kern="1200" dirty="0" err="1">
                <a:solidFill>
                  <a:schemeClr val="tx1"/>
                </a:solidFill>
                <a:effectLst/>
                <a:latin typeface="+mn-lt"/>
                <a:ea typeface="+mn-ea"/>
                <a:cs typeface="+mn-cs"/>
              </a:rPr>
              <a:t>rend</a:t>
            </a:r>
            <a:r>
              <a:rPr lang="de" altLang="ko-KR" sz="900" kern="1200" dirty="0">
                <a:solidFill>
                  <a:schemeClr val="tx1"/>
                </a:solidFill>
                <a:effectLst/>
                <a:latin typeface="+mn-lt"/>
                <a:ea typeface="+mn-ea"/>
                <a:cs typeface="+mn-cs"/>
              </a:rPr>
              <a:t> ein hoher Wert auf eine geringe Genauigkeit hinweist.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sz="900" kern="1200" dirty="0">
                <a:solidFill>
                  <a:schemeClr val="tx1"/>
                </a:solidFill>
                <a:effectLst/>
                <a:latin typeface="+mn-lt"/>
                <a:ea typeface="+mn-ea"/>
                <a:cs typeface="+mn-cs"/>
              </a:rPr>
              <a:t>O</a:t>
            </a:r>
            <a:r>
              <a:rPr lang="de" altLang="ko-KR" sz="900" kern="1200" dirty="0" err="1">
                <a:solidFill>
                  <a:schemeClr val="tx1"/>
                </a:solidFill>
                <a:effectLst/>
                <a:latin typeface="+mn-lt"/>
                <a:ea typeface="+mn-ea"/>
                <a:cs typeface="+mn-cs"/>
              </a:rPr>
              <a:t>hne</a:t>
            </a:r>
            <a:r>
              <a:rPr lang="de" altLang="ko-KR" sz="900" kern="1200" dirty="0">
                <a:solidFill>
                  <a:schemeClr val="tx1"/>
                </a:solidFill>
                <a:effectLst/>
                <a:latin typeface="+mn-lt"/>
                <a:ea typeface="+mn-ea"/>
                <a:cs typeface="+mn-cs"/>
              </a:rPr>
              <a:t> Nachteil</a:t>
            </a:r>
            <a:endParaRPr lang="de" altLang="ko-KR" dirty="0">
              <a:effectLst/>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14</a:t>
            </a:fld>
            <a:endParaRPr lang="de-DE"/>
          </a:p>
        </p:txBody>
      </p:sp>
    </p:spTree>
    <p:extLst>
      <p:ext uri="{BB962C8B-B14F-4D97-AF65-F5344CB8AC3E}">
        <p14:creationId xmlns:p14="http://schemas.microsoft.com/office/powerpoint/2010/main" val="1249840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kumimoji="1" lang="de-DE" altLang="ko-KR" dirty="0"/>
              <a:t>Tabelle lesen und beschreiben, wieso ich Google </a:t>
            </a:r>
            <a:r>
              <a:rPr kumimoji="1" lang="de-DE" altLang="ko-KR" dirty="0" err="1"/>
              <a:t>Colab</a:t>
            </a:r>
            <a:r>
              <a:rPr kumimoji="1" lang="de-DE" altLang="ko-KR" dirty="0"/>
              <a:t> benutzt habe:</a:t>
            </a:r>
          </a:p>
          <a:p>
            <a:r>
              <a:rPr kumimoji="1" lang="de-DE" altLang="ko-KR" dirty="0"/>
              <a:t>bessere Entwicklungsumgebung als meinen Rechner</a:t>
            </a:r>
          </a:p>
          <a:p>
            <a:r>
              <a:rPr kumimoji="1" lang="de-DE" altLang="ko-KR" dirty="0"/>
              <a:t>erfordert keine Installation (weil ich in der SLUB mit Laptop, zuhause mit Desktop)</a:t>
            </a:r>
          </a:p>
          <a:p>
            <a:r>
              <a:rPr kumimoji="1" lang="de-DE" altLang="ko-KR" dirty="0"/>
              <a:t>einfache Verwaltung des Versions (trotzdem habe ich mit dem </a:t>
            </a:r>
            <a:r>
              <a:rPr kumimoji="1" lang="de-DE" altLang="ko-KR" dirty="0" err="1"/>
              <a:t>git</a:t>
            </a:r>
            <a:r>
              <a:rPr kumimoji="1" lang="de-DE" altLang="ko-KR" dirty="0"/>
              <a:t> das Version verwaltet)</a:t>
            </a:r>
          </a:p>
        </p:txBody>
      </p:sp>
      <p:sp>
        <p:nvSpPr>
          <p:cNvPr id="4" name="슬라이드 번호 개체 틀 3"/>
          <p:cNvSpPr>
            <a:spLocks noGrp="1"/>
          </p:cNvSpPr>
          <p:nvPr>
            <p:ph type="sldNum" sz="quarter" idx="5"/>
          </p:nvPr>
        </p:nvSpPr>
        <p:spPr/>
        <p:txBody>
          <a:bodyPr/>
          <a:lstStyle/>
          <a:p>
            <a:fld id="{2D6A0D67-EDAE-48EC-829F-B147F9799060}" type="slidenum">
              <a:rPr lang="de-DE" smtClean="0"/>
              <a:t>15</a:t>
            </a:fld>
            <a:endParaRPr lang="de-DE"/>
          </a:p>
        </p:txBody>
      </p:sp>
    </p:spTree>
    <p:extLst>
      <p:ext uri="{BB962C8B-B14F-4D97-AF65-F5344CB8AC3E}">
        <p14:creationId xmlns:p14="http://schemas.microsoft.com/office/powerpoint/2010/main" val="2549994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Das Ziel dieser Arbeit ist die Untersuchung des Einflusses von Ausreißern auf die Prognosegenauigkeit von Feinstaubkonzentrationen</a:t>
            </a:r>
          </a:p>
          <a:p>
            <a:endParaRPr kumimoji="1" lang="de-DE" altLang="ko-KR" dirty="0"/>
          </a:p>
          <a:p>
            <a:r>
              <a:rPr kumimoji="1" lang="de" altLang="ko-KR" dirty="0"/>
              <a:t>Deshalb habe ich die Änderung der </a:t>
            </a:r>
            <a:r>
              <a:rPr kumimoji="1" lang="de" altLang="ko-KR" dirty="0" err="1"/>
              <a:t>Modellleistungs</a:t>
            </a:r>
            <a:r>
              <a:rPr kumimoji="1" lang="de" altLang="ko-KR" dirty="0"/>
              <a:t> mit der fünf Algorithmen untersucht. Dabei wurden statistik-, cluster- und dichtebasierte </a:t>
            </a:r>
            <a:r>
              <a:rPr kumimoji="1" lang="de" altLang="ko-KR" dirty="0">
                <a:solidFill>
                  <a:srgbClr val="FF0000"/>
                </a:solidFill>
              </a:rPr>
              <a:t>Algorithmen eingesetzt. Anschließend </a:t>
            </a:r>
            <a:r>
              <a:rPr kumimoji="1" lang="de" altLang="ko-KR" dirty="0"/>
              <a:t>wurden die Prognosemodelle auf Basis der bereinigten Daten gebildet und die Prognosegenauigkeit wurde mit derjenigen der Modelle verglichen, die auf der unbereinigten Datenbasis gebildet wurden. </a:t>
            </a:r>
            <a:endParaRPr kumimoji="1" lang="de-DE" altLang="ko-KR" dirty="0"/>
          </a:p>
          <a:p>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Die Ergebnisse zeigen, dass </a:t>
            </a:r>
            <a:r>
              <a:rPr kumimoji="1" lang="de-DE" altLang="ko-KR" sz="900" b="0" dirty="0">
                <a:solidFill>
                  <a:schemeClr val="tx1"/>
                </a:solidFill>
              </a:rPr>
              <a:t>alle Algorithmen außer LOF Algorithmus positive Ergebnisse resultiert haben.</a:t>
            </a:r>
            <a:endParaRPr kumimoji="1" lang="ko-KR" altLang="en-US" sz="900" b="0" dirty="0">
              <a:solidFill>
                <a:schemeClr val="tx1"/>
              </a:solidFill>
            </a:endParaRPr>
          </a:p>
          <a:p>
            <a:endParaRPr kumimoji="1" lang="de-DE" altLang="ko-KR"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16</a:t>
            </a:fld>
            <a:endParaRPr lang="de-DE"/>
          </a:p>
        </p:txBody>
      </p:sp>
    </p:spTree>
    <p:extLst>
      <p:ext uri="{BB962C8B-B14F-4D97-AF65-F5344CB8AC3E}">
        <p14:creationId xmlns:p14="http://schemas.microsoft.com/office/powerpoint/2010/main" val="2107420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kumimoji="1" lang="de-DE" altLang="ko-KR" dirty="0"/>
              <a:t>Mit der Visualisierung kann man intuitiv die Ergebnisse sehen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 altLang="ko-KR" sz="900" kern="1200" dirty="0">
                <a:solidFill>
                  <a:schemeClr val="tx1"/>
                </a:solidFill>
                <a:effectLst/>
                <a:latin typeface="+mn-lt"/>
                <a:ea typeface="+mn-ea"/>
                <a:cs typeface="+mn-cs"/>
              </a:rPr>
              <a:t>LOF: </a:t>
            </a:r>
            <a:r>
              <a:rPr lang="de" altLang="ko-KR" sz="900" kern="1200" dirty="0">
                <a:solidFill>
                  <a:schemeClr val="tx1"/>
                </a:solidFill>
                <a:effectLst/>
                <a:latin typeface="+mn-lt"/>
                <a:ea typeface="+mn-ea"/>
                <a:cs typeface="+mn-cs"/>
              </a:rPr>
              <a:t>Dieses negative Ergebnis für den LOF scheint darauf zurückzuführen zu sein, dass zu viele signifikante Daten entfernt wurden, wie Abbildung 6.1d zeigt. Mit anderen Worten, es ist ersichtlich, dass dieses Ergebnis durch das Entfernen von Daten aus dichten Bereichen verursacht wurde. Dies ist eine Eigenschaft des LOF-Algorithmus, denn im Gegensatz zu anderen Algorithmen, bei denen nur Daten aus Bereichen mit geringer Dichte entfernt werden, entfernt der LOF-Algorithmus die Datenpunkte, die in einem dichten Bereich vorhanden sind, wenn sie niedriger als die durchschnittliche Dichte des Bereichs sind. </a:t>
            </a:r>
            <a:endParaRPr lang="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effectLst/>
            </a:endParaRPr>
          </a:p>
          <a:p>
            <a:r>
              <a:rPr kumimoji="1" lang="de-DE" altLang="ko-KR" dirty="0"/>
              <a:t>Z-Score und IQR: </a:t>
            </a:r>
            <a:r>
              <a:rPr kumimoji="1" lang="de" altLang="ko-KR" dirty="0"/>
              <a:t>Da es sich bei diesen beiden Algorithmen um </a:t>
            </a:r>
            <a:r>
              <a:rPr kumimoji="1" lang="de" altLang="ko-KR" dirty="0" err="1"/>
              <a:t>statisti</a:t>
            </a:r>
            <a:r>
              <a:rPr kumimoji="1" lang="de-DE" altLang="ko-KR" dirty="0" err="1"/>
              <a:t>kbasierte</a:t>
            </a:r>
            <a:r>
              <a:rPr kumimoji="1" lang="de" altLang="ko-KR" dirty="0"/>
              <a:t> Algorithmen handelt, wurde die Zeit nicht berücksichtigt.(</a:t>
            </a:r>
            <a:r>
              <a:rPr kumimoji="1" lang="de" altLang="ko-KR" dirty="0" err="1"/>
              <a:t>Abbilung</a:t>
            </a:r>
            <a:r>
              <a:rPr kumimoji="1" lang="de" altLang="ko-KR" dirty="0"/>
              <a:t> hat eine gerade Linie)</a:t>
            </a:r>
          </a:p>
          <a:p>
            <a:endParaRPr kumimoji="1" lang="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effectLst/>
              </a:rPr>
              <a:t>K-</a:t>
            </a:r>
            <a:r>
              <a:rPr lang="de" altLang="ko-KR" dirty="0" err="1">
                <a:effectLst/>
              </a:rPr>
              <a:t>Means</a:t>
            </a:r>
            <a:r>
              <a:rPr lang="de" altLang="ko-KR" dirty="0">
                <a:effectLst/>
              </a:rPr>
              <a:t>: </a:t>
            </a:r>
            <a:r>
              <a:rPr lang="de" altLang="ko-KR" sz="900" kern="1200" dirty="0">
                <a:solidFill>
                  <a:schemeClr val="tx1"/>
                </a:solidFill>
                <a:effectLst/>
                <a:latin typeface="+mn-lt"/>
                <a:ea typeface="+mn-ea"/>
                <a:cs typeface="+mn-cs"/>
              </a:rPr>
              <a:t>weniger leistungsfähig als andere </a:t>
            </a:r>
            <a:r>
              <a:rPr lang="de" altLang="ko-KR" sz="900" kern="1200" dirty="0" err="1">
                <a:solidFill>
                  <a:schemeClr val="tx1"/>
                </a:solidFill>
                <a:effectLst/>
                <a:latin typeface="+mn-lt"/>
                <a:ea typeface="+mn-ea"/>
                <a:cs typeface="+mn-cs"/>
              </a:rPr>
              <a:t>iForest</a:t>
            </a:r>
            <a:r>
              <a:rPr lang="de" altLang="ko-KR" sz="900" kern="1200" dirty="0">
                <a:solidFill>
                  <a:schemeClr val="tx1"/>
                </a:solidFill>
                <a:effectLst/>
                <a:latin typeface="+mn-lt"/>
                <a:ea typeface="+mn-ea"/>
                <a:cs typeface="+mn-cs"/>
              </a:rPr>
              <a:t>-, IQR- und </a:t>
            </a:r>
            <a:r>
              <a:rPr lang="de" altLang="ko-KR" sz="900" kern="1200" dirty="0" err="1">
                <a:solidFill>
                  <a:schemeClr val="tx1"/>
                </a:solidFill>
                <a:effectLst/>
                <a:latin typeface="+mn-lt"/>
                <a:ea typeface="+mn-ea"/>
                <a:cs typeface="+mn-cs"/>
              </a:rPr>
              <a:t>z</a:t>
            </a:r>
            <a:r>
              <a:rPr lang="de" altLang="ko-KR" sz="900" kern="1200" dirty="0">
                <a:solidFill>
                  <a:schemeClr val="tx1"/>
                </a:solidFill>
                <a:effectLst/>
                <a:latin typeface="+mn-lt"/>
                <a:ea typeface="+mn-ea"/>
                <a:cs typeface="+mn-cs"/>
              </a:rPr>
              <a:t>-Score-Algorithmen, da einige Daten entfernt werden, die in dichten Bereichen vorhanden sind. Natürlich hat dieser Algorithmus auch eine kleine Menge sinnloser Daten entfernt, so dass er im Gegensatz zu LOF die Leistung des Modells verbessert hat. </a:t>
            </a:r>
            <a:endParaRPr kumimoji="1" lang="en-US" altLang="ko-KR" dirty="0"/>
          </a:p>
          <a:p>
            <a:endParaRPr kumimoji="1" lang="en-US"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err="1">
                <a:solidFill>
                  <a:schemeClr val="tx1"/>
                </a:solidFill>
                <a:effectLst/>
                <a:latin typeface="+mn-lt"/>
                <a:ea typeface="+mn-ea"/>
                <a:cs typeface="+mn-cs"/>
              </a:rPr>
              <a:t>iForset</a:t>
            </a:r>
            <a:r>
              <a:rPr lang="de" altLang="ko-KR" sz="900" kern="1200" dirty="0">
                <a:solidFill>
                  <a:schemeClr val="tx1"/>
                </a:solidFill>
                <a:effectLst/>
                <a:latin typeface="+mn-lt"/>
                <a:ea typeface="+mn-ea"/>
                <a:cs typeface="+mn-cs"/>
              </a:rPr>
              <a:t>: die Trennlinie zwischen normalen und </a:t>
            </a:r>
            <a:r>
              <a:rPr lang="de" altLang="ko-KR" sz="900" kern="1200" dirty="0" err="1">
                <a:solidFill>
                  <a:schemeClr val="tx1"/>
                </a:solidFill>
                <a:effectLst/>
                <a:latin typeface="+mn-lt"/>
                <a:ea typeface="+mn-ea"/>
                <a:cs typeface="+mn-cs"/>
              </a:rPr>
              <a:t>Ausreißerdaten</a:t>
            </a:r>
            <a:r>
              <a:rPr lang="de" altLang="ko-KR" sz="900" kern="1200" dirty="0">
                <a:solidFill>
                  <a:schemeClr val="tx1"/>
                </a:solidFill>
                <a:effectLst/>
                <a:latin typeface="+mn-lt"/>
                <a:ea typeface="+mn-ea"/>
                <a:cs typeface="+mn-cs"/>
              </a:rPr>
              <a:t> hat eine schöne Kurve erzeugt. (Also, Zeit berücksichtigt)</a:t>
            </a:r>
          </a:p>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17</a:t>
            </a:fld>
            <a:endParaRPr lang="de-DE"/>
          </a:p>
        </p:txBody>
      </p:sp>
    </p:spTree>
    <p:extLst>
      <p:ext uri="{BB962C8B-B14F-4D97-AF65-F5344CB8AC3E}">
        <p14:creationId xmlns:p14="http://schemas.microsoft.com/office/powerpoint/2010/main" val="3784108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kumimoji="1" lang="de-DE" altLang="ko-KR" dirty="0"/>
              <a:t>Mit der Visualisierung kann man intuitiv die Ergebnisse sehen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 altLang="ko-KR" sz="900" kern="1200" dirty="0">
                <a:solidFill>
                  <a:schemeClr val="tx1"/>
                </a:solidFill>
                <a:effectLst/>
                <a:latin typeface="+mn-lt"/>
                <a:ea typeface="+mn-ea"/>
                <a:cs typeface="+mn-cs"/>
              </a:rPr>
              <a:t>LOF: </a:t>
            </a:r>
            <a:r>
              <a:rPr lang="de" altLang="ko-KR" sz="900" kern="1200" dirty="0">
                <a:solidFill>
                  <a:schemeClr val="tx1"/>
                </a:solidFill>
                <a:effectLst/>
                <a:latin typeface="+mn-lt"/>
                <a:ea typeface="+mn-ea"/>
                <a:cs typeface="+mn-cs"/>
              </a:rPr>
              <a:t>Dieses negative Ergebnis für den LOF scheint darauf zurückzuführen zu sein, dass zu viele signifikante Daten entfernt wurden, wie Abbildung 6.1d zeigt. Mit anderen Worten, es ist ersichtlich, dass dieses Ergebnis durch das Entfernen von Daten aus dichten Bereichen verursacht wurde. Dies ist eine Eigenschaft des LOF-Algorithmus, denn im Gegensatz zu anderen Algorithmen, bei denen nur Daten aus Bereichen mit geringer Dichte entfernt werden, entfernt der LOF-Algorithmus die Datenpunkte, die in einem dichten Bereich vorhanden sind, wenn sie niedriger als die durchschnittliche Dichte des Bereichs sind. </a:t>
            </a:r>
            <a:endParaRPr lang="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effectLst/>
            </a:endParaRPr>
          </a:p>
          <a:p>
            <a:r>
              <a:rPr kumimoji="1" lang="de-DE" altLang="ko-KR" dirty="0"/>
              <a:t>Z-Score und IQR: </a:t>
            </a:r>
            <a:r>
              <a:rPr kumimoji="1" lang="de" altLang="ko-KR" dirty="0"/>
              <a:t>Da es sich bei diesen beiden Algorithmen um </a:t>
            </a:r>
            <a:r>
              <a:rPr kumimoji="1" lang="de" altLang="ko-KR" dirty="0" err="1"/>
              <a:t>statisti</a:t>
            </a:r>
            <a:r>
              <a:rPr kumimoji="1" lang="de-DE" altLang="ko-KR" dirty="0" err="1"/>
              <a:t>kbasierte</a:t>
            </a:r>
            <a:r>
              <a:rPr kumimoji="1" lang="de" altLang="ko-KR" dirty="0"/>
              <a:t> Algorithmen handelt, wurde die Zeit nicht berücksichtigt.(</a:t>
            </a:r>
            <a:r>
              <a:rPr kumimoji="1" lang="de" altLang="ko-KR" dirty="0" err="1"/>
              <a:t>Abbilung</a:t>
            </a:r>
            <a:r>
              <a:rPr kumimoji="1" lang="de" altLang="ko-KR" dirty="0"/>
              <a:t> hat eine gerade Linie)</a:t>
            </a:r>
          </a:p>
          <a:p>
            <a:endParaRPr kumimoji="1" lang="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effectLst/>
              </a:rPr>
              <a:t>K-</a:t>
            </a:r>
            <a:r>
              <a:rPr lang="de" altLang="ko-KR" dirty="0" err="1">
                <a:effectLst/>
              </a:rPr>
              <a:t>Means</a:t>
            </a:r>
            <a:r>
              <a:rPr lang="de" altLang="ko-KR" dirty="0">
                <a:effectLst/>
              </a:rPr>
              <a:t>: </a:t>
            </a:r>
            <a:r>
              <a:rPr lang="de" altLang="ko-KR" sz="900" kern="1200" dirty="0">
                <a:solidFill>
                  <a:schemeClr val="tx1"/>
                </a:solidFill>
                <a:effectLst/>
                <a:latin typeface="+mn-lt"/>
                <a:ea typeface="+mn-ea"/>
                <a:cs typeface="+mn-cs"/>
              </a:rPr>
              <a:t>weniger leistungsfähig als andere </a:t>
            </a:r>
            <a:r>
              <a:rPr lang="de" altLang="ko-KR" sz="900" kern="1200" dirty="0" err="1">
                <a:solidFill>
                  <a:schemeClr val="tx1"/>
                </a:solidFill>
                <a:effectLst/>
                <a:latin typeface="+mn-lt"/>
                <a:ea typeface="+mn-ea"/>
                <a:cs typeface="+mn-cs"/>
              </a:rPr>
              <a:t>iForest</a:t>
            </a:r>
            <a:r>
              <a:rPr lang="de" altLang="ko-KR" sz="900" kern="1200" dirty="0">
                <a:solidFill>
                  <a:schemeClr val="tx1"/>
                </a:solidFill>
                <a:effectLst/>
                <a:latin typeface="+mn-lt"/>
                <a:ea typeface="+mn-ea"/>
                <a:cs typeface="+mn-cs"/>
              </a:rPr>
              <a:t>-, IQR- und </a:t>
            </a:r>
            <a:r>
              <a:rPr lang="de" altLang="ko-KR" sz="900" kern="1200" dirty="0" err="1">
                <a:solidFill>
                  <a:schemeClr val="tx1"/>
                </a:solidFill>
                <a:effectLst/>
                <a:latin typeface="+mn-lt"/>
                <a:ea typeface="+mn-ea"/>
                <a:cs typeface="+mn-cs"/>
              </a:rPr>
              <a:t>z</a:t>
            </a:r>
            <a:r>
              <a:rPr lang="de" altLang="ko-KR" sz="900" kern="1200" dirty="0">
                <a:solidFill>
                  <a:schemeClr val="tx1"/>
                </a:solidFill>
                <a:effectLst/>
                <a:latin typeface="+mn-lt"/>
                <a:ea typeface="+mn-ea"/>
                <a:cs typeface="+mn-cs"/>
              </a:rPr>
              <a:t>-Score-Algorithmen, da einige Daten entfernt werden, die in dichten Bereichen vorhanden sind. Natürlich hat dieser Algorithmus auch eine kleine Menge sinnloser Daten entfernt, so dass er im Gegensatz zu LOF die Leistung des Modells verbessert hat. </a:t>
            </a:r>
            <a:endParaRPr kumimoji="1" lang="en-US" altLang="ko-KR" dirty="0"/>
          </a:p>
          <a:p>
            <a:endParaRPr kumimoji="1" lang="en-US"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err="1">
                <a:solidFill>
                  <a:schemeClr val="tx1"/>
                </a:solidFill>
                <a:effectLst/>
                <a:latin typeface="+mn-lt"/>
                <a:ea typeface="+mn-ea"/>
                <a:cs typeface="+mn-cs"/>
              </a:rPr>
              <a:t>iForset</a:t>
            </a:r>
            <a:r>
              <a:rPr lang="de" altLang="ko-KR" sz="900" kern="1200" dirty="0">
                <a:solidFill>
                  <a:schemeClr val="tx1"/>
                </a:solidFill>
                <a:effectLst/>
                <a:latin typeface="+mn-lt"/>
                <a:ea typeface="+mn-ea"/>
                <a:cs typeface="+mn-cs"/>
              </a:rPr>
              <a:t>: die Trennlinie zwischen normalen und </a:t>
            </a:r>
            <a:r>
              <a:rPr lang="de" altLang="ko-KR" sz="900" kern="1200" dirty="0" err="1">
                <a:solidFill>
                  <a:schemeClr val="tx1"/>
                </a:solidFill>
                <a:effectLst/>
                <a:latin typeface="+mn-lt"/>
                <a:ea typeface="+mn-ea"/>
                <a:cs typeface="+mn-cs"/>
              </a:rPr>
              <a:t>Ausreißerdaten</a:t>
            </a:r>
            <a:r>
              <a:rPr lang="de" altLang="ko-KR" sz="900" kern="1200" dirty="0">
                <a:solidFill>
                  <a:schemeClr val="tx1"/>
                </a:solidFill>
                <a:effectLst/>
                <a:latin typeface="+mn-lt"/>
                <a:ea typeface="+mn-ea"/>
                <a:cs typeface="+mn-cs"/>
              </a:rPr>
              <a:t> hat eine schöne Kurve erzeugt. (Also, Zeit berücksichtigt)</a:t>
            </a:r>
          </a:p>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18</a:t>
            </a:fld>
            <a:endParaRPr lang="de-DE"/>
          </a:p>
        </p:txBody>
      </p:sp>
    </p:spTree>
    <p:extLst>
      <p:ext uri="{BB962C8B-B14F-4D97-AF65-F5344CB8AC3E}">
        <p14:creationId xmlns:p14="http://schemas.microsoft.com/office/powerpoint/2010/main" val="3858787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kumimoji="1" lang="de-DE" altLang="ko-KR" dirty="0"/>
              <a:t>Zusammen</a:t>
            </a:r>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19</a:t>
            </a:fld>
            <a:endParaRPr lang="de-DE"/>
          </a:p>
        </p:txBody>
      </p:sp>
    </p:spTree>
    <p:extLst>
      <p:ext uri="{BB962C8B-B14F-4D97-AF65-F5344CB8AC3E}">
        <p14:creationId xmlns:p14="http://schemas.microsoft.com/office/powerpoint/2010/main" val="164458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Die Inhalte meiner Präsentation sind in vier Abschnitte unterteilt:</a:t>
            </a:r>
            <a:br>
              <a:rPr lang="de" altLang="ko-KR" sz="900" b="0" i="0" kern="1200" dirty="0">
                <a:solidFill>
                  <a:schemeClr val="tx1"/>
                </a:solidFill>
                <a:effectLst/>
                <a:latin typeface="+mn-lt"/>
                <a:ea typeface="+mn-ea"/>
                <a:cs typeface="+mn-cs"/>
              </a:rPr>
            </a:br>
            <a:r>
              <a:rPr lang="de" altLang="ko-KR" sz="900" b="0" i="0" kern="1200" dirty="0">
                <a:solidFill>
                  <a:schemeClr val="tx1"/>
                </a:solidFill>
                <a:effectLst/>
                <a:latin typeface="+mn-lt"/>
                <a:ea typeface="+mn-ea"/>
                <a:cs typeface="+mn-cs"/>
              </a:rPr>
              <a:t>Einleitung, Methoden, Ergebnisse &amp; Diskussion sowie Fazit &amp; Ausblick</a:t>
            </a:r>
            <a:br>
              <a:rPr lang="de" altLang="ko-KR" sz="900" b="0" i="0" kern="1200" dirty="0">
                <a:solidFill>
                  <a:schemeClr val="tx1"/>
                </a:solidFill>
                <a:effectLst/>
                <a:latin typeface="+mn-lt"/>
                <a:ea typeface="+mn-ea"/>
                <a:cs typeface="+mn-cs"/>
              </a:rPr>
            </a:br>
            <a:br>
              <a:rPr lang="de" altLang="ko-KR" sz="900" b="0" i="0" kern="1200" dirty="0">
                <a:solidFill>
                  <a:schemeClr val="tx1"/>
                </a:solidFill>
                <a:effectLst/>
                <a:latin typeface="+mn-lt"/>
                <a:ea typeface="+mn-ea"/>
                <a:cs typeface="+mn-cs"/>
              </a:rPr>
            </a:br>
            <a:r>
              <a:rPr lang="de" altLang="ko-KR" sz="900" b="0" i="0" kern="1200" dirty="0">
                <a:solidFill>
                  <a:schemeClr val="tx1"/>
                </a:solidFill>
                <a:effectLst/>
                <a:latin typeface="+mn-lt"/>
                <a:ea typeface="+mn-ea"/>
                <a:cs typeface="+mn-cs"/>
              </a:rPr>
              <a:t>Ich werde zunächst die Hintergrundinformationen vorstellen, dann meine Methoden zur Untersuchung des Einflusses von Ausreißern erläutern, und danach die Ergebnisse und Diskussion. Schließlich werde ich meine Schlussfolgerungen ziehen und einen Ausblick auf mögliche zukünftige Forschungsrichtungen geben.</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2</a:t>
            </a:fld>
            <a:endParaRPr lang="de-DE"/>
          </a:p>
        </p:txBody>
      </p:sp>
    </p:spTree>
    <p:extLst>
      <p:ext uri="{BB962C8B-B14F-4D97-AF65-F5344CB8AC3E}">
        <p14:creationId xmlns:p14="http://schemas.microsoft.com/office/powerpoint/2010/main" val="2794811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D6A0D67-EDAE-48EC-829F-B147F9799060}" type="slidenum">
              <a:rPr lang="de-DE" smtClean="0"/>
              <a:t>20</a:t>
            </a:fld>
            <a:endParaRPr lang="de-DE"/>
          </a:p>
        </p:txBody>
      </p:sp>
    </p:spTree>
    <p:extLst>
      <p:ext uri="{BB962C8B-B14F-4D97-AF65-F5344CB8AC3E}">
        <p14:creationId xmlns:p14="http://schemas.microsoft.com/office/powerpoint/2010/main" val="1569347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dirty="0"/>
              <a:t>Fazit:</a:t>
            </a:r>
          </a:p>
          <a:p>
            <a:r>
              <a:rPr lang="de" dirty="0"/>
              <a:t>Wenn die </a:t>
            </a:r>
            <a:r>
              <a:rPr lang="de" dirty="0" err="1"/>
              <a:t>Ausreißererkennung</a:t>
            </a:r>
            <a:r>
              <a:rPr lang="de" dirty="0"/>
              <a:t> erfolgreich geschafft wird, lohnt sich.</a:t>
            </a:r>
          </a:p>
          <a:p>
            <a:endParaRPr lang="de" dirty="0"/>
          </a:p>
          <a:p>
            <a:r>
              <a:rPr lang="de" dirty="0"/>
              <a:t>Die Ergebnisse dieser Arbeit können dazu beitragen, das Verständnis für die Auswirkungen von Ausreißern auf die Genauigkeit von Prognosemodellen zu verbessern und die Wahl geeigneter </a:t>
            </a:r>
            <a:r>
              <a:rPr lang="de" dirty="0" err="1"/>
              <a:t>Ausreißererkennungsalgorithmen</a:t>
            </a:r>
            <a:r>
              <a:rPr lang="de" dirty="0"/>
              <a:t> zu erleichtern.</a:t>
            </a:r>
          </a:p>
          <a:p>
            <a:endParaRPr lang="de" dirty="0"/>
          </a:p>
          <a:p>
            <a:r>
              <a:rPr lang="de" dirty="0"/>
              <a:t>Einschränkung:</a:t>
            </a:r>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stärkere Korrelation zwischen </a:t>
            </a:r>
            <a:r>
              <a:rPr lang="de-DE" altLang="ko-KR" dirty="0" err="1"/>
              <a:t>pm</a:t>
            </a:r>
            <a:r>
              <a:rPr lang="de-DE" altLang="ko-KR" dirty="0"/>
              <a:t> und anderen Variablen erforderlich</a:t>
            </a:r>
            <a:r>
              <a:rPr lang="ko-KR" altLang="en-US" dirty="0"/>
              <a:t> </a:t>
            </a:r>
            <a:r>
              <a:rPr lang="de-DE" altLang="ko-KR" dirty="0"/>
              <a:t>(z. B. </a:t>
            </a:r>
            <a:r>
              <a:rPr lang="de-DE" altLang="ko-KR" sz="900" b="0" i="0" kern="1200" dirty="0" err="1">
                <a:solidFill>
                  <a:schemeClr val="tx1"/>
                </a:solidFill>
                <a:effectLst/>
                <a:latin typeface="+mn-lt"/>
                <a:ea typeface="+mn-ea"/>
                <a:cs typeface="+mn-cs"/>
              </a:rPr>
              <a:t>sulfur</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dioxide</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carbon</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monoxide</a:t>
            </a:r>
            <a:r>
              <a:rPr lang="de-DE" altLang="ko-KR" sz="900" b="0" i="0" kern="1200" dirty="0">
                <a:solidFill>
                  <a:schemeClr val="tx1"/>
                </a:solidFill>
                <a:effectLst/>
                <a:latin typeface="+mn-lt"/>
                <a:ea typeface="+mn-ea"/>
                <a:cs typeface="+mn-cs"/>
              </a:rPr>
              <a:t>, Nitrogen </a:t>
            </a:r>
            <a:r>
              <a:rPr lang="de-DE" altLang="ko-KR" sz="900" b="0" i="0" kern="1200" dirty="0" err="1">
                <a:solidFill>
                  <a:schemeClr val="tx1"/>
                </a:solidFill>
                <a:effectLst/>
                <a:latin typeface="+mn-lt"/>
                <a:ea typeface="+mn-ea"/>
                <a:cs typeface="+mn-cs"/>
              </a:rPr>
              <a:t>dioxide</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ozone</a:t>
            </a:r>
            <a:r>
              <a:rPr lang="de-DE" altLang="ko-KR" dirty="0"/>
              <a: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t>In einer besseren Entwicklungsumgebung mit dem High Performance Computing-System der TU Dresden(den Grund, wieso ich den Algorithmus DBSCAN oder andere Algorithmen, die auf </a:t>
            </a:r>
            <a:r>
              <a:rPr lang="de-DE" altLang="ko-KR" dirty="0" err="1"/>
              <a:t>Deep</a:t>
            </a:r>
            <a:r>
              <a:rPr lang="de-DE" altLang="ko-KR" dirty="0"/>
              <a:t>-Learning</a:t>
            </a:r>
            <a:r>
              <a:rPr lang="de" altLang="ko-KR" dirty="0"/>
              <a:t> basieren, nicht genutzt habe, kann ich mit dieser Einschränkung erklären)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t>Ausblick:</a:t>
            </a: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1" kern="1200" dirty="0" err="1">
                <a:solidFill>
                  <a:schemeClr val="tx1"/>
                </a:solidFill>
                <a:effectLst/>
                <a:latin typeface="+mn-lt"/>
                <a:ea typeface="+mn-ea"/>
                <a:cs typeface="+mn-cs"/>
              </a:rPr>
              <a:t>Für</a:t>
            </a:r>
            <a:r>
              <a:rPr lang="en" altLang="ko-KR" sz="900" b="1" kern="1200" dirty="0">
                <a:solidFill>
                  <a:schemeClr val="tx1"/>
                </a:solidFill>
                <a:effectLst/>
                <a:latin typeface="+mn-lt"/>
                <a:ea typeface="+mn-ea"/>
                <a:cs typeface="+mn-cs"/>
              </a:rPr>
              <a:t> die </a:t>
            </a:r>
            <a:r>
              <a:rPr lang="en" altLang="ko-KR" sz="900" b="1" kern="1200" dirty="0" err="1">
                <a:solidFill>
                  <a:schemeClr val="tx1"/>
                </a:solidFill>
                <a:effectLst/>
                <a:latin typeface="+mn-lt"/>
                <a:ea typeface="+mn-ea"/>
                <a:cs typeface="+mn-cs"/>
              </a:rPr>
              <a:t>weitere</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Forschung</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braucht</a:t>
            </a:r>
            <a:r>
              <a:rPr lang="en" altLang="ko-KR" sz="900" b="1" kern="1200" dirty="0">
                <a:solidFill>
                  <a:schemeClr val="tx1"/>
                </a:solidFill>
                <a:effectLst/>
                <a:latin typeface="+mn-lt"/>
                <a:ea typeface="+mn-ea"/>
                <a:cs typeface="+mn-cs"/>
              </a:rPr>
              <a:t> man </a:t>
            </a:r>
            <a:r>
              <a:rPr lang="en" altLang="ko-KR" sz="900" b="1" kern="1200" dirty="0" err="1">
                <a:solidFill>
                  <a:schemeClr val="tx1"/>
                </a:solidFill>
                <a:effectLst/>
                <a:latin typeface="+mn-lt"/>
                <a:ea typeface="+mn-ea"/>
                <a:cs typeface="+mn-cs"/>
              </a:rPr>
              <a:t>erst</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eine</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bessere</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Entwicklungsumgebung</a:t>
            </a:r>
            <a:r>
              <a:rPr lang="en" altLang="ko-KR" sz="900" b="1" kern="1200" dirty="0">
                <a:solidFill>
                  <a:schemeClr val="tx1"/>
                </a:solidFill>
                <a:effectLst/>
                <a:latin typeface="+mn-lt"/>
                <a:ea typeface="+mn-ea"/>
                <a:cs typeface="+mn-cs"/>
              </a:rPr>
              <a:t>.</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 altLang="ko-KR" sz="900" b="1"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1" kern="1200" dirty="0">
                <a:solidFill>
                  <a:schemeClr val="tx1"/>
                </a:solidFill>
                <a:effectLst/>
                <a:latin typeface="+mn-lt"/>
                <a:ea typeface="+mn-ea"/>
                <a:cs typeface="+mn-cs"/>
              </a:rPr>
              <a:t>Ein Paper (Automatic Hyperparameter Tuning Method for Local Outlier Factor, with Applications to Anomaly Detection) hat </a:t>
            </a:r>
            <a:r>
              <a:rPr lang="en" altLang="ko-KR" sz="900" b="1" kern="1200" dirty="0" err="1">
                <a:solidFill>
                  <a:schemeClr val="tx1"/>
                </a:solidFill>
                <a:effectLst/>
                <a:latin typeface="+mn-lt"/>
                <a:ea typeface="+mn-ea"/>
                <a:cs typeface="+mn-cs"/>
              </a:rPr>
              <a:t>einen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neuen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Algorithmus</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vorgeschlagen</a:t>
            </a:r>
            <a:r>
              <a:rPr lang="en" altLang="ko-KR" sz="900" b="1" kern="1200" dirty="0">
                <a:solidFill>
                  <a:schemeClr val="tx1"/>
                </a:solidFill>
                <a:effectLst/>
                <a:latin typeface="+mn-lt"/>
                <a:ea typeface="+mn-ea"/>
                <a:cs typeface="+mn-cs"/>
              </a:rPr>
              <a:t>, der das </a:t>
            </a:r>
            <a:r>
              <a:rPr lang="en" altLang="ko-KR" sz="900" b="1" kern="1200" dirty="0" err="1">
                <a:solidFill>
                  <a:schemeClr val="tx1"/>
                </a:solidFill>
                <a:effectLst/>
                <a:latin typeface="+mn-lt"/>
                <a:ea typeface="+mn-ea"/>
                <a:cs typeface="+mn-cs"/>
              </a:rPr>
              <a:t>beste</a:t>
            </a:r>
            <a:r>
              <a:rPr lang="en" altLang="ko-KR" sz="900" b="1" kern="1200" dirty="0">
                <a:solidFill>
                  <a:schemeClr val="tx1"/>
                </a:solidFill>
                <a:effectLst/>
                <a:latin typeface="+mn-lt"/>
                <a:ea typeface="+mn-ea"/>
                <a:cs typeface="+mn-cs"/>
              </a:rPr>
              <a:t> Hyperparameter </a:t>
            </a:r>
            <a:r>
              <a:rPr lang="en" altLang="ko-KR" sz="900" b="1" kern="1200" dirty="0" err="1">
                <a:solidFill>
                  <a:schemeClr val="tx1"/>
                </a:solidFill>
                <a:effectLst/>
                <a:latin typeface="+mn-lt"/>
                <a:ea typeface="+mn-ea"/>
                <a:cs typeface="+mn-cs"/>
              </a:rPr>
              <a:t>für</a:t>
            </a:r>
            <a:r>
              <a:rPr lang="en" altLang="ko-KR" sz="900" b="1" kern="1200" dirty="0">
                <a:solidFill>
                  <a:schemeClr val="tx1"/>
                </a:solidFill>
                <a:effectLst/>
                <a:latin typeface="+mn-lt"/>
                <a:ea typeface="+mn-ea"/>
                <a:cs typeface="+mn-cs"/>
              </a:rPr>
              <a:t> LOF </a:t>
            </a:r>
            <a:r>
              <a:rPr lang="en" altLang="ko-KR" sz="900" b="1" kern="1200" dirty="0" err="1">
                <a:solidFill>
                  <a:schemeClr val="tx1"/>
                </a:solidFill>
                <a:effectLst/>
                <a:latin typeface="+mn-lt"/>
                <a:ea typeface="+mn-ea"/>
                <a:cs typeface="+mn-cs"/>
              </a:rPr>
              <a:t>findet</a:t>
            </a:r>
            <a:r>
              <a:rPr lang="en" altLang="ko-KR" sz="900" b="1" kern="1200" dirty="0">
                <a:solidFill>
                  <a:schemeClr val="tx1"/>
                </a:solidFill>
                <a:effectLst/>
                <a:latin typeface="+mn-lt"/>
                <a:ea typeface="+mn-ea"/>
                <a:cs typeface="+mn-cs"/>
              </a:rPr>
              <a:t>.</a:t>
            </a: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1" kern="1200" dirty="0">
                <a:solidFill>
                  <a:schemeClr val="tx1"/>
                </a:solidFill>
                <a:effectLst/>
                <a:latin typeface="+mn-lt"/>
                <a:ea typeface="+mn-ea"/>
                <a:cs typeface="+mn-cs"/>
              </a:rPr>
              <a:t>Ein Paper (</a:t>
            </a:r>
            <a:r>
              <a:rPr lang="de-DE" altLang="ko-KR" sz="900" kern="1200" dirty="0">
                <a:solidFill>
                  <a:schemeClr val="tx1"/>
                </a:solidFill>
                <a:effectLst/>
                <a:latin typeface="+mn-lt"/>
                <a:ea typeface="+mn-ea"/>
                <a:cs typeface="+mn-cs"/>
              </a:rPr>
              <a:t>Extended Isolation </a:t>
            </a:r>
            <a:r>
              <a:rPr lang="de-DE" altLang="ko-KR" sz="900" kern="1200" dirty="0" err="1">
                <a:solidFill>
                  <a:schemeClr val="tx1"/>
                </a:solidFill>
                <a:effectLst/>
                <a:latin typeface="+mn-lt"/>
                <a:ea typeface="+mn-ea"/>
                <a:cs typeface="+mn-cs"/>
              </a:rPr>
              <a:t>Forest</a:t>
            </a:r>
            <a:r>
              <a:rPr lang="en" altLang="ko-KR" sz="900" b="1" kern="1200" dirty="0">
                <a:solidFill>
                  <a:schemeClr val="tx1"/>
                </a:solidFill>
                <a:effectLst/>
                <a:latin typeface="+mn-lt"/>
                <a:ea typeface="+mn-ea"/>
                <a:cs typeface="+mn-cs"/>
              </a:rPr>
              <a:t>) hat </a:t>
            </a:r>
            <a:r>
              <a:rPr lang="en" altLang="ko-KR" sz="900" b="1" kern="1200" dirty="0" err="1">
                <a:solidFill>
                  <a:schemeClr val="tx1"/>
                </a:solidFill>
                <a:effectLst/>
                <a:latin typeface="+mn-lt"/>
                <a:ea typeface="+mn-ea"/>
                <a:cs typeface="+mn-cs"/>
              </a:rPr>
              <a:t>einen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erweiterten</a:t>
            </a:r>
            <a:r>
              <a:rPr lang="en" altLang="ko-KR" sz="900" b="1" kern="1200" dirty="0">
                <a:solidFill>
                  <a:schemeClr val="tx1"/>
                </a:solidFill>
                <a:effectLst/>
                <a:latin typeface="+mn-lt"/>
                <a:ea typeface="+mn-ea"/>
                <a:cs typeface="+mn-cs"/>
              </a:rPr>
              <a:t> Isolation Forest </a:t>
            </a:r>
            <a:r>
              <a:rPr lang="en" altLang="ko-KR" sz="900" b="1" kern="1200" dirty="0" err="1">
                <a:solidFill>
                  <a:schemeClr val="tx1"/>
                </a:solidFill>
                <a:effectLst/>
                <a:latin typeface="+mn-lt"/>
                <a:ea typeface="+mn-ea"/>
                <a:cs typeface="+mn-cs"/>
              </a:rPr>
              <a:t>vorgeschlagen</a:t>
            </a:r>
            <a:endParaRPr lang="en" altLang="ko-KR" sz="900" b="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DE" altLang="ko-KR" dirty="0"/>
          </a:p>
        </p:txBody>
      </p:sp>
      <p:sp>
        <p:nvSpPr>
          <p:cNvPr id="4" name="Foliennummernplatzhalter 3"/>
          <p:cNvSpPr>
            <a:spLocks noGrp="1"/>
          </p:cNvSpPr>
          <p:nvPr>
            <p:ph type="sldNum" sz="quarter" idx="10"/>
          </p:nvPr>
        </p:nvSpPr>
        <p:spPr/>
        <p:txBody>
          <a:bodyPr/>
          <a:lstStyle/>
          <a:p>
            <a:fld id="{2D6A0D67-EDAE-48EC-829F-B147F9799060}" type="slidenum">
              <a:rPr lang="de-DE" smtClean="0"/>
              <a:t>21</a:t>
            </a:fld>
            <a:endParaRPr lang="de-DE"/>
          </a:p>
        </p:txBody>
      </p:sp>
    </p:spTree>
    <p:extLst>
      <p:ext uri="{BB962C8B-B14F-4D97-AF65-F5344CB8AC3E}">
        <p14:creationId xmlns:p14="http://schemas.microsoft.com/office/powerpoint/2010/main" val="2795021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In der Einleitung werde ich erläutern, was von meiner Arbeit erwartet werden kann. Und werde ich die Grundlagen der Untersuchung des Einflusses von Ausreißern vorstellen.</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3</a:t>
            </a:fld>
            <a:endParaRPr lang="de-DE"/>
          </a:p>
        </p:txBody>
      </p:sp>
    </p:spTree>
    <p:extLst>
      <p:ext uri="{BB962C8B-B14F-4D97-AF65-F5344CB8AC3E}">
        <p14:creationId xmlns:p14="http://schemas.microsoft.com/office/powerpoint/2010/main" val="2802761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Der Zweck meiner Arbeit besteht aus drei Hauptideen.</a:t>
            </a:r>
            <a:br>
              <a:rPr lang="de" altLang="ko-KR" sz="900" b="0" i="0" kern="1200" dirty="0">
                <a:solidFill>
                  <a:schemeClr val="tx1"/>
                </a:solidFill>
                <a:effectLst/>
                <a:latin typeface="+mn-lt"/>
                <a:ea typeface="+mn-ea"/>
                <a:cs typeface="+mn-cs"/>
              </a:rPr>
            </a:br>
            <a:r>
              <a:rPr lang="de" altLang="ko-KR" sz="900" b="0" i="0" kern="1200" dirty="0">
                <a:solidFill>
                  <a:schemeClr val="tx1"/>
                </a:solidFill>
                <a:effectLst/>
                <a:latin typeface="+mn-lt"/>
                <a:ea typeface="+mn-ea"/>
                <a:cs typeface="+mn-cs"/>
              </a:rPr>
              <a:t>Erstens, das steigende Interesse der Menschen an Umwelt führt zu einem wachsenden Bedarf an Umweltmonitoring.</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Zweitens können kostengünstige Sensoren, die auch in Entwicklungsländern eingesetzt werden können, dabei helfen, Feinstaubkonzentrationen vorherzusagen und zu überwachen. Allerdings treten bei der Verwendung solcher Sensoren häufig Ausreißer auf.</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Drittens, obwohl sich die meisten Menschen für Foto-, Video- oder Textdaten interessieren, ist Zeitreihendaten im Bereich von Big Data wichtiger. Durch die Analyse von Zeitreihendaten können wir Trends erkennen und zukünftige Entwicklungen vorhersagen. Dies ist besonders wichtig im Umweltmonitoring, da es uns hilft, die Auswirkungen menschlicher Aktivitäten auf die Umwelt besser zu verstehen und geeignete Maßnahmen zu ergreifen.</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4</a:t>
            </a:fld>
            <a:endParaRPr lang="de-DE"/>
          </a:p>
        </p:txBody>
      </p:sp>
    </p:spTree>
    <p:extLst>
      <p:ext uri="{BB962C8B-B14F-4D97-AF65-F5344CB8AC3E}">
        <p14:creationId xmlns:p14="http://schemas.microsoft.com/office/powerpoint/2010/main" val="3056695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lang="de" altLang="ko-KR" sz="900" b="0" i="0" kern="1200" dirty="0">
                <a:solidFill>
                  <a:schemeClr val="tx1"/>
                </a:solidFill>
                <a:effectLst/>
                <a:latin typeface="+mn-lt"/>
                <a:ea typeface="+mn-ea"/>
                <a:cs typeface="+mn-cs"/>
              </a:rPr>
              <a:t>Zusammenfassend kann man sagen, dass meine Arbeit darauf abzielt, den Einfluss von Ausreißern auf die Prognosegenauigkeit von Feinstaubkonzentrationen zu untersuchen, und durch die Analyse des Einflusses von Ausreißern kann man ein vertieftes Verständnis für die hier </a:t>
            </a:r>
            <a:r>
              <a:rPr lang="de-DE" altLang="ko-KR" sz="900" b="0" i="0" kern="1200" dirty="0">
                <a:solidFill>
                  <a:schemeClr val="tx1"/>
                </a:solidFill>
                <a:effectLst/>
                <a:latin typeface="+mn-lt"/>
                <a:ea typeface="+mn-ea"/>
                <a:cs typeface="+mn-cs"/>
              </a:rPr>
              <a:t>verwendeten</a:t>
            </a:r>
            <a:r>
              <a:rPr lang="de" altLang="ko-KR" sz="900" b="0" i="0" kern="1200" dirty="0">
                <a:solidFill>
                  <a:schemeClr val="tx1"/>
                </a:solidFill>
                <a:effectLst/>
                <a:latin typeface="+mn-lt"/>
                <a:ea typeface="+mn-ea"/>
                <a:cs typeface="+mn-cs"/>
              </a:rPr>
              <a:t> Algorithmen entwickeln. Mit dieser gründlichen Analyse können wir in einer konkreten Forschungssituation eine Empfehlung für den besten Algorithmus abgeben.</a:t>
            </a:r>
            <a:endParaRPr lang="de" altLang="ko-KR" dirty="0">
              <a:effectLst/>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5</a:t>
            </a:fld>
            <a:endParaRPr lang="de-DE"/>
          </a:p>
        </p:txBody>
      </p:sp>
    </p:spTree>
    <p:extLst>
      <p:ext uri="{BB962C8B-B14F-4D97-AF65-F5344CB8AC3E}">
        <p14:creationId xmlns:p14="http://schemas.microsoft.com/office/powerpoint/2010/main" val="875635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Gut, jetzt ist die sechste Folie, in der die Zeitreihendaten beschrieben wird. Allerdings wissen die </a:t>
            </a:r>
            <a:r>
              <a:rPr lang="de-DE" altLang="ko-KR" sz="900" kern="1200" dirty="0">
                <a:solidFill>
                  <a:schemeClr val="tx1"/>
                </a:solidFill>
                <a:effectLst/>
                <a:latin typeface="+mn-lt"/>
                <a:ea typeface="+mn-ea"/>
                <a:cs typeface="+mn-cs"/>
              </a:rPr>
              <a:t>Zuhörer schon</a:t>
            </a:r>
            <a:r>
              <a:rPr lang="de" altLang="ko-KR" sz="900" kern="1200" dirty="0">
                <a:solidFill>
                  <a:schemeClr val="tx1"/>
                </a:solidFill>
                <a:effectLst/>
                <a:latin typeface="+mn-lt"/>
                <a:ea typeface="+mn-ea"/>
                <a:cs typeface="+mn-cs"/>
              </a:rPr>
              <a:t>, was Zeitreihendaten ist. Hier sage ich deshalb über die Zeitreihendaten nur ganz kurz wie zum Beispiel: Zeitreihendaten ist eine Art von Daten, die sich um die Zeit handelt. Hier ist es wichtig, welche Art von Zeitreihendaten es gibt. Und nochmal sagen was die Merkmale von Zeitreihendaten sind. Folgenden Text ist die Idee dafür:</a:t>
            </a:r>
          </a:p>
          <a:p>
            <a:endParaRPr lang="de" altLang="ko-KR" sz="900" kern="1200" dirty="0">
              <a:solidFill>
                <a:schemeClr val="tx1"/>
              </a:solidFill>
              <a:effectLst/>
              <a:latin typeface="+mn-lt"/>
              <a:ea typeface="+mn-ea"/>
              <a:cs typeface="+mn-cs"/>
            </a:endParaRPr>
          </a:p>
          <a:p>
            <a:r>
              <a:rPr lang="de" altLang="ko-KR" sz="900" kern="1200" dirty="0">
                <a:solidFill>
                  <a:schemeClr val="tx1"/>
                </a:solidFill>
                <a:effectLst/>
                <a:latin typeface="+mn-lt"/>
                <a:ea typeface="+mn-ea"/>
                <a:cs typeface="+mn-cs"/>
              </a:rPr>
              <a:t>Zeitreihendaten ist eine Art von Daten, die sich um die Zeit handelt.</a:t>
            </a:r>
          </a:p>
          <a:p>
            <a:endParaRPr lang="de" altLang="ko-KR" sz="900" kern="1200" dirty="0">
              <a:solidFill>
                <a:schemeClr val="tx1"/>
              </a:solidFill>
              <a:effectLst/>
              <a:latin typeface="+mn-lt"/>
              <a:ea typeface="+mn-ea"/>
              <a:cs typeface="+mn-cs"/>
            </a:endParaRPr>
          </a:p>
          <a:p>
            <a:r>
              <a:rPr lang="de" altLang="ko-KR" sz="900" kern="1200" dirty="0">
                <a:solidFill>
                  <a:schemeClr val="tx1"/>
                </a:solidFill>
                <a:effectLst/>
                <a:latin typeface="+mn-lt"/>
                <a:ea typeface="+mn-ea"/>
                <a:cs typeface="+mn-cs"/>
              </a:rPr>
              <a:t>Da Zeitreihendaten zeitabhängig sind, gibt es ein zeitliches Muster. Traditionell werden Zeitreihendaten in Trend, </a:t>
            </a: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Zyklus und zufällige Schwankung kategorisiert. (Du beschreibst, was Trend, </a:t>
            </a: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Zyklus und zufällige Schwankung sind. Aber sehr kurz!)</a:t>
            </a:r>
            <a:endParaRPr kumimoji="1" lang="de-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 altLang="ko-KR" sz="900" kern="1200" dirty="0">
              <a:solidFill>
                <a:schemeClr val="tx1"/>
              </a:solidFill>
              <a:effectLst/>
              <a:latin typeface="+mn-lt"/>
              <a:ea typeface="+mn-ea"/>
              <a:cs typeface="+mn-cs"/>
            </a:endParaRPr>
          </a:p>
          <a:p>
            <a:r>
              <a:rPr kumimoji="1" lang="de" altLang="ko-KR" dirty="0"/>
              <a:t>Zeitreihendaten unterscheiden sich von allgemeinen Daten dadurch, dass sie in chronologischer Reihenfolge angeordnet sind und eine Korrelation zu den vorhergehenden Daten aufweisen</a:t>
            </a:r>
            <a:r>
              <a:rPr lang="de" altLang="ko-KR" sz="900" kern="1200" dirty="0">
                <a:solidFill>
                  <a:schemeClr val="tx1"/>
                </a:solidFill>
                <a:effectLst/>
                <a:latin typeface="+mn-lt"/>
                <a:ea typeface="+mn-ea"/>
                <a:cs typeface="+mn-cs"/>
              </a:rPr>
              <a:t>.</a:t>
            </a:r>
          </a:p>
          <a:p>
            <a:endParaRPr lang="de" altLang="ko-KR" sz="900" kern="1200" dirty="0">
              <a:solidFill>
                <a:schemeClr val="tx1"/>
              </a:solidFill>
              <a:effectLst/>
              <a:latin typeface="+mn-lt"/>
              <a:ea typeface="+mn-ea"/>
              <a:cs typeface="+mn-cs"/>
            </a:endParaRPr>
          </a:p>
          <a:p>
            <a:endParaRPr kumimoji="1" lang="en-US" altLang="ko-KR"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6</a:t>
            </a:fld>
            <a:endParaRPr lang="de-DE"/>
          </a:p>
        </p:txBody>
      </p:sp>
    </p:spTree>
    <p:extLst>
      <p:ext uri="{BB962C8B-B14F-4D97-AF65-F5344CB8AC3E}">
        <p14:creationId xmlns:p14="http://schemas.microsoft.com/office/powerpoint/2010/main" val="227308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sz="900" kern="1200" dirty="0">
                <a:solidFill>
                  <a:schemeClr val="tx1"/>
                </a:solidFill>
                <a:effectLst/>
                <a:latin typeface="+mn-lt"/>
                <a:ea typeface="+mn-ea"/>
                <a:cs typeface="+mn-cs"/>
              </a:rPr>
              <a:t>Die </a:t>
            </a:r>
            <a:r>
              <a:rPr lang="de" altLang="ko-KR" sz="900" kern="1200" dirty="0">
                <a:solidFill>
                  <a:schemeClr val="tx1"/>
                </a:solidFill>
                <a:effectLst/>
                <a:latin typeface="+mn-lt"/>
                <a:ea typeface="+mn-ea"/>
                <a:cs typeface="+mn-cs"/>
              </a:rPr>
              <a:t>drei Typen der Ausreißer sind …</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es in der vorliegenden Arbeit um Feinstaubdaten geht, konzentriert sie sich auf Zeitreihendaten, und die </a:t>
            </a:r>
            <a:r>
              <a:rPr lang="de" altLang="ko-KR" sz="900" kern="1200" dirty="0" err="1">
                <a:solidFill>
                  <a:schemeClr val="tx1"/>
                </a:solidFill>
                <a:effectLst/>
                <a:latin typeface="+mn-lt"/>
                <a:ea typeface="+mn-ea"/>
                <a:cs typeface="+mn-cs"/>
              </a:rPr>
              <a:t>Ausreißererkennung</a:t>
            </a:r>
            <a:r>
              <a:rPr lang="de" altLang="ko-KR" sz="900" kern="1200" dirty="0">
                <a:solidFill>
                  <a:schemeClr val="tx1"/>
                </a:solidFill>
                <a:effectLst/>
                <a:latin typeface="+mn-lt"/>
                <a:ea typeface="+mn-ea"/>
                <a:cs typeface="+mn-cs"/>
              </a:rPr>
              <a:t> in Zeitreihendaten entspricht dem kontextabhängigen Ausreißer.</a:t>
            </a:r>
            <a:endParaRPr lang="de" altLang="ko-KR" dirty="0">
              <a:effectLst/>
            </a:endParaRPr>
          </a:p>
          <a:p>
            <a:endParaRPr kumimoji="1" lang="de-DE" altLang="ko-KR" dirty="0"/>
          </a:p>
          <a:p>
            <a:r>
              <a:rPr lang="de" altLang="ko-KR" sz="900" kern="1200" dirty="0">
                <a:solidFill>
                  <a:schemeClr val="tx1"/>
                </a:solidFill>
                <a:effectLst/>
                <a:latin typeface="+mn-lt"/>
                <a:ea typeface="+mn-ea"/>
                <a:cs typeface="+mn-cs"/>
              </a:rPr>
              <a:t>die Zeitabhängigkeit ist der wichtigste Faktor für Zeitreihendaten. Dies liegt daran, dass sie zusätzliche Informationen enthalten kann, die sich für eine Verbesserung der </a:t>
            </a:r>
            <a:r>
              <a:rPr lang="de" altLang="ko-KR" sz="900" kern="1200" dirty="0" err="1">
                <a:solidFill>
                  <a:schemeClr val="tx1"/>
                </a:solidFill>
                <a:effectLst/>
                <a:latin typeface="+mn-lt"/>
                <a:ea typeface="+mn-ea"/>
                <a:cs typeface="+mn-cs"/>
              </a:rPr>
              <a:t>Ausreißererkennung</a:t>
            </a:r>
            <a:r>
              <a:rPr lang="de" altLang="ko-KR" sz="900" kern="1200" dirty="0">
                <a:solidFill>
                  <a:schemeClr val="tx1"/>
                </a:solidFill>
                <a:effectLst/>
                <a:latin typeface="+mn-lt"/>
                <a:ea typeface="+mn-ea"/>
                <a:cs typeface="+mn-cs"/>
              </a:rPr>
              <a:t> verwenden lassen.</a:t>
            </a:r>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7</a:t>
            </a:fld>
            <a:endParaRPr lang="de-DE"/>
          </a:p>
        </p:txBody>
      </p:sp>
    </p:spTree>
    <p:extLst>
      <p:ext uri="{BB962C8B-B14F-4D97-AF65-F5344CB8AC3E}">
        <p14:creationId xmlns:p14="http://schemas.microsoft.com/office/powerpoint/2010/main" val="3734628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dirty="0"/>
              <a:t>Worauf wir uns konzentrieren</a:t>
            </a:r>
          </a:p>
          <a:p>
            <a:r>
              <a:rPr lang="de-DE" dirty="0"/>
              <a:t>Die Methoden</a:t>
            </a:r>
          </a:p>
          <a:p>
            <a:r>
              <a:rPr lang="de-DE" dirty="0"/>
              <a:t>Der Unterschied der anderen Arbeiten</a:t>
            </a:r>
          </a:p>
        </p:txBody>
      </p:sp>
      <p:sp>
        <p:nvSpPr>
          <p:cNvPr id="4" name="Foliennummernplatzhalter 3"/>
          <p:cNvSpPr>
            <a:spLocks noGrp="1"/>
          </p:cNvSpPr>
          <p:nvPr>
            <p:ph type="sldNum" sz="quarter" idx="10"/>
          </p:nvPr>
        </p:nvSpPr>
        <p:spPr/>
        <p:txBody>
          <a:bodyPr/>
          <a:lstStyle/>
          <a:p>
            <a:fld id="{2D6A0D67-EDAE-48EC-829F-B147F9799060}" type="slidenum">
              <a:rPr lang="de-DE" smtClean="0"/>
              <a:t>8</a:t>
            </a:fld>
            <a:endParaRPr lang="de-DE"/>
          </a:p>
        </p:txBody>
      </p:sp>
    </p:spTree>
    <p:extLst>
      <p:ext uri="{BB962C8B-B14F-4D97-AF65-F5344CB8AC3E}">
        <p14:creationId xmlns:p14="http://schemas.microsoft.com/office/powerpoint/2010/main" val="2258795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dirty="0"/>
              <a:t>Die allgemeine Arbeitsablauf ist … (Nur erwähnen, was in jedem Schritt gemacht wird)</a:t>
            </a:r>
          </a:p>
          <a:p>
            <a:endParaRPr lang="de-DE" dirty="0"/>
          </a:p>
          <a:p>
            <a:r>
              <a:rPr lang="de-DE" dirty="0"/>
              <a:t>Wir konzentrieren uns aber auf … (</a:t>
            </a:r>
            <a:r>
              <a:rPr lang="de-DE" dirty="0" err="1"/>
              <a:t>detail</a:t>
            </a:r>
            <a:r>
              <a:rPr lang="de-DE" dirty="0"/>
              <a:t> beschreiben, was in jedem Schritt gemacht wird)</a:t>
            </a:r>
          </a:p>
        </p:txBody>
      </p:sp>
      <p:sp>
        <p:nvSpPr>
          <p:cNvPr id="4" name="Foliennummernplatzhalter 3"/>
          <p:cNvSpPr>
            <a:spLocks noGrp="1"/>
          </p:cNvSpPr>
          <p:nvPr>
            <p:ph type="sldNum" sz="quarter" idx="10"/>
          </p:nvPr>
        </p:nvSpPr>
        <p:spPr/>
        <p:txBody>
          <a:bodyPr/>
          <a:lstStyle/>
          <a:p>
            <a:fld id="{2D6A0D67-EDAE-48EC-829F-B147F9799060}" type="slidenum">
              <a:rPr lang="de-DE" smtClean="0"/>
              <a:t>9</a:t>
            </a:fld>
            <a:endParaRPr lang="de-DE"/>
          </a:p>
        </p:txBody>
      </p:sp>
    </p:spTree>
    <p:extLst>
      <p:ext uri="{BB962C8B-B14F-4D97-AF65-F5344CB8AC3E}">
        <p14:creationId xmlns:p14="http://schemas.microsoft.com/office/powerpoint/2010/main" val="21075284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989681" y="2571749"/>
            <a:ext cx="6840001" cy="762617"/>
          </a:xfrm>
          <a:prstGeom prst="rect">
            <a:avLst/>
          </a:prstGeom>
          <a:ln>
            <a:noFill/>
          </a:ln>
        </p:spPr>
        <p:txBody>
          <a:bodyPr anchor="t"/>
          <a:lstStyle>
            <a:lvl1pPr algn="l">
              <a:defRPr sz="2800" b="1"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Subtitle 2"/>
          <p:cNvSpPr>
            <a:spLocks noGrp="1"/>
          </p:cNvSpPr>
          <p:nvPr>
            <p:ph type="subTitle" idx="1"/>
          </p:nvPr>
        </p:nvSpPr>
        <p:spPr>
          <a:xfrm>
            <a:off x="987840" y="3367497"/>
            <a:ext cx="6840000" cy="324000"/>
          </a:xfrm>
          <a:prstGeom prst="rect">
            <a:avLst/>
          </a:prstGeom>
        </p:spPr>
        <p:txBody>
          <a:bodyPr/>
          <a:lstStyle>
            <a:lvl1pPr marL="0" indent="0" algn="l">
              <a:buNone/>
              <a:defRPr sz="1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sp>
        <p:nvSpPr>
          <p:cNvPr id="11" name="Rechteck 22">
            <a:extLst>
              <a:ext uri="{FF2B5EF4-FFF2-40B4-BE49-F238E27FC236}">
                <a16:creationId xmlns:a16="http://schemas.microsoft.com/office/drawing/2014/main" id="{9EC1A838-4A71-41EB-BAE2-0041643BC9D4}"/>
              </a:ext>
            </a:extLst>
          </p:cNvPr>
          <p:cNvSpPr/>
          <p:nvPr userDrawn="1"/>
        </p:nvSpPr>
        <p:spPr>
          <a:xfrm>
            <a:off x="0" y="4732338"/>
            <a:ext cx="9144000" cy="41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Open Sans" panose="020B0606030504020204" pitchFamily="34" charset="0"/>
              <a:ea typeface="Open Sans" panose="020B0606030504020204" pitchFamily="34" charset="0"/>
              <a:cs typeface="Open Sans" panose="020B0606030504020204" pitchFamily="34" charset="0"/>
            </a:endParaRPr>
          </a:p>
        </p:txBody>
      </p:sp>
      <p:sp>
        <p:nvSpPr>
          <p:cNvPr id="14" name="Textplatzhalter 16">
            <a:extLst>
              <a:ext uri="{FF2B5EF4-FFF2-40B4-BE49-F238E27FC236}">
                <a16:creationId xmlns:a16="http://schemas.microsoft.com/office/drawing/2014/main" id="{E05DD9AE-D48F-4051-BF5C-DF56332B714C}"/>
              </a:ext>
            </a:extLst>
          </p:cNvPr>
          <p:cNvSpPr>
            <a:spLocks noGrp="1"/>
          </p:cNvSpPr>
          <p:nvPr>
            <p:ph type="body" sz="quarter" idx="12" hasCustomPrompt="1"/>
          </p:nvPr>
        </p:nvSpPr>
        <p:spPr>
          <a:xfrm>
            <a:off x="987840" y="2207181"/>
            <a:ext cx="4348162" cy="180000"/>
          </a:xfrm>
          <a:prstGeom prst="rect">
            <a:avLst/>
          </a:prstGeom>
        </p:spPr>
        <p:txBody>
          <a:bodyPr lIns="0" tIns="0" rIns="0" bIns="0"/>
          <a:lstStyle>
            <a:lvl1pPr marL="0" indent="0">
              <a:buNone/>
              <a:defRPr sz="1200">
                <a:latin typeface="Open Sans" panose="020B0606030504020204" pitchFamily="34" charset="0"/>
                <a:ea typeface="Open Sans" panose="020B0606030504020204" pitchFamily="34" charset="0"/>
                <a:cs typeface="Open Sans" panose="020B0606030504020204" pitchFamily="34" charset="0"/>
              </a:defRPr>
            </a:lvl1pPr>
          </a:lstStyle>
          <a:p>
            <a:pPr lvl="0"/>
            <a:r>
              <a:rPr lang="de-DE" dirty="0"/>
              <a:t>TU Dresden / Database Research Group</a:t>
            </a:r>
          </a:p>
        </p:txBody>
      </p:sp>
      <p:sp>
        <p:nvSpPr>
          <p:cNvPr id="20" name="Textplatzhalter 16">
            <a:extLst>
              <a:ext uri="{FF2B5EF4-FFF2-40B4-BE49-F238E27FC236}">
                <a16:creationId xmlns:a16="http://schemas.microsoft.com/office/drawing/2014/main" id="{5C851981-2C38-4E36-BCEB-0BE1C144695A}"/>
              </a:ext>
            </a:extLst>
          </p:cNvPr>
          <p:cNvSpPr>
            <a:spLocks noGrp="1"/>
          </p:cNvSpPr>
          <p:nvPr>
            <p:ph type="body" sz="quarter" idx="13" hasCustomPrompt="1"/>
          </p:nvPr>
        </p:nvSpPr>
        <p:spPr>
          <a:xfrm>
            <a:off x="987840" y="1950831"/>
            <a:ext cx="4348162" cy="180000"/>
          </a:xfrm>
          <a:prstGeom prst="rect">
            <a:avLst/>
          </a:prstGeom>
        </p:spPr>
        <p:txBody>
          <a:bodyPr lIns="0" tIns="0" rIns="0" bIns="0"/>
          <a:lstStyle>
            <a:lvl1pPr marL="0" indent="0">
              <a:buNone/>
              <a:defRPr sz="1200" b="1">
                <a:latin typeface="Open Sans" panose="020B0606030504020204" pitchFamily="34" charset="0"/>
                <a:ea typeface="Open Sans" panose="020B0606030504020204" pitchFamily="34" charset="0"/>
                <a:cs typeface="Open Sans" panose="020B0606030504020204" pitchFamily="34" charset="0"/>
              </a:defRPr>
            </a:lvl1pPr>
          </a:lstStyle>
          <a:p>
            <a:pPr lvl="0"/>
            <a:r>
              <a:rPr lang="de-DE" dirty="0"/>
              <a:t>Firstname </a:t>
            </a:r>
            <a:r>
              <a:rPr lang="de-DE" dirty="0" err="1"/>
              <a:t>Lastname</a:t>
            </a:r>
            <a:r>
              <a:rPr lang="de-DE" dirty="0"/>
              <a:t> </a:t>
            </a:r>
          </a:p>
        </p:txBody>
      </p:sp>
      <p:sp>
        <p:nvSpPr>
          <p:cNvPr id="22" name="Textfeld 3">
            <a:extLst>
              <a:ext uri="{FF2B5EF4-FFF2-40B4-BE49-F238E27FC236}">
                <a16:creationId xmlns:a16="http://schemas.microsoft.com/office/drawing/2014/main" id="{257E8C03-63E5-47DA-8B53-38BFFF25BA50}"/>
              </a:ext>
            </a:extLst>
          </p:cNvPr>
          <p:cNvSpPr txBox="1"/>
          <p:nvPr userDrawn="1"/>
        </p:nvSpPr>
        <p:spPr>
          <a:xfrm>
            <a:off x="5764697" y="4894797"/>
            <a:ext cx="3193774" cy="153888"/>
          </a:xfrm>
          <a:prstGeom prst="rect">
            <a:avLst/>
          </a:prstGeom>
        </p:spPr>
        <p:txBody>
          <a:bodyPr wrap="square" lIns="0" tIns="0" rIns="0" bIns="0" rtlCol="0">
            <a:spAutoFit/>
          </a:bodyPr>
          <a:lstStyle/>
          <a:p>
            <a:pPr algn="r"/>
            <a:r>
              <a:rPr lang="de-DE" sz="1000" dirty="0">
                <a:latin typeface="Open Sans" panose="020B0606030504020204" pitchFamily="34" charset="0"/>
                <a:ea typeface="Open Sans" panose="020B0606030504020204" pitchFamily="34" charset="0"/>
                <a:cs typeface="Open Sans" panose="020B0606030504020204" pitchFamily="34" charset="0"/>
              </a:rPr>
              <a:t>Version: </a:t>
            </a:r>
            <a:fld id="{F177775E-225A-407F-992E-67988BAC233C}" type="datetime2">
              <a:rPr lang="en-US" sz="1000" smtClean="0">
                <a:latin typeface="Open Sans" panose="020B0606030504020204" pitchFamily="34" charset="0"/>
                <a:ea typeface="Open Sans" panose="020B0606030504020204" pitchFamily="34" charset="0"/>
                <a:cs typeface="Open Sans" panose="020B0606030504020204" pitchFamily="34" charset="0"/>
              </a:rPr>
              <a:pPr algn="r"/>
              <a:t>Thursday, March 9, 2023</a:t>
            </a:fld>
            <a:endParaRPr lang="de-DE" sz="1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23" name="Grafik 23">
            <a:extLst>
              <a:ext uri="{FF2B5EF4-FFF2-40B4-BE49-F238E27FC236}">
                <a16:creationId xmlns:a16="http://schemas.microsoft.com/office/drawing/2014/main" id="{7420A23F-C841-42FA-A028-8D4D5BA6098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838936" y="171758"/>
            <a:ext cx="1414669" cy="576750"/>
          </a:xfrm>
          <a:prstGeom prst="rect">
            <a:avLst/>
          </a:prstGeom>
        </p:spPr>
      </p:pic>
      <p:sp>
        <p:nvSpPr>
          <p:cNvPr id="9" name="Textfeld 5">
            <a:extLst>
              <a:ext uri="{FF2B5EF4-FFF2-40B4-BE49-F238E27FC236}">
                <a16:creationId xmlns:a16="http://schemas.microsoft.com/office/drawing/2014/main" id="{8AEA814F-081F-4B5B-B287-4E2BF0E543DE}"/>
              </a:ext>
            </a:extLst>
          </p:cNvPr>
          <p:cNvSpPr txBox="1"/>
          <p:nvPr userDrawn="1"/>
        </p:nvSpPr>
        <p:spPr>
          <a:xfrm>
            <a:off x="353860" y="558558"/>
            <a:ext cx="7064971" cy="6155531"/>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40000" b="1" dirty="0">
                <a:solidFill>
                  <a:srgbClr val="D0E3F3"/>
                </a:solidFill>
                <a:latin typeface="Open Sans" panose="020B0606030504020204" pitchFamily="34" charset="0"/>
                <a:ea typeface="Open Sans" panose="020B0606030504020204" pitchFamily="34" charset="0"/>
                <a:cs typeface="Open Sans" panose="020B0606030504020204" pitchFamily="34" charset="0"/>
              </a:rPr>
              <a:t>5</a:t>
            </a:r>
          </a:p>
        </p:txBody>
      </p:sp>
    </p:spTree>
    <p:extLst>
      <p:ext uri="{BB962C8B-B14F-4D97-AF65-F5344CB8AC3E}">
        <p14:creationId xmlns:p14="http://schemas.microsoft.com/office/powerpoint/2010/main" val="222480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2" name="Rechteck 12">
            <a:extLst>
              <a:ext uri="{FF2B5EF4-FFF2-40B4-BE49-F238E27FC236}">
                <a16:creationId xmlns:a16="http://schemas.microsoft.com/office/drawing/2014/main" id="{3400C008-FE4A-42ED-A066-5EAD4C07FADD}"/>
              </a:ext>
            </a:extLst>
          </p:cNvPr>
          <p:cNvSpPr/>
          <p:nvPr userDrawn="1"/>
        </p:nvSpPr>
        <p:spPr>
          <a:xfrm>
            <a:off x="0" y="915988"/>
            <a:ext cx="9144000" cy="4227512"/>
          </a:xfrm>
          <a:prstGeom prst="rect">
            <a:avLst/>
          </a:prstGeom>
          <a:solidFill>
            <a:srgbClr val="E7F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D0E3F3"/>
              </a:solidFill>
            </a:endParaRPr>
          </a:p>
        </p:txBody>
      </p:sp>
      <p:pic>
        <p:nvPicPr>
          <p:cNvPr id="11" name="Grafik 15">
            <a:extLst>
              <a:ext uri="{FF2B5EF4-FFF2-40B4-BE49-F238E27FC236}">
                <a16:creationId xmlns:a16="http://schemas.microsoft.com/office/drawing/2014/main" id="{A5377975-D7FF-46E4-BA7E-6BAD37B8C71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17" b="23495"/>
          <a:stretch/>
        </p:blipFill>
        <p:spPr>
          <a:xfrm>
            <a:off x="1240865" y="-990"/>
            <a:ext cx="7543178" cy="5143500"/>
          </a:xfrm>
          <a:prstGeom prst="rect">
            <a:avLst/>
          </a:prstGeom>
        </p:spPr>
      </p:pic>
      <p:sp>
        <p:nvSpPr>
          <p:cNvPr id="2" name="Title 1"/>
          <p:cNvSpPr>
            <a:spLocks noGrp="1"/>
          </p:cNvSpPr>
          <p:nvPr>
            <p:ph type="ctrTitle"/>
          </p:nvPr>
        </p:nvSpPr>
        <p:spPr>
          <a:xfrm>
            <a:off x="837368" y="2486945"/>
            <a:ext cx="7617519" cy="832726"/>
          </a:xfrm>
          <a:prstGeom prst="rect">
            <a:avLst/>
          </a:prstGeom>
          <a:ln>
            <a:noFill/>
          </a:ln>
        </p:spPr>
        <p:txBody>
          <a:bodyPr anchor="t"/>
          <a:lstStyle>
            <a:lvl1pPr algn="l">
              <a:defRPr sz="2800" b="1"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Subtitle 2"/>
          <p:cNvSpPr>
            <a:spLocks noGrp="1"/>
          </p:cNvSpPr>
          <p:nvPr>
            <p:ph type="subTitle" idx="1"/>
          </p:nvPr>
        </p:nvSpPr>
        <p:spPr>
          <a:xfrm>
            <a:off x="835527" y="3375456"/>
            <a:ext cx="6840000" cy="324000"/>
          </a:xfrm>
          <a:prstGeom prst="rect">
            <a:avLst/>
          </a:prstGeom>
        </p:spPr>
        <p:txBody>
          <a:bodyPr/>
          <a:lstStyle>
            <a:lvl1pPr marL="0" indent="0" algn="l">
              <a:buNone/>
              <a:defRPr sz="1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pic>
        <p:nvPicPr>
          <p:cNvPr id="10" name="Grafik 23">
            <a:extLst>
              <a:ext uri="{FF2B5EF4-FFF2-40B4-BE49-F238E27FC236}">
                <a16:creationId xmlns:a16="http://schemas.microsoft.com/office/drawing/2014/main" id="{CE660BB8-91B8-4F7D-8376-9E3C0BDE2283}"/>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838936" y="171758"/>
            <a:ext cx="1414669" cy="576750"/>
          </a:xfrm>
          <a:prstGeom prst="rect">
            <a:avLst/>
          </a:prstGeom>
        </p:spPr>
      </p:pic>
    </p:spTree>
    <p:extLst>
      <p:ext uri="{BB962C8B-B14F-4D97-AF65-F5344CB8AC3E}">
        <p14:creationId xmlns:p14="http://schemas.microsoft.com/office/powerpoint/2010/main" val="104528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6" name="Titel 5"/>
          <p:cNvSpPr>
            <a:spLocks noGrp="1"/>
          </p:cNvSpPr>
          <p:nvPr>
            <p:ph type="title"/>
          </p:nvPr>
        </p:nvSpPr>
        <p:spPr>
          <a:xfrm>
            <a:off x="936780" y="2355749"/>
            <a:ext cx="7560000" cy="930789"/>
          </a:xfrm>
          <a:prstGeom prst="rect">
            <a:avLst/>
          </a:prstGeom>
          <a:ln>
            <a:noFill/>
          </a:ln>
        </p:spPr>
        <p:txBody>
          <a:bodyPr anchor="t"/>
          <a:lstStyle>
            <a:lvl1pPr algn="l">
              <a:defRPr sz="2400" b="1">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4" name="Rechteck 3"/>
          <p:cNvSpPr/>
          <p:nvPr userDrawn="1"/>
        </p:nvSpPr>
        <p:spPr>
          <a:xfrm>
            <a:off x="511308" y="2139750"/>
            <a:ext cx="36000" cy="86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2EA88E"/>
              </a:solidFill>
            </a:endParaRPr>
          </a:p>
        </p:txBody>
      </p:sp>
      <p:sp>
        <p:nvSpPr>
          <p:cNvPr id="8" name="Rechteck 7"/>
          <p:cNvSpPr/>
          <p:nvPr userDrawn="1"/>
        </p:nvSpPr>
        <p:spPr>
          <a:xfrm rot="2700000">
            <a:off x="8582974" y="1773663"/>
            <a:ext cx="18000" cy="151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userDrawn="1"/>
        </p:nvSpPr>
        <p:spPr>
          <a:xfrm rot="8100000">
            <a:off x="8873225" y="2002836"/>
            <a:ext cx="18000" cy="79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2">
            <a:extLst>
              <a:ext uri="{FF2B5EF4-FFF2-40B4-BE49-F238E27FC236}">
                <a16:creationId xmlns:a16="http://schemas.microsoft.com/office/drawing/2014/main" id="{7C32C9CF-6F47-4863-BB0D-F0A81F892AEF}"/>
              </a:ext>
            </a:extLst>
          </p:cNvPr>
          <p:cNvSpPr/>
          <p:nvPr userDrawn="1"/>
        </p:nvSpPr>
        <p:spPr>
          <a:xfrm>
            <a:off x="358775" y="1957973"/>
            <a:ext cx="252412" cy="1800225"/>
          </a:xfrm>
          <a:prstGeom prst="rect">
            <a:avLst/>
          </a:prstGeom>
          <a:solidFill>
            <a:srgbClr val="D0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96322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180000" y="254870"/>
            <a:ext cx="6480000" cy="43056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Content Placeholder 2"/>
          <p:cNvSpPr>
            <a:spLocks noGrp="1"/>
          </p:cNvSpPr>
          <p:nvPr>
            <p:ph idx="1"/>
          </p:nvPr>
        </p:nvSpPr>
        <p:spPr>
          <a:xfrm>
            <a:off x="180000" y="918992"/>
            <a:ext cx="8784000" cy="3780000"/>
          </a:xfrm>
          <a:prstGeom prst="rect">
            <a:avLst/>
          </a:prstGeom>
          <a:ln>
            <a:noFill/>
          </a:ln>
        </p:spPr>
        <p:txBody>
          <a:bodyPr lIns="0"/>
          <a:lstStyle>
            <a:lvl1pPr marL="90488" indent="-90488">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b="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b="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buFont typeface="Arial" panose="020B0604020202020204" pitchFamily="34" charset="0"/>
              <a:buChar cha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246037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6480000" cy="43200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3" name="Content Placeholder 2"/>
          <p:cNvSpPr>
            <a:spLocks noGrp="1"/>
          </p:cNvSpPr>
          <p:nvPr>
            <p:ph idx="1"/>
          </p:nvPr>
        </p:nvSpPr>
        <p:spPr>
          <a:xfrm>
            <a:off x="180000" y="918992"/>
            <a:ext cx="4248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tabLst>
                <a:tab pos="4124325" algn="l"/>
              </a:tabLst>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5" name="Content Placeholder 2"/>
          <p:cNvSpPr>
            <a:spLocks noGrp="1"/>
          </p:cNvSpPr>
          <p:nvPr>
            <p:ph idx="10"/>
          </p:nvPr>
        </p:nvSpPr>
        <p:spPr>
          <a:xfrm>
            <a:off x="4716000" y="918992"/>
            <a:ext cx="4248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normalizeH="0"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buFont typeface="Muli" panose="00000500000000000000" pitchFamily="2" charset="0"/>
              <a:buChar char="•"/>
              <a:defRPr sz="1200">
                <a:latin typeface="+mj-lt"/>
              </a:defRPr>
            </a:lvl4pPr>
            <a:lvl5pPr>
              <a:defRPr sz="1200">
                <a:latin typeface="+mj-lt"/>
              </a:defRPr>
            </a:lvl5pPr>
            <a:lvl6pPr>
              <a:defRPr sz="1200"/>
            </a:lvl6pPr>
            <a:lvl7pPr>
              <a:defRPr sz="1200"/>
            </a:lvl7pPr>
            <a:lvl8pPr>
              <a:defRPr sz="1200"/>
            </a:lvl8pPr>
            <a:lvl9pPr marL="2743200" indent="0">
              <a:buNone/>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159263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ei Inhalte">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6480000" cy="432000"/>
          </a:xfrm>
          <a:prstGeom prst="rect">
            <a:avLst/>
          </a:prstGeom>
        </p:spPr>
        <p:txBody>
          <a:bodyPr anchor="ctr"/>
          <a:lstStyle>
            <a:lvl1pPr>
              <a:defRPr sz="2200" b="1">
                <a:solidFill>
                  <a:srgbClr val="555555"/>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3" name="Content Placeholder 2"/>
          <p:cNvSpPr>
            <a:spLocks noGrp="1"/>
          </p:cNvSpPr>
          <p:nvPr>
            <p:ph idx="1"/>
          </p:nvPr>
        </p:nvSpPr>
        <p:spPr>
          <a:xfrm>
            <a:off x="180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8" name="Content Placeholder 2"/>
          <p:cNvSpPr>
            <a:spLocks noGrp="1"/>
          </p:cNvSpPr>
          <p:nvPr>
            <p:ph idx="13"/>
          </p:nvPr>
        </p:nvSpPr>
        <p:spPr>
          <a:xfrm>
            <a:off x="6192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tabLst>
                <a:tab pos="627063" algn="l"/>
              </a:tabLst>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9" name="Content Placeholder 2"/>
          <p:cNvSpPr>
            <a:spLocks noGrp="1"/>
          </p:cNvSpPr>
          <p:nvPr>
            <p:ph idx="14"/>
          </p:nvPr>
        </p:nvSpPr>
        <p:spPr>
          <a:xfrm>
            <a:off x="3186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494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ohne Inhalt">
    <p:spTree>
      <p:nvGrpSpPr>
        <p:cNvPr id="1" name=""/>
        <p:cNvGrpSpPr/>
        <p:nvPr/>
      </p:nvGrpSpPr>
      <p:grpSpPr>
        <a:xfrm>
          <a:off x="0" y="0"/>
          <a:ext cx="0" cy="0"/>
          <a:chOff x="0" y="0"/>
          <a:chExt cx="0" cy="0"/>
        </a:xfrm>
      </p:grpSpPr>
      <p:sp>
        <p:nvSpPr>
          <p:cNvPr id="2" name="Title 1"/>
          <p:cNvSpPr>
            <a:spLocks noGrp="1"/>
          </p:cNvSpPr>
          <p:nvPr>
            <p:ph type="title"/>
          </p:nvPr>
        </p:nvSpPr>
        <p:spPr>
          <a:xfrm>
            <a:off x="180000" y="254870"/>
            <a:ext cx="6480000" cy="43056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Tree>
    <p:extLst>
      <p:ext uri="{BB962C8B-B14F-4D97-AF65-F5344CB8AC3E}">
        <p14:creationId xmlns:p14="http://schemas.microsoft.com/office/powerpoint/2010/main" val="293284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42BE245D-6534-4407-A746-F730C69CC9AB}"/>
              </a:ext>
            </a:extLst>
          </p:cNvPr>
          <p:cNvPicPr>
            <a:picLocks noChangeAspect="1"/>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01236" y="235721"/>
            <a:ext cx="1183989" cy="411469"/>
          </a:xfrm>
          <a:prstGeom prst="rect">
            <a:avLst/>
          </a:prstGeom>
        </p:spPr>
      </p:pic>
      <p:sp>
        <p:nvSpPr>
          <p:cNvPr id="7" name="Rechteck 9">
            <a:extLst>
              <a:ext uri="{FF2B5EF4-FFF2-40B4-BE49-F238E27FC236}">
                <a16:creationId xmlns:a16="http://schemas.microsoft.com/office/drawing/2014/main" id="{8CE2738A-D753-48BE-891A-34A80614D575}"/>
              </a:ext>
            </a:extLst>
          </p:cNvPr>
          <p:cNvSpPr/>
          <p:nvPr userDrawn="1"/>
        </p:nvSpPr>
        <p:spPr>
          <a:xfrm>
            <a:off x="0" y="4732030"/>
            <a:ext cx="9144000" cy="411469"/>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3">
            <a:extLst>
              <a:ext uri="{FF2B5EF4-FFF2-40B4-BE49-F238E27FC236}">
                <a16:creationId xmlns:a16="http://schemas.microsoft.com/office/drawing/2014/main" id="{CB1B3FC5-F198-4DA7-B106-511A875FB776}"/>
              </a:ext>
            </a:extLst>
          </p:cNvPr>
          <p:cNvSpPr txBox="1"/>
          <p:nvPr userDrawn="1"/>
        </p:nvSpPr>
        <p:spPr>
          <a:xfrm>
            <a:off x="8553600" y="4824000"/>
            <a:ext cx="540000" cy="276999"/>
          </a:xfrm>
          <a:prstGeom prst="rect">
            <a:avLst/>
          </a:prstGeom>
          <a:noFill/>
        </p:spPr>
        <p:txBody>
          <a:bodyPr wrap="square" rtlCol="0">
            <a:spAutoFit/>
          </a:bodyPr>
          <a:lstStyle/>
          <a:p>
            <a:pPr algn="ctr"/>
            <a:fld id="{D9DDD7E6-EF1D-4D76-8D7C-7B5499DA39D6}" type="slidenum">
              <a:rPr lang="de-DE" sz="1200" smtClean="0">
                <a:latin typeface="Open Sans" panose="020B0606030504020204" pitchFamily="34" charset="0"/>
                <a:ea typeface="Open Sans" panose="020B0606030504020204" pitchFamily="34" charset="0"/>
                <a:cs typeface="Open Sans" panose="020B0606030504020204" pitchFamily="34" charset="0"/>
              </a:rPr>
              <a:pPr algn="ctr"/>
              <a:t>‹#›</a:t>
            </a:fld>
            <a:endParaRPr lang="de-DE" sz="1200" dirty="0" err="1">
              <a:latin typeface="Open Sans" panose="020B0606030504020204" pitchFamily="34" charset="0"/>
              <a:ea typeface="Open Sans" panose="020B0606030504020204" pitchFamily="34" charset="0"/>
              <a:cs typeface="Open Sans" panose="020B0606030504020204" pitchFamily="34" charset="0"/>
            </a:endParaRPr>
          </a:p>
        </p:txBody>
      </p:sp>
      <p:pic>
        <p:nvPicPr>
          <p:cNvPr id="10" name="Grafik 10" descr="Ein Bild, das Text, draußen, Schild enthält.&#10;&#10;Automatisch generierte Beschreibung">
            <a:extLst>
              <a:ext uri="{FF2B5EF4-FFF2-40B4-BE49-F238E27FC236}">
                <a16:creationId xmlns:a16="http://schemas.microsoft.com/office/drawing/2014/main" id="{DAA63AD8-7505-45CB-B82C-1C07FD8F588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58775" y="4843542"/>
            <a:ext cx="654094" cy="190884"/>
          </a:xfrm>
          <a:prstGeom prst="rect">
            <a:avLst/>
          </a:prstGeom>
        </p:spPr>
      </p:pic>
    </p:spTree>
    <p:extLst>
      <p:ext uri="{BB962C8B-B14F-4D97-AF65-F5344CB8AC3E}">
        <p14:creationId xmlns:p14="http://schemas.microsoft.com/office/powerpoint/2010/main" val="182470469"/>
      </p:ext>
    </p:extLst>
  </p:cSld>
  <p:clrMap bg1="lt1" tx1="dk1" bg2="lt2" tx2="dk2" accent1="accent1" accent2="accent2" accent3="accent3" accent4="accent4" accent5="accent5" accent6="accent6" hlink="hlink" folHlink="folHlink"/>
  <p:sldLayoutIdLst>
    <p:sldLayoutId id="2147483664" r:id="rId1"/>
    <p:sldLayoutId id="2147483670" r:id="rId2"/>
    <p:sldLayoutId id="2147483666" r:id="rId3"/>
    <p:sldLayoutId id="2147483665" r:id="rId4"/>
    <p:sldLayoutId id="2147483667" r:id="rId5"/>
    <p:sldLayoutId id="2147483668" r:id="rId6"/>
    <p:sldLayoutId id="2147483669" r:id="rId7"/>
  </p:sldLayoutIdLst>
  <p:hf sldNum="0" hdr="0" ftr="0" dt="0"/>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540804" y="2424223"/>
            <a:ext cx="7617519" cy="703441"/>
          </a:xfrm>
        </p:spPr>
        <p:txBody>
          <a:bodyPr/>
          <a:lstStyle/>
          <a:p>
            <a:r>
              <a:rPr lang="de" sz="2400" dirty="0"/>
              <a:t>Untersuchung des Einflusses von Ausreißern auf die Prognosegenauigkeit von Feinstaubkonzentrationen</a:t>
            </a:r>
            <a:endParaRPr lang="de-DE" sz="2400" dirty="0"/>
          </a:p>
        </p:txBody>
      </p:sp>
      <p:sp>
        <p:nvSpPr>
          <p:cNvPr id="6" name="Untertitel 5"/>
          <p:cNvSpPr>
            <a:spLocks noGrp="1"/>
          </p:cNvSpPr>
          <p:nvPr>
            <p:ph type="subTitle" idx="1"/>
          </p:nvPr>
        </p:nvSpPr>
        <p:spPr>
          <a:xfrm>
            <a:off x="547201" y="3366149"/>
            <a:ext cx="6840000" cy="281059"/>
          </a:xfrm>
        </p:spPr>
        <p:txBody>
          <a:bodyPr/>
          <a:lstStyle/>
          <a:p>
            <a:r>
              <a:rPr lang="de-DE" altLang="ko-KR" dirty="0"/>
              <a:t>Bachelorarbeit, Davin Ahn</a:t>
            </a:r>
            <a:endParaRPr lang="en-DE" altLang="ko-KR"/>
          </a:p>
        </p:txBody>
      </p:sp>
    </p:spTree>
    <p:extLst>
      <p:ext uri="{BB962C8B-B14F-4D97-AF65-F5344CB8AC3E}">
        <p14:creationId xmlns:p14="http://schemas.microsoft.com/office/powerpoint/2010/main" val="145001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1934663" cy="430560"/>
          </a:xfrm>
        </p:spPr>
        <p:txBody>
          <a:bodyPr/>
          <a:lstStyle/>
          <a:p>
            <a:r>
              <a:rPr lang="de-DE" noProof="0" dirty="0">
                <a:latin typeface="Open Sans" pitchFamily="2" charset="0"/>
                <a:ea typeface="Open Sans" pitchFamily="2" charset="0"/>
                <a:cs typeface="Open Sans" pitchFamily="2" charset="0"/>
              </a:rPr>
              <a:t>Methoden</a:t>
            </a:r>
          </a:p>
        </p:txBody>
      </p:sp>
      <p:sp>
        <p:nvSpPr>
          <p:cNvPr id="36" name="Rechteck 35"/>
          <p:cNvSpPr/>
          <p:nvPr/>
        </p:nvSpPr>
        <p:spPr>
          <a:xfrm>
            <a:off x="680407" y="3118668"/>
            <a:ext cx="2874955" cy="1274060"/>
          </a:xfrm>
          <a:prstGeom prst="rect">
            <a:avLst/>
          </a:prstGeom>
          <a:solidFill>
            <a:schemeClr val="accent3">
              <a:lumMod val="20000"/>
              <a:lumOff val="8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bg1"/>
              </a:solidFill>
              <a:latin typeface="Open Sans" pitchFamily="2" charset="0"/>
              <a:ea typeface="Open Sans" pitchFamily="2" charset="0"/>
              <a:cs typeface="Open Sans" pitchFamily="2" charset="0"/>
            </a:endParaRPr>
          </a:p>
        </p:txBody>
      </p:sp>
      <p:sp>
        <p:nvSpPr>
          <p:cNvPr id="14" name="Textfeld 13"/>
          <p:cNvSpPr txBox="1"/>
          <p:nvPr/>
        </p:nvSpPr>
        <p:spPr>
          <a:xfrm>
            <a:off x="683868" y="3420628"/>
            <a:ext cx="2874955" cy="600164"/>
          </a:xfrm>
          <a:prstGeom prst="rect">
            <a:avLst/>
          </a:prstGeom>
          <a:solidFill>
            <a:schemeClr val="accent3">
              <a:lumMod val="20000"/>
              <a:lumOff val="80000"/>
            </a:schemeClr>
          </a:solidFill>
        </p:spPr>
        <p:txBody>
          <a:bodyPr wrap="square" rtlCol="0" anchor="ctr">
            <a:spAutoFit/>
          </a:bodyPr>
          <a:lstStyle/>
          <a:p>
            <a:pPr algn="ctr"/>
            <a:r>
              <a:rPr lang="de" altLang="ko-KR" sz="1100" dirty="0">
                <a:latin typeface="Open Sans" pitchFamily="2" charset="0"/>
                <a:ea typeface="Open Sans" pitchFamily="2" charset="0"/>
                <a:cs typeface="Open Sans" pitchFamily="2" charset="0"/>
              </a:rPr>
              <a:t>Durch statistische Maße nach Datenpunkten zu suchen, die von restlichen Daten abweichen.</a:t>
            </a:r>
            <a:endParaRPr lang="de-DE" sz="1100" dirty="0">
              <a:solidFill>
                <a:srgbClr val="555555"/>
              </a:solidFill>
              <a:latin typeface="Open Sans" pitchFamily="2" charset="0"/>
              <a:ea typeface="Open Sans" pitchFamily="2" charset="0"/>
              <a:cs typeface="Open Sans" pitchFamily="2" charset="0"/>
            </a:endParaRPr>
          </a:p>
        </p:txBody>
      </p:sp>
      <p:sp>
        <p:nvSpPr>
          <p:cNvPr id="37" name="Rechteck 36"/>
          <p:cNvSpPr/>
          <p:nvPr/>
        </p:nvSpPr>
        <p:spPr>
          <a:xfrm>
            <a:off x="3641123" y="3118668"/>
            <a:ext cx="1952368" cy="1274061"/>
          </a:xfrm>
          <a:prstGeom prst="rect">
            <a:avLst/>
          </a:prstGeom>
          <a:solidFill>
            <a:schemeClr val="accent3">
              <a:lumMod val="20000"/>
              <a:lumOff val="8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solidFill>
                <a:schemeClr val="bg1"/>
              </a:solidFill>
              <a:latin typeface="Open Sans" pitchFamily="2" charset="0"/>
              <a:ea typeface="Open Sans" pitchFamily="2" charset="0"/>
              <a:cs typeface="Open Sans" pitchFamily="2" charset="0"/>
            </a:endParaRPr>
          </a:p>
        </p:txBody>
      </p:sp>
      <p:sp>
        <p:nvSpPr>
          <p:cNvPr id="19" name="Textfeld 18"/>
          <p:cNvSpPr txBox="1"/>
          <p:nvPr/>
        </p:nvSpPr>
        <p:spPr>
          <a:xfrm>
            <a:off x="3632812" y="3420628"/>
            <a:ext cx="1952367" cy="600164"/>
          </a:xfrm>
          <a:prstGeom prst="rect">
            <a:avLst/>
          </a:prstGeom>
          <a:solidFill>
            <a:schemeClr val="accent3">
              <a:lumMod val="20000"/>
              <a:lumOff val="80000"/>
            </a:schemeClr>
          </a:solidFill>
        </p:spPr>
        <p:txBody>
          <a:bodyPr wrap="square" rtlCol="0" anchor="ctr">
            <a:spAutoFit/>
          </a:bodyPr>
          <a:lstStyle/>
          <a:p>
            <a:pPr algn="ctr"/>
            <a:r>
              <a:rPr lang="de" altLang="ko-KR" sz="1100" dirty="0">
                <a:solidFill>
                  <a:srgbClr val="555555"/>
                </a:solidFill>
                <a:latin typeface="Open Sans" pitchFamily="2" charset="0"/>
                <a:ea typeface="Open Sans" pitchFamily="2" charset="0"/>
                <a:cs typeface="Open Sans" pitchFamily="2" charset="0"/>
              </a:rPr>
              <a:t>Datenpunkte zu gruppieren, und die Zugehörigkeit beobachten.</a:t>
            </a:r>
            <a:endParaRPr lang="de-DE" altLang="ko-KR" sz="1100" dirty="0">
              <a:solidFill>
                <a:srgbClr val="555555"/>
              </a:solidFill>
              <a:latin typeface="Open Sans" pitchFamily="2" charset="0"/>
              <a:ea typeface="Open Sans" pitchFamily="2" charset="0"/>
              <a:cs typeface="Open Sans" pitchFamily="2" charset="0"/>
            </a:endParaRPr>
          </a:p>
        </p:txBody>
      </p:sp>
      <p:sp>
        <p:nvSpPr>
          <p:cNvPr id="33" name="Rechteck 32"/>
          <p:cNvSpPr/>
          <p:nvPr/>
        </p:nvSpPr>
        <p:spPr>
          <a:xfrm>
            <a:off x="5679250" y="3118667"/>
            <a:ext cx="2877894" cy="1274062"/>
          </a:xfrm>
          <a:prstGeom prst="rect">
            <a:avLst/>
          </a:prstGeom>
          <a:solidFill>
            <a:schemeClr val="accent4">
              <a:lumMod val="20000"/>
              <a:lumOff val="8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bg1"/>
              </a:solidFill>
              <a:latin typeface="Open Sans" pitchFamily="2" charset="0"/>
              <a:ea typeface="Open Sans" pitchFamily="2" charset="0"/>
              <a:cs typeface="Open Sans" pitchFamily="2" charset="0"/>
            </a:endParaRPr>
          </a:p>
        </p:txBody>
      </p:sp>
      <p:sp>
        <p:nvSpPr>
          <p:cNvPr id="22" name="Textfeld 21"/>
          <p:cNvSpPr txBox="1"/>
          <p:nvPr/>
        </p:nvSpPr>
        <p:spPr>
          <a:xfrm>
            <a:off x="5682189" y="3505266"/>
            <a:ext cx="2874955" cy="430887"/>
          </a:xfrm>
          <a:prstGeom prst="rect">
            <a:avLst/>
          </a:prstGeom>
          <a:noFill/>
        </p:spPr>
        <p:txBody>
          <a:bodyPr wrap="square" rtlCol="0" anchor="ctr">
            <a:spAutoFit/>
          </a:bodyPr>
          <a:lstStyle/>
          <a:p>
            <a:pPr algn="ctr"/>
            <a:r>
              <a:rPr lang="de" altLang="ko-KR" sz="1100" dirty="0">
                <a:solidFill>
                  <a:srgbClr val="555555"/>
                </a:solidFill>
                <a:latin typeface="Open Sans" pitchFamily="2" charset="0"/>
                <a:ea typeface="Open Sans" pitchFamily="2" charset="0"/>
                <a:cs typeface="Open Sans" pitchFamily="2" charset="0"/>
              </a:rPr>
              <a:t>Datenpunkte</a:t>
            </a:r>
            <a:r>
              <a:rPr lang="de" altLang="ko-KR" sz="1100" dirty="0">
                <a:latin typeface="Open Sans" pitchFamily="2" charset="0"/>
                <a:ea typeface="Open Sans" pitchFamily="2" charset="0"/>
                <a:cs typeface="Open Sans" pitchFamily="2" charset="0"/>
              </a:rPr>
              <a:t> anhand der Dichte zu identifizieren</a:t>
            </a:r>
            <a:endParaRPr lang="de-DE" altLang="ko-KR" sz="1100" dirty="0">
              <a:solidFill>
                <a:srgbClr val="555555"/>
              </a:solidFill>
              <a:latin typeface="Open Sans" pitchFamily="2" charset="0"/>
              <a:ea typeface="Open Sans" pitchFamily="2" charset="0"/>
              <a:cs typeface="Open Sans" pitchFamily="2" charset="0"/>
            </a:endParaRPr>
          </a:p>
        </p:txBody>
      </p:sp>
      <p:sp>
        <p:nvSpPr>
          <p:cNvPr id="29" name="Textfeld 28"/>
          <p:cNvSpPr txBox="1"/>
          <p:nvPr/>
        </p:nvSpPr>
        <p:spPr>
          <a:xfrm>
            <a:off x="676424" y="4445176"/>
            <a:ext cx="7873798" cy="207749"/>
          </a:xfrm>
          <a:prstGeom prst="rect">
            <a:avLst/>
          </a:prstGeom>
          <a:noFill/>
        </p:spPr>
        <p:txBody>
          <a:bodyPr wrap="square" rtlCol="0">
            <a:spAutoFit/>
          </a:bodyPr>
          <a:lstStyle/>
          <a:p>
            <a:r>
              <a:rPr lang="de-DE" sz="750" dirty="0">
                <a:solidFill>
                  <a:srgbClr val="555555"/>
                </a:solidFill>
                <a:latin typeface="Open Sans" pitchFamily="2" charset="0"/>
                <a:ea typeface="Open Sans" pitchFamily="2" charset="0"/>
                <a:cs typeface="Open Sans" pitchFamily="2" charset="0"/>
              </a:rPr>
              <a:t>[Joachim Hammer, Mike </a:t>
            </a:r>
            <a:r>
              <a:rPr lang="de-DE" sz="750" dirty="0" err="1">
                <a:solidFill>
                  <a:srgbClr val="555555"/>
                </a:solidFill>
                <a:latin typeface="Open Sans" pitchFamily="2" charset="0"/>
                <a:ea typeface="Open Sans" pitchFamily="2" charset="0"/>
                <a:cs typeface="Open Sans" pitchFamily="2" charset="0"/>
              </a:rPr>
              <a:t>Stonebraker</a:t>
            </a:r>
            <a:r>
              <a:rPr lang="de-DE" sz="750" dirty="0">
                <a:solidFill>
                  <a:srgbClr val="555555"/>
                </a:solidFill>
                <a:latin typeface="Open Sans" pitchFamily="2" charset="0"/>
                <a:ea typeface="Open Sans" pitchFamily="2" charset="0"/>
                <a:cs typeface="Open Sans" pitchFamily="2" charset="0"/>
              </a:rPr>
              <a:t>, </a:t>
            </a:r>
            <a:r>
              <a:rPr lang="de-DE" sz="750" dirty="0" err="1">
                <a:solidFill>
                  <a:srgbClr val="555555"/>
                </a:solidFill>
                <a:latin typeface="Open Sans" pitchFamily="2" charset="0"/>
                <a:ea typeface="Open Sans" pitchFamily="2" charset="0"/>
                <a:cs typeface="Open Sans" pitchFamily="2" charset="0"/>
              </a:rPr>
              <a:t>Oguzhan</a:t>
            </a:r>
            <a:r>
              <a:rPr lang="de-DE" sz="750" dirty="0">
                <a:solidFill>
                  <a:srgbClr val="555555"/>
                </a:solidFill>
                <a:latin typeface="Open Sans" pitchFamily="2" charset="0"/>
                <a:ea typeface="Open Sans" pitchFamily="2" charset="0"/>
                <a:cs typeface="Open Sans" pitchFamily="2" charset="0"/>
              </a:rPr>
              <a:t> </a:t>
            </a:r>
            <a:r>
              <a:rPr lang="de-DE" sz="750" dirty="0" err="1">
                <a:solidFill>
                  <a:srgbClr val="555555"/>
                </a:solidFill>
                <a:latin typeface="Open Sans" pitchFamily="2" charset="0"/>
                <a:ea typeface="Open Sans" pitchFamily="2" charset="0"/>
                <a:cs typeface="Open Sans" pitchFamily="2" charset="0"/>
              </a:rPr>
              <a:t>Topsakal</a:t>
            </a:r>
            <a:r>
              <a:rPr lang="de-DE" sz="750" dirty="0">
                <a:solidFill>
                  <a:srgbClr val="555555"/>
                </a:solidFill>
                <a:latin typeface="Open Sans" pitchFamily="2" charset="0"/>
                <a:ea typeface="Open Sans" pitchFamily="2" charset="0"/>
                <a:cs typeface="Open Sans" pitchFamily="2" charset="0"/>
              </a:rPr>
              <a:t> : </a:t>
            </a:r>
            <a:r>
              <a:rPr lang="en-US" sz="750" dirty="0">
                <a:solidFill>
                  <a:srgbClr val="555555"/>
                </a:solidFill>
                <a:latin typeface="Open Sans" pitchFamily="2" charset="0"/>
                <a:ea typeface="Open Sans" pitchFamily="2" charset="0"/>
                <a:cs typeface="Open Sans" pitchFamily="2" charset="0"/>
              </a:rPr>
              <a:t>THALIA: Test Harness for the Assessment of Legacy Information </a:t>
            </a:r>
            <a:r>
              <a:rPr lang="de-DE" sz="750" dirty="0">
                <a:solidFill>
                  <a:srgbClr val="555555"/>
                </a:solidFill>
                <a:latin typeface="Open Sans" pitchFamily="2" charset="0"/>
                <a:ea typeface="Open Sans" pitchFamily="2" charset="0"/>
                <a:cs typeface="Open Sans" pitchFamily="2" charset="0"/>
              </a:rPr>
              <a:t>Integration Approaches, </a:t>
            </a:r>
            <a:r>
              <a:rPr lang="de-DE" sz="750" dirty="0" err="1">
                <a:solidFill>
                  <a:srgbClr val="555555"/>
                </a:solidFill>
                <a:latin typeface="Open Sans" pitchFamily="2" charset="0"/>
                <a:ea typeface="Open Sans" pitchFamily="2" charset="0"/>
                <a:cs typeface="Open Sans" pitchFamily="2" charset="0"/>
              </a:rPr>
              <a:t>technical</a:t>
            </a:r>
            <a:r>
              <a:rPr lang="de-DE" sz="750" dirty="0">
                <a:solidFill>
                  <a:srgbClr val="555555"/>
                </a:solidFill>
                <a:latin typeface="Open Sans" pitchFamily="2" charset="0"/>
                <a:ea typeface="Open Sans" pitchFamily="2" charset="0"/>
                <a:cs typeface="Open Sans" pitchFamily="2" charset="0"/>
              </a:rPr>
              <a:t> </a:t>
            </a:r>
            <a:r>
              <a:rPr lang="de-DE" sz="750" dirty="0" err="1">
                <a:solidFill>
                  <a:srgbClr val="555555"/>
                </a:solidFill>
                <a:latin typeface="Open Sans" pitchFamily="2" charset="0"/>
                <a:ea typeface="Open Sans" pitchFamily="2" charset="0"/>
                <a:cs typeface="Open Sans" pitchFamily="2" charset="0"/>
              </a:rPr>
              <a:t>report</a:t>
            </a:r>
            <a:r>
              <a:rPr lang="de-DE" sz="750" dirty="0">
                <a:solidFill>
                  <a:srgbClr val="555555"/>
                </a:solidFill>
                <a:latin typeface="Open Sans" pitchFamily="2" charset="0"/>
                <a:ea typeface="Open Sans" pitchFamily="2" charset="0"/>
                <a:cs typeface="Open Sans" pitchFamily="2" charset="0"/>
              </a:rPr>
              <a:t>, 2004]</a:t>
            </a:r>
          </a:p>
        </p:txBody>
      </p:sp>
      <p:sp>
        <p:nvSpPr>
          <p:cNvPr id="4" name="Rechteck 3"/>
          <p:cNvSpPr/>
          <p:nvPr/>
        </p:nvSpPr>
        <p:spPr>
          <a:xfrm>
            <a:off x="676424" y="1487346"/>
            <a:ext cx="7877370" cy="468000"/>
          </a:xfrm>
          <a:prstGeom prst="rect">
            <a:avLst/>
          </a:prstGeom>
          <a:solidFill>
            <a:srgbClr val="01305D"/>
          </a:solidFill>
          <a:ln w="1587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tLang="ko-KR" sz="1800" dirty="0">
                <a:solidFill>
                  <a:schemeClr val="bg1"/>
                </a:solidFill>
                <a:latin typeface="Open Sans" pitchFamily="2" charset="0"/>
                <a:ea typeface="Open Sans" pitchFamily="2" charset="0"/>
                <a:cs typeface="Open Sans" pitchFamily="2" charset="0"/>
              </a:rPr>
              <a:t>Algorithmen für </a:t>
            </a:r>
            <a:r>
              <a:rPr lang="de-DE" altLang="ko-KR" sz="1800" dirty="0" err="1">
                <a:solidFill>
                  <a:schemeClr val="bg1"/>
                </a:solidFill>
                <a:latin typeface="Open Sans" pitchFamily="2" charset="0"/>
                <a:ea typeface="Open Sans" pitchFamily="2" charset="0"/>
                <a:cs typeface="Open Sans" pitchFamily="2" charset="0"/>
              </a:rPr>
              <a:t>Ausreißererkennung</a:t>
            </a:r>
            <a:endParaRPr lang="de-DE" sz="1013" dirty="0">
              <a:solidFill>
                <a:schemeClr val="bg1"/>
              </a:solidFill>
              <a:latin typeface="Open Sans" pitchFamily="2" charset="0"/>
              <a:ea typeface="Open Sans" pitchFamily="2" charset="0"/>
              <a:cs typeface="Open Sans" pitchFamily="2" charset="0"/>
            </a:endParaRPr>
          </a:p>
        </p:txBody>
      </p:sp>
      <p:sp>
        <p:nvSpPr>
          <p:cNvPr id="31" name="Rechteck 30"/>
          <p:cNvSpPr/>
          <p:nvPr/>
        </p:nvSpPr>
        <p:spPr>
          <a:xfrm>
            <a:off x="676424" y="2016728"/>
            <a:ext cx="2882322" cy="468000"/>
          </a:xfrm>
          <a:prstGeom prst="rect">
            <a:avLst/>
          </a:prstGeom>
          <a:solidFill>
            <a:srgbClr val="6494BC"/>
          </a:solidFill>
          <a:ln w="158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Statistik-basiert</a:t>
            </a:r>
            <a:endParaRPr lang="de-DE" sz="1200" dirty="0">
              <a:solidFill>
                <a:schemeClr val="tx1"/>
              </a:solidFill>
              <a:latin typeface="Open Sans" pitchFamily="2" charset="0"/>
              <a:ea typeface="Open Sans" pitchFamily="2" charset="0"/>
              <a:cs typeface="Open Sans" pitchFamily="2" charset="0"/>
            </a:endParaRPr>
          </a:p>
        </p:txBody>
      </p:sp>
      <p:sp>
        <p:nvSpPr>
          <p:cNvPr id="32" name="Rechteck 31"/>
          <p:cNvSpPr/>
          <p:nvPr/>
        </p:nvSpPr>
        <p:spPr>
          <a:xfrm>
            <a:off x="5675870" y="2016728"/>
            <a:ext cx="2881274" cy="468000"/>
          </a:xfrm>
          <a:prstGeom prst="rect">
            <a:avLst/>
          </a:prstGeom>
          <a:solidFill>
            <a:schemeClr val="accent4">
              <a:lumMod val="60000"/>
              <a:lumOff val="40000"/>
            </a:schemeClr>
          </a:solid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Dichte-basiert</a:t>
            </a:r>
            <a:endParaRPr lang="de-DE" sz="1200" dirty="0">
              <a:solidFill>
                <a:schemeClr val="tx1"/>
              </a:solidFill>
              <a:latin typeface="Open Sans" pitchFamily="2" charset="0"/>
              <a:ea typeface="Open Sans" pitchFamily="2" charset="0"/>
              <a:cs typeface="Open Sans" pitchFamily="2" charset="0"/>
            </a:endParaRPr>
          </a:p>
        </p:txBody>
      </p:sp>
      <p:sp>
        <p:nvSpPr>
          <p:cNvPr id="35" name="Rechteck 34"/>
          <p:cNvSpPr/>
          <p:nvPr/>
        </p:nvSpPr>
        <p:spPr>
          <a:xfrm>
            <a:off x="3641123" y="2578668"/>
            <a:ext cx="1952368" cy="468000"/>
          </a:xfrm>
          <a:prstGeom prst="rect">
            <a:avLst/>
          </a:prstGeom>
          <a:solidFill>
            <a:schemeClr val="accent3">
              <a:lumMod val="40000"/>
              <a:lumOff val="60000"/>
            </a:schemeClr>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latin typeface="Open Sans" pitchFamily="2" charset="0"/>
                <a:ea typeface="Open Sans" pitchFamily="2" charset="0"/>
                <a:cs typeface="Open Sans" pitchFamily="2" charset="0"/>
              </a:rPr>
              <a:t>K-</a:t>
            </a:r>
            <a:r>
              <a:rPr lang="de-DE" sz="1100" dirty="0" err="1">
                <a:solidFill>
                  <a:schemeClr val="tx1"/>
                </a:solidFill>
                <a:latin typeface="Open Sans" pitchFamily="2" charset="0"/>
                <a:ea typeface="Open Sans" pitchFamily="2" charset="0"/>
                <a:cs typeface="Open Sans" pitchFamily="2" charset="0"/>
              </a:rPr>
              <a:t>Means</a:t>
            </a:r>
            <a:r>
              <a:rPr lang="de-DE" sz="1100" dirty="0">
                <a:solidFill>
                  <a:schemeClr val="tx1"/>
                </a:solidFill>
                <a:latin typeface="Open Sans" pitchFamily="2" charset="0"/>
                <a:ea typeface="Open Sans" pitchFamily="2" charset="0"/>
                <a:cs typeface="Open Sans" pitchFamily="2" charset="0"/>
              </a:rPr>
              <a:t> Clustering</a:t>
            </a:r>
          </a:p>
        </p:txBody>
      </p:sp>
      <p:sp>
        <p:nvSpPr>
          <p:cNvPr id="21" name="Rechteck 20"/>
          <p:cNvSpPr/>
          <p:nvPr/>
        </p:nvSpPr>
        <p:spPr>
          <a:xfrm>
            <a:off x="676424" y="2578668"/>
            <a:ext cx="1440700" cy="468000"/>
          </a:xfrm>
          <a:prstGeom prst="rect">
            <a:avLst/>
          </a:prstGeom>
          <a:solidFill>
            <a:srgbClr val="6494BC"/>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latin typeface="Open Sans" pitchFamily="2" charset="0"/>
                <a:ea typeface="Open Sans" pitchFamily="2" charset="0"/>
                <a:cs typeface="Open Sans" pitchFamily="2" charset="0"/>
              </a:rPr>
              <a:t>Interquartile</a:t>
            </a:r>
            <a:r>
              <a:rPr lang="de-DE" sz="1100" dirty="0">
                <a:solidFill>
                  <a:schemeClr val="tx1"/>
                </a:solidFill>
                <a:latin typeface="Open Sans" pitchFamily="2" charset="0"/>
                <a:ea typeface="Open Sans" pitchFamily="2" charset="0"/>
                <a:cs typeface="Open Sans" pitchFamily="2" charset="0"/>
              </a:rPr>
              <a:t> Range</a:t>
            </a:r>
          </a:p>
        </p:txBody>
      </p:sp>
      <p:sp>
        <p:nvSpPr>
          <p:cNvPr id="15" name="Rechteck 30">
            <a:extLst>
              <a:ext uri="{FF2B5EF4-FFF2-40B4-BE49-F238E27FC236}">
                <a16:creationId xmlns:a16="http://schemas.microsoft.com/office/drawing/2014/main" id="{AFA1A339-8C8D-9A40-B354-AB6C62EE6E35}"/>
              </a:ext>
            </a:extLst>
          </p:cNvPr>
          <p:cNvSpPr/>
          <p:nvPr/>
        </p:nvSpPr>
        <p:spPr>
          <a:xfrm>
            <a:off x="3641124" y="2016728"/>
            <a:ext cx="1952368" cy="468000"/>
          </a:xfrm>
          <a:prstGeom prst="rect">
            <a:avLst/>
          </a:prstGeom>
          <a:solidFill>
            <a:schemeClr val="accent3">
              <a:lumMod val="60000"/>
              <a:lumOff val="40000"/>
            </a:schemeClr>
          </a:solidFill>
          <a:ln w="158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Cluster-basiert</a:t>
            </a:r>
            <a:endParaRPr lang="de-DE" sz="1200" dirty="0">
              <a:solidFill>
                <a:schemeClr val="tx1"/>
              </a:solidFill>
              <a:latin typeface="Open Sans" pitchFamily="2" charset="0"/>
              <a:ea typeface="Open Sans" pitchFamily="2" charset="0"/>
              <a:cs typeface="Open Sans" pitchFamily="2" charset="0"/>
            </a:endParaRPr>
          </a:p>
        </p:txBody>
      </p:sp>
      <p:sp>
        <p:nvSpPr>
          <p:cNvPr id="16" name="Rechteck 20">
            <a:extLst>
              <a:ext uri="{FF2B5EF4-FFF2-40B4-BE49-F238E27FC236}">
                <a16:creationId xmlns:a16="http://schemas.microsoft.com/office/drawing/2014/main" id="{05363086-4B2E-0E4C-B781-AF3FACE73DBD}"/>
              </a:ext>
            </a:extLst>
          </p:cNvPr>
          <p:cNvSpPr/>
          <p:nvPr/>
        </p:nvSpPr>
        <p:spPr>
          <a:xfrm>
            <a:off x="2114663" y="2578668"/>
            <a:ext cx="1440700" cy="468000"/>
          </a:xfrm>
          <a:prstGeom prst="rect">
            <a:avLst/>
          </a:prstGeom>
          <a:solidFill>
            <a:srgbClr val="6494BC"/>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latin typeface="Open Sans" pitchFamily="2" charset="0"/>
                <a:ea typeface="Open Sans" pitchFamily="2" charset="0"/>
                <a:cs typeface="Open Sans" pitchFamily="2" charset="0"/>
              </a:rPr>
              <a:t>z</a:t>
            </a:r>
            <a:r>
              <a:rPr lang="de-DE" sz="1100" dirty="0">
                <a:solidFill>
                  <a:schemeClr val="tx1"/>
                </a:solidFill>
                <a:latin typeface="Open Sans" pitchFamily="2" charset="0"/>
                <a:ea typeface="Open Sans" pitchFamily="2" charset="0"/>
                <a:cs typeface="Open Sans" pitchFamily="2" charset="0"/>
              </a:rPr>
              <a:t>-Score Filter</a:t>
            </a:r>
          </a:p>
        </p:txBody>
      </p:sp>
      <p:sp>
        <p:nvSpPr>
          <p:cNvPr id="18" name="Rechteck 20">
            <a:extLst>
              <a:ext uri="{FF2B5EF4-FFF2-40B4-BE49-F238E27FC236}">
                <a16:creationId xmlns:a16="http://schemas.microsoft.com/office/drawing/2014/main" id="{6C7675C3-4BCA-8942-BAD0-CF47142B54A6}"/>
              </a:ext>
            </a:extLst>
          </p:cNvPr>
          <p:cNvSpPr/>
          <p:nvPr/>
        </p:nvSpPr>
        <p:spPr>
          <a:xfrm>
            <a:off x="5671283" y="2574097"/>
            <a:ext cx="1440700" cy="468000"/>
          </a:xfrm>
          <a:prstGeom prst="rect">
            <a:avLst/>
          </a:prstGeom>
          <a:solidFill>
            <a:srgbClr val="6494BC"/>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100" dirty="0">
                <a:solidFill>
                  <a:schemeClr val="tx1"/>
                </a:solidFill>
                <a:latin typeface="Open Sans" pitchFamily="2" charset="0"/>
                <a:ea typeface="Open Sans" pitchFamily="2" charset="0"/>
                <a:cs typeface="Open Sans" pitchFamily="2" charset="0"/>
              </a:rPr>
              <a:t>Local</a:t>
            </a:r>
            <a:r>
              <a:rPr lang="en" sz="1000" dirty="0">
                <a:solidFill>
                  <a:schemeClr val="tx1"/>
                </a:solidFill>
                <a:latin typeface="Open Sans" pitchFamily="2" charset="0"/>
                <a:ea typeface="Open Sans" pitchFamily="2" charset="0"/>
                <a:cs typeface="Open Sans" pitchFamily="2" charset="0"/>
              </a:rPr>
              <a:t> </a:t>
            </a:r>
            <a:r>
              <a:rPr lang="en" sz="1100" dirty="0">
                <a:solidFill>
                  <a:schemeClr val="tx1"/>
                </a:solidFill>
                <a:latin typeface="Open Sans" pitchFamily="2" charset="0"/>
                <a:ea typeface="Open Sans" pitchFamily="2" charset="0"/>
                <a:cs typeface="Open Sans" pitchFamily="2" charset="0"/>
              </a:rPr>
              <a:t>Outlier</a:t>
            </a:r>
            <a:r>
              <a:rPr lang="en" sz="1000" dirty="0">
                <a:solidFill>
                  <a:schemeClr val="tx1"/>
                </a:solidFill>
                <a:latin typeface="Open Sans" pitchFamily="2" charset="0"/>
                <a:ea typeface="Open Sans" pitchFamily="2" charset="0"/>
                <a:cs typeface="Open Sans" pitchFamily="2" charset="0"/>
              </a:rPr>
              <a:t> </a:t>
            </a:r>
            <a:r>
              <a:rPr lang="en" sz="1100" dirty="0">
                <a:solidFill>
                  <a:schemeClr val="tx1"/>
                </a:solidFill>
                <a:latin typeface="Open Sans" pitchFamily="2" charset="0"/>
                <a:ea typeface="Open Sans" pitchFamily="2" charset="0"/>
                <a:cs typeface="Open Sans" pitchFamily="2" charset="0"/>
              </a:rPr>
              <a:t>Factor</a:t>
            </a:r>
            <a:endParaRPr lang="de-DE" sz="1100" dirty="0">
              <a:solidFill>
                <a:schemeClr val="tx1"/>
              </a:solidFill>
              <a:latin typeface="Open Sans" pitchFamily="2" charset="0"/>
              <a:ea typeface="Open Sans" pitchFamily="2" charset="0"/>
              <a:cs typeface="Open Sans" pitchFamily="2" charset="0"/>
            </a:endParaRPr>
          </a:p>
        </p:txBody>
      </p:sp>
      <p:sp>
        <p:nvSpPr>
          <p:cNvPr id="20" name="Rechteck 20">
            <a:extLst>
              <a:ext uri="{FF2B5EF4-FFF2-40B4-BE49-F238E27FC236}">
                <a16:creationId xmlns:a16="http://schemas.microsoft.com/office/drawing/2014/main" id="{6DA86ED3-2B6F-154D-83C0-BD1D4A0E658F}"/>
              </a:ext>
            </a:extLst>
          </p:cNvPr>
          <p:cNvSpPr/>
          <p:nvPr/>
        </p:nvSpPr>
        <p:spPr>
          <a:xfrm>
            <a:off x="7109522" y="2574097"/>
            <a:ext cx="1440700" cy="468000"/>
          </a:xfrm>
          <a:prstGeom prst="rect">
            <a:avLst/>
          </a:prstGeom>
          <a:solidFill>
            <a:srgbClr val="6494BC"/>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ko-KR" sz="1100" dirty="0">
                <a:solidFill>
                  <a:schemeClr val="tx1"/>
                </a:solidFill>
                <a:latin typeface="Open Sans" pitchFamily="2" charset="0"/>
                <a:ea typeface="Open Sans" pitchFamily="2" charset="0"/>
                <a:cs typeface="Open Sans" pitchFamily="2" charset="0"/>
              </a:rPr>
              <a:t>Isolation Forest</a:t>
            </a:r>
            <a:endParaRPr lang="de-DE" altLang="ko-KR" sz="1100" dirty="0">
              <a:solidFill>
                <a:schemeClr val="tx1"/>
              </a:solidFill>
              <a:latin typeface="Open Sans" pitchFamily="2" charset="0"/>
              <a:ea typeface="Open Sans" pitchFamily="2" charset="0"/>
              <a:cs typeface="Open Sans" pitchFamily="2" charset="0"/>
            </a:endParaRPr>
          </a:p>
        </p:txBody>
      </p:sp>
      <p:sp>
        <p:nvSpPr>
          <p:cNvPr id="23" name="Inhaltsplatzhalter 2">
            <a:extLst>
              <a:ext uri="{FF2B5EF4-FFF2-40B4-BE49-F238E27FC236}">
                <a16:creationId xmlns:a16="http://schemas.microsoft.com/office/drawing/2014/main" id="{04A8888C-93C5-A842-80FA-A8ADF4518375}"/>
              </a:ext>
            </a:extLst>
          </p:cNvPr>
          <p:cNvSpPr>
            <a:spLocks noGrp="1"/>
          </p:cNvSpPr>
          <p:nvPr>
            <p:ph idx="1"/>
          </p:nvPr>
        </p:nvSpPr>
        <p:spPr>
          <a:xfrm>
            <a:off x="180000" y="918993"/>
            <a:ext cx="2363503" cy="389759"/>
          </a:xfrm>
        </p:spPr>
        <p:txBody>
          <a:bodyPr/>
          <a:lstStyle/>
          <a:p>
            <a:pPr marL="81000" indent="0">
              <a:buNone/>
            </a:pPr>
            <a:r>
              <a:rPr lang="de-DE" altLang="ko-KR" dirty="0">
                <a:latin typeface="Open Sans" pitchFamily="2" charset="0"/>
                <a:ea typeface="Open Sans" pitchFamily="2" charset="0"/>
                <a:cs typeface="Open Sans" pitchFamily="2" charset="0"/>
              </a:rPr>
              <a:t>Verwandte Algorithmen</a:t>
            </a:r>
            <a:endParaRPr lang="de-DE"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11382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3C68488C-C57D-294B-90D1-F8FC3D8496BB}"/>
              </a:ext>
            </a:extLst>
          </p:cNvPr>
          <p:cNvGraphicFramePr>
            <a:graphicFrameLocks noGrp="1"/>
          </p:cNvGraphicFramePr>
          <p:nvPr>
            <p:extLst>
              <p:ext uri="{D42A27DB-BD31-4B8C-83A1-F6EECF244321}">
                <p14:modId xmlns:p14="http://schemas.microsoft.com/office/powerpoint/2010/main" val="880172862"/>
              </p:ext>
            </p:extLst>
          </p:nvPr>
        </p:nvGraphicFramePr>
        <p:xfrm>
          <a:off x="267729" y="1990352"/>
          <a:ext cx="8608542" cy="1670796"/>
        </p:xfrm>
        <a:graphic>
          <a:graphicData uri="http://schemas.openxmlformats.org/drawingml/2006/table">
            <a:tbl>
              <a:tblPr firstRow="1" bandRow="1">
                <a:effectLst/>
                <a:tableStyleId>{0660B408-B3CF-4A94-85FC-2B1E0A45F4A2}</a:tableStyleId>
              </a:tblPr>
              <a:tblGrid>
                <a:gridCol w="1894704">
                  <a:extLst>
                    <a:ext uri="{9D8B030D-6E8A-4147-A177-3AD203B41FA5}">
                      <a16:colId xmlns:a16="http://schemas.microsoft.com/office/drawing/2014/main" val="2131860217"/>
                    </a:ext>
                  </a:extLst>
                </a:gridCol>
                <a:gridCol w="741405">
                  <a:extLst>
                    <a:ext uri="{9D8B030D-6E8A-4147-A177-3AD203B41FA5}">
                      <a16:colId xmlns:a16="http://schemas.microsoft.com/office/drawing/2014/main" val="3006874512"/>
                    </a:ext>
                  </a:extLst>
                </a:gridCol>
                <a:gridCol w="634314">
                  <a:extLst>
                    <a:ext uri="{9D8B030D-6E8A-4147-A177-3AD203B41FA5}">
                      <a16:colId xmlns:a16="http://schemas.microsoft.com/office/drawing/2014/main" val="3474172221"/>
                    </a:ext>
                  </a:extLst>
                </a:gridCol>
                <a:gridCol w="659027">
                  <a:extLst>
                    <a:ext uri="{9D8B030D-6E8A-4147-A177-3AD203B41FA5}">
                      <a16:colId xmlns:a16="http://schemas.microsoft.com/office/drawing/2014/main" val="2154563206"/>
                    </a:ext>
                  </a:extLst>
                </a:gridCol>
                <a:gridCol w="817231">
                  <a:extLst>
                    <a:ext uri="{9D8B030D-6E8A-4147-A177-3AD203B41FA5}">
                      <a16:colId xmlns:a16="http://schemas.microsoft.com/office/drawing/2014/main" val="3976688158"/>
                    </a:ext>
                  </a:extLst>
                </a:gridCol>
                <a:gridCol w="774217">
                  <a:extLst>
                    <a:ext uri="{9D8B030D-6E8A-4147-A177-3AD203B41FA5}">
                      <a16:colId xmlns:a16="http://schemas.microsoft.com/office/drawing/2014/main" val="1887927538"/>
                    </a:ext>
                  </a:extLst>
                </a:gridCol>
                <a:gridCol w="884817">
                  <a:extLst>
                    <a:ext uri="{9D8B030D-6E8A-4147-A177-3AD203B41FA5}">
                      <a16:colId xmlns:a16="http://schemas.microsoft.com/office/drawing/2014/main" val="2061325442"/>
                    </a:ext>
                  </a:extLst>
                </a:gridCol>
                <a:gridCol w="755782">
                  <a:extLst>
                    <a:ext uri="{9D8B030D-6E8A-4147-A177-3AD203B41FA5}">
                      <a16:colId xmlns:a16="http://schemas.microsoft.com/office/drawing/2014/main" val="660130742"/>
                    </a:ext>
                  </a:extLst>
                </a:gridCol>
                <a:gridCol w="709697">
                  <a:extLst>
                    <a:ext uri="{9D8B030D-6E8A-4147-A177-3AD203B41FA5}">
                      <a16:colId xmlns:a16="http://schemas.microsoft.com/office/drawing/2014/main" val="346906480"/>
                    </a:ext>
                  </a:extLst>
                </a:gridCol>
                <a:gridCol w="737348">
                  <a:extLst>
                    <a:ext uri="{9D8B030D-6E8A-4147-A177-3AD203B41FA5}">
                      <a16:colId xmlns:a16="http://schemas.microsoft.com/office/drawing/2014/main" val="1223097556"/>
                    </a:ext>
                  </a:extLst>
                </a:gridCol>
              </a:tblGrid>
              <a:tr h="429551">
                <a:tc>
                  <a:txBody>
                    <a:bodyPr/>
                    <a:lstStyle/>
                    <a:p>
                      <a:pPr algn="ctr" latinLnBrk="1"/>
                      <a:r>
                        <a:rPr lang="de-DE" altLang="ko-KR" sz="1200" dirty="0">
                          <a:solidFill>
                            <a:schemeClr val="bg1"/>
                          </a:solidFill>
                          <a:latin typeface="Open Sans" pitchFamily="2" charset="0"/>
                          <a:ea typeface="Open Sans" pitchFamily="2" charset="0"/>
                          <a:cs typeface="Open Sans" pitchFamily="2" charset="0"/>
                        </a:rPr>
                        <a:t>verwandte Algorithmen</a:t>
                      </a:r>
                      <a:endParaRPr lang="ko-KR" altLang="en-US" sz="1200" dirty="0">
                        <a:solidFill>
                          <a:schemeClr val="bg1"/>
                        </a:solidFill>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[SJLD15] </a:t>
                      </a:r>
                      <a:endParaRPr lang="ko-KR" altLang="en-US" sz="1200" dirty="0">
                        <a:solidFill>
                          <a:schemeClr val="bg1"/>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[AO22]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[JYK20]</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[MKPT20]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[WD16]</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[HZZ+13]</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[LIPJ21]</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[DF13]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dirty="0">
                          <a:solidFill>
                            <a:schemeClr val="bg1"/>
                          </a:solidFill>
                          <a:latin typeface="Open Sans" pitchFamily="2" charset="0"/>
                          <a:ea typeface="Open Sans" pitchFamily="2" charset="0"/>
                          <a:cs typeface="Open Sans" pitchFamily="2" charset="0"/>
                        </a:rPr>
                        <a:t>Diese Arbeit</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extLst>
                  <a:ext uri="{0D108BD9-81ED-4DB2-BD59-A6C34878D82A}">
                    <a16:rowId xmlns:a16="http://schemas.microsoft.com/office/drawing/2014/main" val="4229836391"/>
                  </a:ext>
                </a:extLst>
              </a:tr>
              <a:tr h="404532">
                <a:tc>
                  <a:txBody>
                    <a:bodyPr/>
                    <a:lstStyle/>
                    <a:p>
                      <a:pPr algn="r" latinLnBrk="1"/>
                      <a:r>
                        <a:rPr lang="de-DE" altLang="ko-KR" sz="1200" dirty="0">
                          <a:latin typeface="Open Sans" pitchFamily="2" charset="0"/>
                          <a:ea typeface="Open Sans" pitchFamily="2" charset="0"/>
                          <a:cs typeface="Open Sans" pitchFamily="2" charset="0"/>
                        </a:rPr>
                        <a:t>Statistik-basiert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04177821"/>
                  </a:ext>
                </a:extLst>
              </a:tr>
              <a:tr h="404532">
                <a:tc>
                  <a:txBody>
                    <a:bodyPr/>
                    <a:lstStyle/>
                    <a:p>
                      <a:pPr algn="r" latinLnBrk="1"/>
                      <a:r>
                        <a:rPr lang="de-DE" altLang="ko-KR" sz="1200" dirty="0">
                          <a:latin typeface="Open Sans" pitchFamily="2" charset="0"/>
                          <a:ea typeface="Open Sans" pitchFamily="2" charset="0"/>
                          <a:cs typeface="Open Sans" pitchFamily="2" charset="0"/>
                        </a:rPr>
                        <a:t>Cluster(Distanz)-basiert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lnL w="12700" cap="flat" cmpd="sng" algn="ctr">
                      <a:solidFill>
                        <a:schemeClr val="bg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extLst>
                  <a:ext uri="{0D108BD9-81ED-4DB2-BD59-A6C34878D82A}">
                    <a16:rowId xmlns:a16="http://schemas.microsoft.com/office/drawing/2014/main" val="3032187768"/>
                  </a:ext>
                </a:extLst>
              </a:tr>
              <a:tr h="404532">
                <a:tc>
                  <a:txBody>
                    <a:bodyPr/>
                    <a:lstStyle/>
                    <a:p>
                      <a:pPr algn="r" latinLnBrk="1"/>
                      <a:r>
                        <a:rPr lang="de-DE" altLang="ko-KR" sz="1200" dirty="0">
                          <a:latin typeface="Open Sans" pitchFamily="2" charset="0"/>
                          <a:ea typeface="Open Sans" pitchFamily="2" charset="0"/>
                          <a:cs typeface="Open Sans" pitchFamily="2" charset="0"/>
                        </a:rPr>
                        <a:t>Dichte-basiert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extLst>
                  <a:ext uri="{0D108BD9-81ED-4DB2-BD59-A6C34878D82A}">
                    <a16:rowId xmlns:a16="http://schemas.microsoft.com/office/drawing/2014/main" val="3730798090"/>
                  </a:ext>
                </a:extLst>
              </a:tr>
            </a:tbl>
          </a:graphicData>
        </a:graphic>
      </p:graphicFrame>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6480000" cy="432000"/>
          </a:xfrm>
        </p:spPr>
        <p:txBody>
          <a:bodyPr/>
          <a:lstStyle/>
          <a:p>
            <a:r>
              <a:rPr lang="de-DE" noProof="0" dirty="0"/>
              <a:t>Methoden</a:t>
            </a:r>
          </a:p>
        </p:txBody>
      </p:sp>
      <p:sp>
        <p:nvSpPr>
          <p:cNvPr id="4" name="Inhaltsplatzhalter 2">
            <a:extLst>
              <a:ext uri="{FF2B5EF4-FFF2-40B4-BE49-F238E27FC236}">
                <a16:creationId xmlns:a16="http://schemas.microsoft.com/office/drawing/2014/main" id="{81261856-6ECA-624B-9BFE-427126654D3A}"/>
              </a:ext>
            </a:extLst>
          </p:cNvPr>
          <p:cNvSpPr>
            <a:spLocks noGrp="1"/>
          </p:cNvSpPr>
          <p:nvPr>
            <p:ph idx="1"/>
          </p:nvPr>
        </p:nvSpPr>
        <p:spPr>
          <a:xfrm>
            <a:off x="180000" y="918993"/>
            <a:ext cx="3955582" cy="432000"/>
          </a:xfrm>
        </p:spPr>
        <p:txBody>
          <a:bodyPr/>
          <a:lstStyle/>
          <a:p>
            <a:pPr marL="81000" indent="0">
              <a:buNone/>
            </a:pPr>
            <a:r>
              <a:rPr lang="de-DE" altLang="ko-KR" dirty="0"/>
              <a:t>Verwandte Arbeiten</a:t>
            </a:r>
            <a:endParaRPr lang="de-DE" dirty="0"/>
          </a:p>
        </p:txBody>
      </p:sp>
    </p:spTree>
    <p:extLst>
      <p:ext uri="{BB962C8B-B14F-4D97-AF65-F5344CB8AC3E}">
        <p14:creationId xmlns:p14="http://schemas.microsoft.com/office/powerpoint/2010/main" val="3228796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 altLang="ko-KR" dirty="0"/>
              <a:t>3. Ergebnisse &amp; Diskussion</a:t>
            </a:r>
            <a:endParaRPr lang="de-DE" noProof="0" dirty="0"/>
          </a:p>
        </p:txBody>
      </p:sp>
    </p:spTree>
    <p:extLst>
      <p:ext uri="{BB962C8B-B14F-4D97-AF65-F5344CB8AC3E}">
        <p14:creationId xmlns:p14="http://schemas.microsoft.com/office/powerpoint/2010/main" val="1044340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1F9983-1712-7F42-958F-B6C7C10FCF2A}"/>
              </a:ext>
            </a:extLst>
          </p:cNvPr>
          <p:cNvSpPr>
            <a:spLocks noGrp="1"/>
          </p:cNvSpPr>
          <p:nvPr>
            <p:ph type="title"/>
          </p:nvPr>
        </p:nvSpPr>
        <p:spPr>
          <a:xfrm>
            <a:off x="180000" y="254870"/>
            <a:ext cx="5025845" cy="432000"/>
          </a:xfrm>
        </p:spPr>
        <p:txBody>
          <a:bodyPr/>
          <a:lstStyle/>
          <a:p>
            <a:r>
              <a:rPr kumimoji="1" lang="de-DE" altLang="ko-KR" dirty="0"/>
              <a:t>Ergebnisse &amp; Diskussion</a:t>
            </a:r>
            <a:endParaRPr kumimoji="1" lang="ko-KR" altLang="en-US" dirty="0"/>
          </a:p>
        </p:txBody>
      </p:sp>
      <p:pic>
        <p:nvPicPr>
          <p:cNvPr id="9" name="내용 개체 틀 8">
            <a:extLst>
              <a:ext uri="{FF2B5EF4-FFF2-40B4-BE49-F238E27FC236}">
                <a16:creationId xmlns:a16="http://schemas.microsoft.com/office/drawing/2014/main" id="{4B5DD013-5D46-E042-AA8B-61CE1015753C}"/>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654433" y="2571750"/>
            <a:ext cx="7835134" cy="2024337"/>
          </a:xfrm>
        </p:spPr>
      </p:pic>
      <p:sp>
        <p:nvSpPr>
          <p:cNvPr id="7" name="Inhaltsplatzhalter 2">
            <a:extLst>
              <a:ext uri="{FF2B5EF4-FFF2-40B4-BE49-F238E27FC236}">
                <a16:creationId xmlns:a16="http://schemas.microsoft.com/office/drawing/2014/main" id="{45CEE1B6-942B-BA43-B790-2BD347069E9E}"/>
              </a:ext>
            </a:extLst>
          </p:cNvPr>
          <p:cNvSpPr>
            <a:spLocks noGrp="1"/>
          </p:cNvSpPr>
          <p:nvPr>
            <p:ph idx="1"/>
          </p:nvPr>
        </p:nvSpPr>
        <p:spPr>
          <a:xfrm>
            <a:off x="418993" y="918993"/>
            <a:ext cx="3238609" cy="1652757"/>
          </a:xfrm>
        </p:spPr>
        <p:txBody>
          <a:bodyPr/>
          <a:lstStyle/>
          <a:p>
            <a:pPr marL="81000" indent="0">
              <a:buNone/>
            </a:pPr>
            <a:r>
              <a:rPr lang="de-DE" altLang="ko-KR" dirty="0"/>
              <a:t>Datensätze</a:t>
            </a:r>
            <a:endParaRPr lang="de-DE" altLang="ko-KR" b="0" dirty="0">
              <a:solidFill>
                <a:schemeClr val="tx1"/>
              </a:solidFill>
            </a:endParaRPr>
          </a:p>
          <a:p>
            <a:pPr marL="366750" indent="-285750">
              <a:buFont typeface="Arial" panose="020B0604020202020204" pitchFamily="34" charset="0"/>
              <a:buChar char="•"/>
            </a:pPr>
            <a:r>
              <a:rPr lang="de-DE" altLang="ko-KR" b="0" dirty="0">
                <a:solidFill>
                  <a:schemeClr val="tx1"/>
                </a:solidFill>
              </a:rPr>
              <a:t>DEUS-Projekt</a:t>
            </a:r>
          </a:p>
          <a:p>
            <a:pPr marL="366750" indent="-285750">
              <a:buFont typeface="Arial" panose="020B0604020202020204" pitchFamily="34" charset="0"/>
              <a:buChar char="•"/>
            </a:pPr>
            <a:r>
              <a:rPr lang="de-DE" altLang="ko-KR" b="0" dirty="0">
                <a:solidFill>
                  <a:schemeClr val="tx1"/>
                </a:solidFill>
              </a:rPr>
              <a:t>Allgemeine Information</a:t>
            </a:r>
          </a:p>
          <a:p>
            <a:pPr marL="366750" indent="-285750">
              <a:buFont typeface="Arial" panose="020B0604020202020204" pitchFamily="34" charset="0"/>
              <a:buChar char="•"/>
            </a:pPr>
            <a:r>
              <a:rPr lang="de-DE" altLang="ko-KR" b="0" dirty="0">
                <a:solidFill>
                  <a:schemeClr val="tx1"/>
                </a:solidFill>
              </a:rPr>
              <a:t>Korrelation</a:t>
            </a:r>
          </a:p>
        </p:txBody>
      </p:sp>
      <p:pic>
        <p:nvPicPr>
          <p:cNvPr id="11" name="그림 10">
            <a:extLst>
              <a:ext uri="{FF2B5EF4-FFF2-40B4-BE49-F238E27FC236}">
                <a16:creationId xmlns:a16="http://schemas.microsoft.com/office/drawing/2014/main" id="{4EFBFAA6-9833-0745-BC70-B1677A5BF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621" y="1071393"/>
            <a:ext cx="4808859" cy="1476579"/>
          </a:xfrm>
          <a:prstGeom prst="rect">
            <a:avLst/>
          </a:prstGeom>
        </p:spPr>
      </p:pic>
    </p:spTree>
    <p:extLst>
      <p:ext uri="{BB962C8B-B14F-4D97-AF65-F5344CB8AC3E}">
        <p14:creationId xmlns:p14="http://schemas.microsoft.com/office/powerpoint/2010/main" val="1045315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1F9983-1712-7F42-958F-B6C7C10FCF2A}"/>
              </a:ext>
            </a:extLst>
          </p:cNvPr>
          <p:cNvSpPr>
            <a:spLocks noGrp="1"/>
          </p:cNvSpPr>
          <p:nvPr>
            <p:ph type="title"/>
          </p:nvPr>
        </p:nvSpPr>
        <p:spPr>
          <a:xfrm>
            <a:off x="180000" y="254870"/>
            <a:ext cx="5025845" cy="432000"/>
          </a:xfrm>
        </p:spPr>
        <p:txBody>
          <a:bodyPr/>
          <a:lstStyle/>
          <a:p>
            <a:r>
              <a:rPr kumimoji="1" lang="de-DE" altLang="ko-KR" dirty="0"/>
              <a:t>Ergebnisse &amp; Diskussion</a:t>
            </a:r>
            <a:endParaRPr kumimoji="1" lang="ko-KR" altLang="en-US" dirty="0"/>
          </a:p>
        </p:txBody>
      </p:sp>
      <p:pic>
        <p:nvPicPr>
          <p:cNvPr id="9" name="내용 개체 틀 8">
            <a:extLst>
              <a:ext uri="{FF2B5EF4-FFF2-40B4-BE49-F238E27FC236}">
                <a16:creationId xmlns:a16="http://schemas.microsoft.com/office/drawing/2014/main" id="{5CF17832-37E0-324B-8A96-54921AEC8775}"/>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4037213" y="2113237"/>
            <a:ext cx="4017018" cy="917025"/>
          </a:xfrm>
        </p:spPr>
      </p:pic>
      <mc:AlternateContent xmlns:mc="http://schemas.openxmlformats.org/markup-compatibility/2006" xmlns:a14="http://schemas.microsoft.com/office/drawing/2010/main">
        <mc:Choice Requires="a14">
          <p:sp>
            <p:nvSpPr>
              <p:cNvPr id="8" name="Inhaltsplatzhalter 2">
                <a:extLst>
                  <a:ext uri="{FF2B5EF4-FFF2-40B4-BE49-F238E27FC236}">
                    <a16:creationId xmlns:a16="http://schemas.microsoft.com/office/drawing/2014/main" id="{B9DC1E30-27BD-5F4F-9BB3-3FB5AF6A549A}"/>
                  </a:ext>
                </a:extLst>
              </p:cNvPr>
              <p:cNvSpPr txBox="1">
                <a:spLocks/>
              </p:cNvSpPr>
              <p:nvPr/>
            </p:nvSpPr>
            <p:spPr>
              <a:xfrm>
                <a:off x="418993" y="918993"/>
                <a:ext cx="5025845" cy="1652757"/>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lang="en" altLang="ko-KR" dirty="0"/>
                  <a:t>Symmetric Mean Absolute Percentage Error (SMAPE)</a:t>
                </a:r>
              </a:p>
              <a:p>
                <a:pPr marL="81000" indent="0">
                  <a:buNone/>
                </a:pPr>
                <a:endParaRPr lang="en" altLang="ko-KR" dirty="0"/>
              </a:p>
              <a:p>
                <a:pPr marL="81000" indent="0">
                  <a:buNone/>
                </a:pPr>
                <a:endParaRPr lang="en" altLang="ko-KR" dirty="0"/>
              </a:p>
              <a:p>
                <a:pPr marL="366750" indent="-285750">
                  <a:buFont typeface="Arial" panose="020B0604020202020204" pitchFamily="34" charset="0"/>
                  <a:buChar char="•"/>
                </a:pPr>
                <a14:m>
                  <m:oMath xmlns:m="http://schemas.openxmlformats.org/officeDocument/2006/math">
                    <m:sSub>
                      <m:sSubPr>
                        <m:ctrlPr>
                          <a:rPr lang="en" altLang="ko-KR" b="0" i="1" smtClean="0">
                            <a:solidFill>
                              <a:schemeClr val="tx1"/>
                            </a:solidFill>
                            <a:latin typeface="Cambria Math" panose="02040503050406030204" pitchFamily="18" charset="0"/>
                          </a:rPr>
                        </m:ctrlPr>
                      </m:sSubPr>
                      <m:e>
                        <m:acc>
                          <m:accPr>
                            <m:chr m:val="̂"/>
                            <m:ctrlPr>
                              <a:rPr lang="en" altLang="ko-KR" b="0" i="1">
                                <a:solidFill>
                                  <a:schemeClr val="tx1"/>
                                </a:solidFill>
                                <a:latin typeface="Cambria Math" panose="02040503050406030204" pitchFamily="18" charset="0"/>
                              </a:rPr>
                            </m:ctrlPr>
                          </m:accPr>
                          <m:e>
                            <m:r>
                              <a:rPr lang="de-DE" altLang="ko-KR" b="0" i="1">
                                <a:solidFill>
                                  <a:schemeClr val="tx1"/>
                                </a:solidFill>
                                <a:latin typeface="Cambria Math" panose="02040503050406030204" pitchFamily="18" charset="0"/>
                              </a:rPr>
                              <m:t>𝑦</m:t>
                            </m:r>
                          </m:e>
                        </m:acc>
                      </m:e>
                      <m:sub>
                        <m:r>
                          <a:rPr lang="de-DE" altLang="ko-KR" b="0" i="1" smtClean="0">
                            <a:solidFill>
                              <a:schemeClr val="tx1"/>
                            </a:solidFill>
                            <a:latin typeface="Cambria Math" panose="02040503050406030204" pitchFamily="18" charset="0"/>
                          </a:rPr>
                          <m:t>𝑖</m:t>
                        </m:r>
                      </m:sub>
                    </m:sSub>
                  </m:oMath>
                </a14:m>
                <a:r>
                  <a:rPr lang="en" altLang="ko-KR" b="0" dirty="0">
                    <a:solidFill>
                      <a:schemeClr val="tx1"/>
                    </a:solidFill>
                  </a:rPr>
                  <a:t> </a:t>
                </a:r>
                <a:r>
                  <a:rPr lang="en" altLang="ko-KR" b="0" dirty="0" err="1">
                    <a:solidFill>
                      <a:schemeClr val="tx1"/>
                    </a:solidFill>
                  </a:rPr>
                  <a:t>ist</a:t>
                </a:r>
                <a:r>
                  <a:rPr lang="en" altLang="ko-KR" b="0" dirty="0">
                    <a:solidFill>
                      <a:schemeClr val="tx1"/>
                    </a:solidFill>
                  </a:rPr>
                  <a:t> der </a:t>
                </a:r>
                <a:r>
                  <a:rPr lang="en" altLang="ko-KR" b="0" dirty="0" err="1">
                    <a:solidFill>
                      <a:schemeClr val="tx1"/>
                    </a:solidFill>
                  </a:rPr>
                  <a:t>tatsächliche</a:t>
                </a:r>
                <a:r>
                  <a:rPr lang="en" altLang="ko-KR" b="0" dirty="0">
                    <a:solidFill>
                      <a:schemeClr val="tx1"/>
                    </a:solidFill>
                  </a:rPr>
                  <a:t> Wert</a:t>
                </a:r>
              </a:p>
              <a:p>
                <a:pPr marL="366750" indent="-285750">
                  <a:buFont typeface="Arial" panose="020B0604020202020204" pitchFamily="34" charset="0"/>
                  <a:buChar char="•"/>
                </a:pPr>
                <a14:m>
                  <m:oMath xmlns:m="http://schemas.openxmlformats.org/officeDocument/2006/math">
                    <m:sSub>
                      <m:sSubPr>
                        <m:ctrlPr>
                          <a:rPr lang="en" altLang="ko-KR" b="0" i="1" smtClean="0">
                            <a:solidFill>
                              <a:schemeClr val="tx1"/>
                            </a:solidFill>
                            <a:latin typeface="Cambria Math" panose="02040503050406030204" pitchFamily="18" charset="0"/>
                          </a:rPr>
                        </m:ctrlPr>
                      </m:sSubPr>
                      <m:e>
                        <m:r>
                          <a:rPr lang="de-DE" altLang="ko-KR" b="0" i="1" smtClean="0">
                            <a:solidFill>
                              <a:schemeClr val="tx1"/>
                            </a:solidFill>
                            <a:latin typeface="Cambria Math" panose="02040503050406030204" pitchFamily="18" charset="0"/>
                          </a:rPr>
                          <m:t>𝑦</m:t>
                        </m:r>
                      </m:e>
                      <m:sub>
                        <m:r>
                          <a:rPr lang="de-DE" altLang="ko-KR" b="0" i="1" smtClean="0">
                            <a:solidFill>
                              <a:schemeClr val="tx1"/>
                            </a:solidFill>
                            <a:latin typeface="Cambria Math" panose="02040503050406030204" pitchFamily="18" charset="0"/>
                          </a:rPr>
                          <m:t>𝑖</m:t>
                        </m:r>
                      </m:sub>
                    </m:sSub>
                  </m:oMath>
                </a14:m>
                <a:r>
                  <a:rPr lang="en" altLang="ko-KR" b="0" dirty="0">
                    <a:solidFill>
                      <a:schemeClr val="tx1"/>
                    </a:solidFill>
                  </a:rPr>
                  <a:t> </a:t>
                </a:r>
                <a:r>
                  <a:rPr lang="en" altLang="ko-KR" b="0" dirty="0" err="1">
                    <a:solidFill>
                      <a:schemeClr val="tx1"/>
                    </a:solidFill>
                  </a:rPr>
                  <a:t>ist</a:t>
                </a:r>
                <a:r>
                  <a:rPr lang="en" altLang="ko-KR" b="0" dirty="0">
                    <a:solidFill>
                      <a:schemeClr val="tx1"/>
                    </a:solidFill>
                  </a:rPr>
                  <a:t> der </a:t>
                </a:r>
                <a:r>
                  <a:rPr lang="en" altLang="ko-KR" b="0" dirty="0" err="1">
                    <a:solidFill>
                      <a:schemeClr val="tx1"/>
                    </a:solidFill>
                  </a:rPr>
                  <a:t>vorhergesagte</a:t>
                </a:r>
                <a:r>
                  <a:rPr lang="en" altLang="ko-KR" b="0" dirty="0">
                    <a:solidFill>
                      <a:schemeClr val="tx1"/>
                    </a:solidFill>
                  </a:rPr>
                  <a:t> Wert</a:t>
                </a:r>
              </a:p>
              <a:p>
                <a:pPr marL="366750" indent="-285750">
                  <a:buFont typeface="Arial" panose="020B0604020202020204" pitchFamily="34" charset="0"/>
                  <a:buChar char="•"/>
                </a:pPr>
                <a14:m>
                  <m:oMath xmlns:m="http://schemas.openxmlformats.org/officeDocument/2006/math">
                    <m:r>
                      <a:rPr lang="de-DE" altLang="ko-KR" b="0" i="1">
                        <a:solidFill>
                          <a:schemeClr val="tx1"/>
                        </a:solidFill>
                        <a:latin typeface="Cambria Math" panose="02040503050406030204" pitchFamily="18" charset="0"/>
                      </a:rPr>
                      <m:t>𝑛</m:t>
                    </m:r>
                  </m:oMath>
                </a14:m>
                <a:r>
                  <a:rPr lang="en" altLang="ko-KR" b="0" dirty="0">
                    <a:solidFill>
                      <a:schemeClr val="tx1"/>
                    </a:solidFill>
                  </a:rPr>
                  <a:t>  ist die </a:t>
                </a:r>
                <a:r>
                  <a:rPr lang="en" altLang="ko-KR" b="0" dirty="0" err="1">
                    <a:solidFill>
                      <a:schemeClr val="tx1"/>
                    </a:solidFill>
                  </a:rPr>
                  <a:t>Anzahl</a:t>
                </a:r>
                <a:r>
                  <a:rPr lang="en" altLang="ko-KR" b="0" dirty="0">
                    <a:solidFill>
                      <a:schemeClr val="tx1"/>
                    </a:solidFill>
                  </a:rPr>
                  <a:t> von </a:t>
                </a:r>
                <a:r>
                  <a:rPr lang="en" altLang="ko-KR" b="0" dirty="0" err="1">
                    <a:solidFill>
                      <a:schemeClr val="tx1"/>
                    </a:solidFill>
                  </a:rPr>
                  <a:t>Daten</a:t>
                </a:r>
                <a:endParaRPr lang="en" altLang="ko-KR" b="0" dirty="0">
                  <a:solidFill>
                    <a:schemeClr val="tx1"/>
                  </a:solidFill>
                </a:endParaRPr>
              </a:p>
              <a:p>
                <a:pPr marL="366750" indent="-285750">
                  <a:buFont typeface="Arial" panose="020B0604020202020204" pitchFamily="34" charset="0"/>
                  <a:buChar char="•"/>
                </a:pPr>
                <a:endParaRPr lang="en" altLang="ko-KR" b="0" dirty="0">
                  <a:solidFill>
                    <a:schemeClr val="tx1"/>
                  </a:solidFill>
                </a:endParaRPr>
              </a:p>
            </p:txBody>
          </p:sp>
        </mc:Choice>
        <mc:Fallback xmlns="">
          <p:sp>
            <p:nvSpPr>
              <p:cNvPr id="8" name="Inhaltsplatzhalter 2">
                <a:extLst>
                  <a:ext uri="{FF2B5EF4-FFF2-40B4-BE49-F238E27FC236}">
                    <a16:creationId xmlns:a16="http://schemas.microsoft.com/office/drawing/2014/main" id="{B9DC1E30-27BD-5F4F-9BB3-3FB5AF6A549A}"/>
                  </a:ext>
                </a:extLst>
              </p:cNvPr>
              <p:cNvSpPr txBox="1">
                <a:spLocks noRot="1" noChangeAspect="1" noMove="1" noResize="1" noEditPoints="1" noAdjustHandles="1" noChangeArrowheads="1" noChangeShapeType="1" noTextEdit="1"/>
              </p:cNvSpPr>
              <p:nvPr/>
            </p:nvSpPr>
            <p:spPr>
              <a:xfrm>
                <a:off x="418993" y="918993"/>
                <a:ext cx="5025845" cy="1652757"/>
              </a:xfrm>
              <a:prstGeom prst="rect">
                <a:avLst/>
              </a:prstGeom>
              <a:blipFill>
                <a:blip r:embed="rId4"/>
                <a:stretch>
                  <a:fillRect l="-504" b="-40458"/>
                </a:stretch>
              </a:blipFill>
              <a:ln>
                <a:noFill/>
              </a:ln>
            </p:spPr>
            <p:txBody>
              <a:bodyPr/>
              <a:lstStyle/>
              <a:p>
                <a:r>
                  <a:rPr lang="ko-KR" altLang="en-US">
                    <a:noFill/>
                  </a:rPr>
                  <a:t> </a:t>
                </a:r>
              </a:p>
            </p:txBody>
          </p:sp>
        </mc:Fallback>
      </mc:AlternateContent>
      <p:sp>
        <p:nvSpPr>
          <p:cNvPr id="10" name="Inhaltsplatzhalter 2">
            <a:extLst>
              <a:ext uri="{FF2B5EF4-FFF2-40B4-BE49-F238E27FC236}">
                <a16:creationId xmlns:a16="http://schemas.microsoft.com/office/drawing/2014/main" id="{D56240FE-7C77-734A-AF03-DA7E86F1ECFE}"/>
              </a:ext>
            </a:extLst>
          </p:cNvPr>
          <p:cNvSpPr txBox="1">
            <a:spLocks/>
          </p:cNvSpPr>
          <p:nvPr/>
        </p:nvSpPr>
        <p:spPr>
          <a:xfrm>
            <a:off x="3532800" y="918993"/>
            <a:ext cx="5025845" cy="1652757"/>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366750" indent="-285750">
              <a:buFont typeface="Arial" panose="020B0604020202020204" pitchFamily="34" charset="0"/>
              <a:buChar char="•"/>
            </a:pPr>
            <a:endParaRPr lang="de-DE" altLang="ko-KR" b="0" i="1" dirty="0">
              <a:solidFill>
                <a:schemeClr val="tx1"/>
              </a:solidFill>
              <a:latin typeface="Cambria Math" panose="02040503050406030204" pitchFamily="18" charset="0"/>
            </a:endParaRPr>
          </a:p>
        </p:txBody>
      </p:sp>
    </p:spTree>
    <p:extLst>
      <p:ext uri="{BB962C8B-B14F-4D97-AF65-F5344CB8AC3E}">
        <p14:creationId xmlns:p14="http://schemas.microsoft.com/office/powerpoint/2010/main" val="1851429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1F9983-1712-7F42-958F-B6C7C10FCF2A}"/>
              </a:ext>
            </a:extLst>
          </p:cNvPr>
          <p:cNvSpPr>
            <a:spLocks noGrp="1"/>
          </p:cNvSpPr>
          <p:nvPr>
            <p:ph type="title"/>
          </p:nvPr>
        </p:nvSpPr>
        <p:spPr>
          <a:xfrm>
            <a:off x="180000" y="254870"/>
            <a:ext cx="5025845" cy="432000"/>
          </a:xfrm>
        </p:spPr>
        <p:txBody>
          <a:bodyPr/>
          <a:lstStyle/>
          <a:p>
            <a:r>
              <a:rPr kumimoji="1" lang="de-DE" altLang="ko-KR" dirty="0"/>
              <a:t>Ergebnisse &amp; Diskussion</a:t>
            </a:r>
            <a:endParaRPr kumimoji="1" lang="ko-KR" altLang="en-US" dirty="0"/>
          </a:p>
        </p:txBody>
      </p:sp>
      <p:graphicFrame>
        <p:nvGraphicFramePr>
          <p:cNvPr id="3" name="내용 개체 틀 2">
            <a:extLst>
              <a:ext uri="{FF2B5EF4-FFF2-40B4-BE49-F238E27FC236}">
                <a16:creationId xmlns:a16="http://schemas.microsoft.com/office/drawing/2014/main" id="{F60E3930-81BE-0D48-8CE1-7331F51AE00F}"/>
              </a:ext>
            </a:extLst>
          </p:cNvPr>
          <p:cNvGraphicFramePr>
            <a:graphicFrameLocks noGrp="1"/>
          </p:cNvGraphicFramePr>
          <p:nvPr>
            <p:ph idx="10"/>
            <p:extLst>
              <p:ext uri="{D42A27DB-BD31-4B8C-83A1-F6EECF244321}">
                <p14:modId xmlns:p14="http://schemas.microsoft.com/office/powerpoint/2010/main" val="604488968"/>
              </p:ext>
            </p:extLst>
          </p:nvPr>
        </p:nvGraphicFramePr>
        <p:xfrm>
          <a:off x="990600" y="2118816"/>
          <a:ext cx="7162800" cy="1544204"/>
        </p:xfrm>
        <a:graphic>
          <a:graphicData uri="http://schemas.openxmlformats.org/drawingml/2006/table">
            <a:tbl>
              <a:tblPr firstRow="1" bandRow="1">
                <a:tableStyleId>{5C22544A-7EE6-4342-B048-85BDC9FD1C3A}</a:tableStyleId>
              </a:tblPr>
              <a:tblGrid>
                <a:gridCol w="2126134">
                  <a:extLst>
                    <a:ext uri="{9D8B030D-6E8A-4147-A177-3AD203B41FA5}">
                      <a16:colId xmlns:a16="http://schemas.microsoft.com/office/drawing/2014/main" val="1402511799"/>
                    </a:ext>
                  </a:extLst>
                </a:gridCol>
                <a:gridCol w="5036666">
                  <a:extLst>
                    <a:ext uri="{9D8B030D-6E8A-4147-A177-3AD203B41FA5}">
                      <a16:colId xmlns:a16="http://schemas.microsoft.com/office/drawing/2014/main" val="1083579010"/>
                    </a:ext>
                  </a:extLst>
                </a:gridCol>
              </a:tblGrid>
              <a:tr h="218631">
                <a:tc>
                  <a:txBody>
                    <a:bodyPr/>
                    <a:lstStyle/>
                    <a:p>
                      <a:pPr algn="r" latinLnBrk="1"/>
                      <a:endParaRPr lang="ko-KR" altLang="en-US" sz="1400" dirty="0">
                        <a:latin typeface="Open Sans" pitchFamily="2" charset="0"/>
                        <a:cs typeface="Open Sans" pitchFamily="2" charset="0"/>
                      </a:endParaRPr>
                    </a:p>
                  </a:txBody>
                  <a:tcPr anchor="ctr"/>
                </a:tc>
                <a:tc>
                  <a:txBody>
                    <a:bodyPr/>
                    <a:lstStyle/>
                    <a:p>
                      <a:pPr algn="ctr" latinLnBrk="1"/>
                      <a:r>
                        <a:rPr lang="de-DE" altLang="ko-KR" sz="1400" dirty="0">
                          <a:latin typeface="Open Sans" pitchFamily="2" charset="0"/>
                          <a:ea typeface="Open Sans" pitchFamily="2" charset="0"/>
                          <a:cs typeface="Open Sans" pitchFamily="2" charset="0"/>
                        </a:rPr>
                        <a:t>Verwandte Umgebung</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4224328304"/>
                  </a:ext>
                </a:extLst>
              </a:tr>
              <a:tr h="314902">
                <a:tc>
                  <a:txBody>
                    <a:bodyPr/>
                    <a:lstStyle/>
                    <a:p>
                      <a:pPr algn="r" latinLnBrk="1"/>
                      <a:r>
                        <a:rPr lang="de-DE" altLang="ko-KR" sz="1400" dirty="0" err="1">
                          <a:latin typeface="Open Sans" pitchFamily="2" charset="0"/>
                          <a:ea typeface="Open Sans" pitchFamily="2" charset="0"/>
                          <a:cs typeface="Open Sans" pitchFamily="2" charset="0"/>
                        </a:rPr>
                        <a:t>Jupyter</a:t>
                      </a:r>
                      <a:r>
                        <a:rPr lang="de-DE" altLang="ko-KR" sz="1400" dirty="0">
                          <a:latin typeface="Open Sans" pitchFamily="2" charset="0"/>
                          <a:ea typeface="Open Sans" pitchFamily="2" charset="0"/>
                          <a:cs typeface="Open Sans" pitchFamily="2" charset="0"/>
                        </a:rPr>
                        <a:t> Notebook</a:t>
                      </a:r>
                      <a:endParaRPr lang="ko-KR" altLang="en-US" sz="1400" dirty="0">
                        <a:latin typeface="Open Sans" pitchFamily="2" charset="0"/>
                        <a:cs typeface="Open Sans" pitchFamily="2" charset="0"/>
                      </a:endParaRPr>
                    </a:p>
                  </a:txBody>
                  <a:tcPr anchor="ctr"/>
                </a:tc>
                <a:tc>
                  <a:txBody>
                    <a:bodyPr/>
                    <a:lstStyle/>
                    <a:p>
                      <a:pPr algn="ctr" latinLnBrk="1"/>
                      <a:r>
                        <a:rPr lang="pt" altLang="ko-KR" sz="1400" dirty="0">
                          <a:latin typeface="Open Sans" pitchFamily="2" charset="0"/>
                          <a:ea typeface="Open Sans" pitchFamily="2" charset="0"/>
                          <a:cs typeface="Open Sans" pitchFamily="2" charset="0"/>
                        </a:rPr>
                        <a:t>Google </a:t>
                      </a:r>
                      <a:r>
                        <a:rPr lang="pt" altLang="ko-KR" sz="1400" dirty="0" err="1">
                          <a:latin typeface="Open Sans" pitchFamily="2" charset="0"/>
                          <a:ea typeface="Open Sans" pitchFamily="2" charset="0"/>
                          <a:cs typeface="Open Sans" pitchFamily="2" charset="0"/>
                        </a:rPr>
                        <a:t>Colab</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2745488614"/>
                  </a:ext>
                </a:extLst>
              </a:tr>
              <a:tr h="218631">
                <a:tc>
                  <a:txBody>
                    <a:bodyPr/>
                    <a:lstStyle/>
                    <a:p>
                      <a:pPr algn="r" latinLnBrk="1"/>
                      <a:r>
                        <a:rPr lang="de-DE" altLang="ko-KR" sz="1400" dirty="0">
                          <a:latin typeface="Open Sans" pitchFamily="2" charset="0"/>
                          <a:ea typeface="Open Sans" pitchFamily="2" charset="0"/>
                          <a:cs typeface="Open Sans" pitchFamily="2" charset="0"/>
                        </a:rPr>
                        <a:t>CPU</a:t>
                      </a:r>
                      <a:endParaRPr lang="ko-KR" altLang="en-US" sz="1400" dirty="0">
                        <a:latin typeface="Open Sans" pitchFamily="2" charset="0"/>
                        <a:cs typeface="Open Sans" pitchFamily="2" charset="0"/>
                      </a:endParaRPr>
                    </a:p>
                  </a:txBody>
                  <a:tcPr anchor="ctr"/>
                </a:tc>
                <a:tc>
                  <a:txBody>
                    <a:bodyPr/>
                    <a:lstStyle/>
                    <a:p>
                      <a:pPr algn="ctr" latinLnBrk="1"/>
                      <a:r>
                        <a:rPr lang="pt" altLang="ko-KR" sz="1400" dirty="0">
                          <a:latin typeface="Open Sans" pitchFamily="2" charset="0"/>
                          <a:ea typeface="Open Sans" pitchFamily="2" charset="0"/>
                          <a:cs typeface="Open Sans" pitchFamily="2" charset="0"/>
                        </a:rPr>
                        <a:t>Intel(</a:t>
                      </a:r>
                      <a:r>
                        <a:rPr lang="pt" altLang="ko-KR" sz="1400" dirty="0" err="1">
                          <a:latin typeface="Open Sans" pitchFamily="2" charset="0"/>
                          <a:ea typeface="Open Sans" pitchFamily="2" charset="0"/>
                          <a:cs typeface="Open Sans" pitchFamily="2" charset="0"/>
                        </a:rPr>
                        <a:t>R</a:t>
                      </a:r>
                      <a:r>
                        <a:rPr lang="pt" altLang="ko-KR" sz="1400" dirty="0">
                          <a:latin typeface="Open Sans" pitchFamily="2" charset="0"/>
                          <a:ea typeface="Open Sans" pitchFamily="2" charset="0"/>
                          <a:cs typeface="Open Sans" pitchFamily="2" charset="0"/>
                        </a:rPr>
                        <a:t>) Xeon(</a:t>
                      </a:r>
                      <a:r>
                        <a:rPr lang="pt" altLang="ko-KR" sz="1400" dirty="0" err="1">
                          <a:latin typeface="Open Sans" pitchFamily="2" charset="0"/>
                          <a:ea typeface="Open Sans" pitchFamily="2" charset="0"/>
                          <a:cs typeface="Open Sans" pitchFamily="2" charset="0"/>
                        </a:rPr>
                        <a:t>R</a:t>
                      </a:r>
                      <a:r>
                        <a:rPr lang="pt" altLang="ko-KR" sz="1400" dirty="0">
                          <a:latin typeface="Open Sans" pitchFamily="2" charset="0"/>
                          <a:ea typeface="Open Sans" pitchFamily="2" charset="0"/>
                          <a:cs typeface="Open Sans" pitchFamily="2" charset="0"/>
                        </a:rPr>
                        <a:t>)</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4183717908"/>
                  </a:ext>
                </a:extLst>
              </a:tr>
              <a:tr h="218631">
                <a:tc>
                  <a:txBody>
                    <a:bodyPr/>
                    <a:lstStyle/>
                    <a:p>
                      <a:pPr algn="r" latinLnBrk="1"/>
                      <a:r>
                        <a:rPr lang="de-DE" altLang="ko-KR" sz="1400" dirty="0">
                          <a:latin typeface="Open Sans" pitchFamily="2" charset="0"/>
                          <a:ea typeface="Open Sans" pitchFamily="2" charset="0"/>
                          <a:cs typeface="Open Sans" pitchFamily="2" charset="0"/>
                        </a:rPr>
                        <a:t>RAM</a:t>
                      </a:r>
                      <a:endParaRPr lang="ko-KR" altLang="en-US" sz="1400" dirty="0">
                        <a:latin typeface="Open Sans" pitchFamily="2" charset="0"/>
                        <a:cs typeface="Open Sans" pitchFamily="2" charset="0"/>
                      </a:endParaRPr>
                    </a:p>
                  </a:txBody>
                  <a:tcPr anchor="ctr"/>
                </a:tc>
                <a:tc>
                  <a:txBody>
                    <a:bodyPr/>
                    <a:lstStyle/>
                    <a:p>
                      <a:pPr algn="ctr" latinLnBrk="1"/>
                      <a:r>
                        <a:rPr lang="pt" altLang="ko-KR" sz="1400" dirty="0">
                          <a:latin typeface="Open Sans" pitchFamily="2" charset="0"/>
                          <a:ea typeface="Open Sans" pitchFamily="2" charset="0"/>
                          <a:cs typeface="Open Sans" pitchFamily="2" charset="0"/>
                        </a:rPr>
                        <a:t>12 GB</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2890812494"/>
                  </a:ext>
                </a:extLst>
              </a:tr>
              <a:tr h="314902">
                <a:tc>
                  <a:txBody>
                    <a:bodyPr/>
                    <a:lstStyle/>
                    <a:p>
                      <a:pPr algn="r" latinLnBrk="1"/>
                      <a:r>
                        <a:rPr lang="de-DE" altLang="ko-KR" sz="1400" dirty="0">
                          <a:latin typeface="Open Sans" pitchFamily="2" charset="0"/>
                          <a:ea typeface="Open Sans" pitchFamily="2" charset="0"/>
                          <a:cs typeface="Open Sans" pitchFamily="2" charset="0"/>
                        </a:rPr>
                        <a:t>Python Version</a:t>
                      </a:r>
                      <a:endParaRPr lang="ko-KR" altLang="en-US" sz="1400" dirty="0">
                        <a:latin typeface="Open Sans" pitchFamily="2" charset="0"/>
                        <a:cs typeface="Open Sans" pitchFamily="2" charset="0"/>
                      </a:endParaRPr>
                    </a:p>
                  </a:txBody>
                  <a:tcPr anchor="ctr"/>
                </a:tc>
                <a:tc>
                  <a:txBody>
                    <a:bodyPr/>
                    <a:lstStyle/>
                    <a:p>
                      <a:pPr algn="ctr" latinLnBrk="1"/>
                      <a:r>
                        <a:rPr lang="pt" altLang="ko-KR" sz="1400" dirty="0">
                          <a:latin typeface="Open Sans" pitchFamily="2" charset="0"/>
                          <a:ea typeface="Open Sans" pitchFamily="2" charset="0"/>
                          <a:cs typeface="Open Sans" pitchFamily="2" charset="0"/>
                        </a:rPr>
                        <a:t>3.8.16</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271262875"/>
                  </a:ext>
                </a:extLst>
              </a:tr>
            </a:tbl>
          </a:graphicData>
        </a:graphic>
      </p:graphicFrame>
      <p:sp>
        <p:nvSpPr>
          <p:cNvPr id="8" name="Inhaltsplatzhalter 2">
            <a:extLst>
              <a:ext uri="{FF2B5EF4-FFF2-40B4-BE49-F238E27FC236}">
                <a16:creationId xmlns:a16="http://schemas.microsoft.com/office/drawing/2014/main" id="{B9DC1E30-27BD-5F4F-9BB3-3FB5AF6A549A}"/>
              </a:ext>
            </a:extLst>
          </p:cNvPr>
          <p:cNvSpPr txBox="1">
            <a:spLocks/>
          </p:cNvSpPr>
          <p:nvPr/>
        </p:nvSpPr>
        <p:spPr>
          <a:xfrm>
            <a:off x="418993" y="918993"/>
            <a:ext cx="3238609" cy="1652757"/>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kumimoji="1" lang="de-DE" altLang="ko-KR" dirty="0"/>
              <a:t>Entwicklungsumgebung</a:t>
            </a:r>
            <a:endParaRPr lang="de-DE" altLang="ko-KR" b="0" dirty="0">
              <a:solidFill>
                <a:schemeClr val="tx1"/>
              </a:solidFill>
            </a:endParaRPr>
          </a:p>
          <a:p>
            <a:pPr marL="366750" indent="-285750">
              <a:buFont typeface="Arial" panose="020B0604020202020204" pitchFamily="34" charset="0"/>
              <a:buChar char="•"/>
            </a:pPr>
            <a:endParaRPr lang="de-DE" altLang="ko-KR" b="0" dirty="0">
              <a:solidFill>
                <a:schemeClr val="tx1"/>
              </a:solidFill>
            </a:endParaRPr>
          </a:p>
        </p:txBody>
      </p:sp>
    </p:spTree>
    <p:extLst>
      <p:ext uri="{BB962C8B-B14F-4D97-AF65-F5344CB8AC3E}">
        <p14:creationId xmlns:p14="http://schemas.microsoft.com/office/powerpoint/2010/main" val="3968415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DB2930B-2947-CD48-A160-3B39E3B1B477}"/>
              </a:ext>
            </a:extLst>
          </p:cNvPr>
          <p:cNvSpPr>
            <a:spLocks noGrp="1"/>
          </p:cNvSpPr>
          <p:nvPr>
            <p:ph type="title"/>
          </p:nvPr>
        </p:nvSpPr>
        <p:spPr>
          <a:xfrm>
            <a:off x="180000" y="254870"/>
            <a:ext cx="6480000" cy="432000"/>
          </a:xfrm>
        </p:spPr>
        <p:txBody>
          <a:bodyPr/>
          <a:lstStyle/>
          <a:p>
            <a:r>
              <a:rPr lang="de-DE" noProof="0" dirty="0"/>
              <a:t>Ergebnisse &amp; Diskussion</a:t>
            </a:r>
          </a:p>
        </p:txBody>
      </p:sp>
      <p:graphicFrame>
        <p:nvGraphicFramePr>
          <p:cNvPr id="2" name="표 1">
            <a:extLst>
              <a:ext uri="{FF2B5EF4-FFF2-40B4-BE49-F238E27FC236}">
                <a16:creationId xmlns:a16="http://schemas.microsoft.com/office/drawing/2014/main" id="{C634C4C8-CA7E-0448-B946-235184787972}"/>
              </a:ext>
            </a:extLst>
          </p:cNvPr>
          <p:cNvGraphicFramePr>
            <a:graphicFrameLocks noGrp="1" noChangeAspect="1"/>
          </p:cNvGraphicFramePr>
          <p:nvPr>
            <p:extLst>
              <p:ext uri="{D42A27DB-BD31-4B8C-83A1-F6EECF244321}">
                <p14:modId xmlns:p14="http://schemas.microsoft.com/office/powerpoint/2010/main" val="1988210043"/>
              </p:ext>
            </p:extLst>
          </p:nvPr>
        </p:nvGraphicFramePr>
        <p:xfrm>
          <a:off x="4002840" y="918993"/>
          <a:ext cx="4683959" cy="3736138"/>
        </p:xfrm>
        <a:graphic>
          <a:graphicData uri="http://schemas.openxmlformats.org/drawingml/2006/table">
            <a:tbl>
              <a:tblPr firstRow="1" firstCol="1" bandRow="1">
                <a:tableStyleId>{5C22544A-7EE6-4342-B048-85BDC9FD1C3A}</a:tableStyleId>
              </a:tblPr>
              <a:tblGrid>
                <a:gridCol w="1118693">
                  <a:extLst>
                    <a:ext uri="{9D8B030D-6E8A-4147-A177-3AD203B41FA5}">
                      <a16:colId xmlns:a16="http://schemas.microsoft.com/office/drawing/2014/main" val="575220536"/>
                    </a:ext>
                  </a:extLst>
                </a:gridCol>
                <a:gridCol w="663940">
                  <a:extLst>
                    <a:ext uri="{9D8B030D-6E8A-4147-A177-3AD203B41FA5}">
                      <a16:colId xmlns:a16="http://schemas.microsoft.com/office/drawing/2014/main" val="497884229"/>
                    </a:ext>
                  </a:extLst>
                </a:gridCol>
                <a:gridCol w="627560">
                  <a:extLst>
                    <a:ext uri="{9D8B030D-6E8A-4147-A177-3AD203B41FA5}">
                      <a16:colId xmlns:a16="http://schemas.microsoft.com/office/drawing/2014/main" val="332010453"/>
                    </a:ext>
                  </a:extLst>
                </a:gridCol>
                <a:gridCol w="591179">
                  <a:extLst>
                    <a:ext uri="{9D8B030D-6E8A-4147-A177-3AD203B41FA5}">
                      <a16:colId xmlns:a16="http://schemas.microsoft.com/office/drawing/2014/main" val="1995098783"/>
                    </a:ext>
                  </a:extLst>
                </a:gridCol>
                <a:gridCol w="575407">
                  <a:extLst>
                    <a:ext uri="{9D8B030D-6E8A-4147-A177-3AD203B41FA5}">
                      <a16:colId xmlns:a16="http://schemas.microsoft.com/office/drawing/2014/main" val="1443277746"/>
                    </a:ext>
                  </a:extLst>
                </a:gridCol>
                <a:gridCol w="553590">
                  <a:extLst>
                    <a:ext uri="{9D8B030D-6E8A-4147-A177-3AD203B41FA5}">
                      <a16:colId xmlns:a16="http://schemas.microsoft.com/office/drawing/2014/main" val="2221000555"/>
                    </a:ext>
                  </a:extLst>
                </a:gridCol>
                <a:gridCol w="553590">
                  <a:extLst>
                    <a:ext uri="{9D8B030D-6E8A-4147-A177-3AD203B41FA5}">
                      <a16:colId xmlns:a16="http://schemas.microsoft.com/office/drawing/2014/main" val="1383604700"/>
                    </a:ext>
                  </a:extLst>
                </a:gridCol>
              </a:tblGrid>
              <a:tr h="266867">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ungefiltert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047506664"/>
                  </a:ext>
                </a:extLst>
              </a:tr>
              <a:tr h="266867">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2193719026"/>
                  </a:ext>
                </a:extLst>
              </a:tr>
              <a:tr h="266867">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Statistik</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584483901"/>
                  </a:ext>
                </a:extLst>
              </a:tr>
              <a:tr h="266867">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399715712"/>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T w="12700" cap="flat" cmpd="sng" algn="ctr">
                      <a:solidFill>
                        <a:schemeClr val="bg1"/>
                      </a:solidFill>
                      <a:prstDash val="solid"/>
                      <a:round/>
                      <a:headEnd type="none" w="med" len="med"/>
                      <a:tailEnd type="none" w="med" len="med"/>
                    </a:lnT>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56.76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54.98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55.98 </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1" kern="100" dirty="0">
                          <a:effectLst/>
                          <a:latin typeface="Open Sans" pitchFamily="2" charset="0"/>
                          <a:ea typeface="Open Sans" pitchFamily="2" charset="0"/>
                          <a:cs typeface="Open Sans" pitchFamily="2" charset="0"/>
                        </a:rPr>
                        <a:t>0.00</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073692418"/>
                  </a:ext>
                </a:extLst>
              </a:tr>
              <a:tr h="266867">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658283991"/>
                  </a:ext>
                </a:extLst>
              </a:tr>
              <a:tr h="266867">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5734215"/>
                  </a:ext>
                </a:extLst>
              </a:tr>
              <a:tr h="266867">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r>
                        <a:rPr lang="de-DE" altLang="ko-KR" sz="1100" b="0" kern="100" dirty="0">
                          <a:effectLst/>
                          <a:latin typeface="Open Sans" pitchFamily="2" charset="0"/>
                          <a:ea typeface="Open Sans" pitchFamily="2" charset="0"/>
                          <a:cs typeface="Open Sans" pitchFamily="2" charset="0"/>
                        </a:rPr>
                        <a:t>Statistik</a:t>
                      </a:r>
                      <a:endParaRPr lang="ko-KR" altLang="en-US" sz="1100" b="0" dirty="0">
                        <a:latin typeface="Open Sans" pitchFamily="2" charset="0"/>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3064031932"/>
                  </a:ext>
                </a:extLst>
              </a:tr>
              <a:tr h="266867">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205794719"/>
                  </a:ext>
                </a:extLst>
              </a:tr>
              <a:tr h="266867">
                <a:tc>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iForest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53.25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54.60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52.58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53.56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-2.42</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953520123"/>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IQR</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54.21</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-2.17</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1879052842"/>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z-score</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54.45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54.22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altLang="ko-KR" sz="1100" b="1" kern="100" dirty="0">
                          <a:effectLst/>
                          <a:latin typeface="Open Sans" pitchFamily="2" charset="0"/>
                          <a:ea typeface="Open Sans" pitchFamily="2" charset="0"/>
                          <a:cs typeface="Open Sans" pitchFamily="2" charset="0"/>
                        </a:rPr>
                        <a:t>-1.76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998493821"/>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k-means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56.97</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56.37</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55.36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55.80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-0.18</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631919856"/>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LOF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56.84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56.04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+0.06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174134996"/>
                  </a:ext>
                </a:extLst>
              </a:tr>
            </a:tbl>
          </a:graphicData>
        </a:graphic>
      </p:graphicFrame>
      <p:sp>
        <p:nvSpPr>
          <p:cNvPr id="6" name="Inhaltsplatzhalter 2">
            <a:extLst>
              <a:ext uri="{FF2B5EF4-FFF2-40B4-BE49-F238E27FC236}">
                <a16:creationId xmlns:a16="http://schemas.microsoft.com/office/drawing/2014/main" id="{D7166132-B14B-9E44-BF0F-1E65F6861B7B}"/>
              </a:ext>
            </a:extLst>
          </p:cNvPr>
          <p:cNvSpPr txBox="1">
            <a:spLocks/>
          </p:cNvSpPr>
          <p:nvPr/>
        </p:nvSpPr>
        <p:spPr>
          <a:xfrm>
            <a:off x="327553" y="918993"/>
            <a:ext cx="3238609" cy="1652757"/>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lang="de-DE" altLang="ko-KR" dirty="0"/>
              <a:t>Evaluation mit der Metrik SMAPE</a:t>
            </a:r>
          </a:p>
          <a:p>
            <a:pPr marL="81000" indent="0">
              <a:buNone/>
            </a:pPr>
            <a:endParaRPr kumimoji="1" lang="de-DE" altLang="ko-KR" sz="1400" b="0" dirty="0">
              <a:solidFill>
                <a:schemeClr val="tx1"/>
              </a:solidFill>
            </a:endParaRPr>
          </a:p>
          <a:p>
            <a:pPr marL="81000" indent="0">
              <a:buNone/>
            </a:pPr>
            <a:r>
              <a:rPr kumimoji="1" lang="de-DE" altLang="ko-KR" sz="1400" b="0" dirty="0">
                <a:solidFill>
                  <a:schemeClr val="tx1"/>
                </a:solidFill>
              </a:rPr>
              <a:t>Alle Algorithmen außerhalb LOF Algorithmus haben positive Ergebnisse resultiert.</a:t>
            </a:r>
            <a:endParaRPr kumimoji="1" lang="ko-KR" altLang="en-US" sz="1400" b="0" dirty="0">
              <a:solidFill>
                <a:schemeClr val="tx1"/>
              </a:solidFill>
            </a:endParaRPr>
          </a:p>
        </p:txBody>
      </p:sp>
    </p:spTree>
    <p:extLst>
      <p:ext uri="{BB962C8B-B14F-4D97-AF65-F5344CB8AC3E}">
        <p14:creationId xmlns:p14="http://schemas.microsoft.com/office/powerpoint/2010/main" val="3265317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499727D9-A8E1-A14D-8FF1-EEEE7F1169D3}"/>
              </a:ext>
            </a:extLst>
          </p:cNvPr>
          <p:cNvSpPr>
            <a:spLocks noGrp="1"/>
          </p:cNvSpPr>
          <p:nvPr>
            <p:ph type="title"/>
          </p:nvPr>
        </p:nvSpPr>
        <p:spPr>
          <a:xfrm>
            <a:off x="180000" y="254870"/>
            <a:ext cx="6480000" cy="432000"/>
          </a:xfrm>
        </p:spPr>
        <p:txBody>
          <a:bodyPr/>
          <a:lstStyle/>
          <a:p>
            <a:r>
              <a:rPr lang="de-DE" altLang="ko-KR" dirty="0"/>
              <a:t>Ergebnisse &amp; Diskussion</a:t>
            </a:r>
            <a:endParaRPr lang="de-DE" noProof="0" dirty="0"/>
          </a:p>
        </p:txBody>
      </p:sp>
      <p:grpSp>
        <p:nvGrpSpPr>
          <p:cNvPr id="2" name="그룹 1">
            <a:extLst>
              <a:ext uri="{FF2B5EF4-FFF2-40B4-BE49-F238E27FC236}">
                <a16:creationId xmlns:a16="http://schemas.microsoft.com/office/drawing/2014/main" id="{960461EE-BC38-F149-953B-26C1332181B0}"/>
              </a:ext>
            </a:extLst>
          </p:cNvPr>
          <p:cNvGrpSpPr/>
          <p:nvPr/>
        </p:nvGrpSpPr>
        <p:grpSpPr>
          <a:xfrm>
            <a:off x="1742449" y="734636"/>
            <a:ext cx="5659101" cy="3674228"/>
            <a:chOff x="1554624" y="922055"/>
            <a:chExt cx="5659101" cy="3674228"/>
          </a:xfrm>
        </p:grpSpPr>
        <p:pic>
          <p:nvPicPr>
            <p:cNvPr id="6" name="그림 5">
              <a:extLst>
                <a:ext uri="{FF2B5EF4-FFF2-40B4-BE49-F238E27FC236}">
                  <a16:creationId xmlns:a16="http://schemas.microsoft.com/office/drawing/2014/main" id="{FBE90E9D-E691-BC4A-9023-6813CDC05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624" y="936223"/>
              <a:ext cx="2829501" cy="1807737"/>
            </a:xfrm>
            <a:prstGeom prst="rect">
              <a:avLst/>
            </a:prstGeom>
          </p:spPr>
        </p:pic>
        <p:pic>
          <p:nvPicPr>
            <p:cNvPr id="12" name="그림 11">
              <a:extLst>
                <a:ext uri="{FF2B5EF4-FFF2-40B4-BE49-F238E27FC236}">
                  <a16:creationId xmlns:a16="http://schemas.microsoft.com/office/drawing/2014/main" id="{4707AB79-74FF-0046-A03A-044365AFEA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4125" y="922055"/>
              <a:ext cx="2829600" cy="1826477"/>
            </a:xfrm>
            <a:prstGeom prst="rect">
              <a:avLst/>
            </a:prstGeom>
          </p:spPr>
        </p:pic>
        <p:pic>
          <p:nvPicPr>
            <p:cNvPr id="14" name="그림 13">
              <a:extLst>
                <a:ext uri="{FF2B5EF4-FFF2-40B4-BE49-F238E27FC236}">
                  <a16:creationId xmlns:a16="http://schemas.microsoft.com/office/drawing/2014/main" id="{6DFE7FAD-C7FE-814C-83C4-39AF47BEDB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4125" y="2758128"/>
              <a:ext cx="2829600" cy="1830917"/>
            </a:xfrm>
            <a:prstGeom prst="rect">
              <a:avLst/>
            </a:prstGeom>
          </p:spPr>
        </p:pic>
        <p:pic>
          <p:nvPicPr>
            <p:cNvPr id="16" name="그림 15">
              <a:extLst>
                <a:ext uri="{FF2B5EF4-FFF2-40B4-BE49-F238E27FC236}">
                  <a16:creationId xmlns:a16="http://schemas.microsoft.com/office/drawing/2014/main" id="{B760AAD2-2369-884B-B929-D1A7321627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5307" y="2758128"/>
              <a:ext cx="2829600" cy="1838155"/>
            </a:xfrm>
            <a:prstGeom prst="rect">
              <a:avLst/>
            </a:prstGeom>
          </p:spPr>
        </p:pic>
      </p:grpSp>
    </p:spTree>
    <p:extLst>
      <p:ext uri="{BB962C8B-B14F-4D97-AF65-F5344CB8AC3E}">
        <p14:creationId xmlns:p14="http://schemas.microsoft.com/office/powerpoint/2010/main" val="1846155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960461EE-BC38-F149-953B-26C1332181B0}"/>
              </a:ext>
            </a:extLst>
          </p:cNvPr>
          <p:cNvGrpSpPr/>
          <p:nvPr/>
        </p:nvGrpSpPr>
        <p:grpSpPr>
          <a:xfrm>
            <a:off x="97537" y="548640"/>
            <a:ext cx="9046464" cy="4194048"/>
            <a:chOff x="1554624" y="922055"/>
            <a:chExt cx="5659101" cy="3674228"/>
          </a:xfrm>
        </p:grpSpPr>
        <p:pic>
          <p:nvPicPr>
            <p:cNvPr id="6" name="그림 5">
              <a:extLst>
                <a:ext uri="{FF2B5EF4-FFF2-40B4-BE49-F238E27FC236}">
                  <a16:creationId xmlns:a16="http://schemas.microsoft.com/office/drawing/2014/main" id="{FBE90E9D-E691-BC4A-9023-6813CDC05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624" y="936223"/>
              <a:ext cx="2829501" cy="1807737"/>
            </a:xfrm>
            <a:prstGeom prst="rect">
              <a:avLst/>
            </a:prstGeom>
          </p:spPr>
        </p:pic>
        <p:pic>
          <p:nvPicPr>
            <p:cNvPr id="12" name="그림 11">
              <a:extLst>
                <a:ext uri="{FF2B5EF4-FFF2-40B4-BE49-F238E27FC236}">
                  <a16:creationId xmlns:a16="http://schemas.microsoft.com/office/drawing/2014/main" id="{4707AB79-74FF-0046-A03A-044365AFEA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4125" y="922055"/>
              <a:ext cx="2829600" cy="1826477"/>
            </a:xfrm>
            <a:prstGeom prst="rect">
              <a:avLst/>
            </a:prstGeom>
          </p:spPr>
        </p:pic>
        <p:pic>
          <p:nvPicPr>
            <p:cNvPr id="14" name="그림 13">
              <a:extLst>
                <a:ext uri="{FF2B5EF4-FFF2-40B4-BE49-F238E27FC236}">
                  <a16:creationId xmlns:a16="http://schemas.microsoft.com/office/drawing/2014/main" id="{6DFE7FAD-C7FE-814C-83C4-39AF47BEDB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4125" y="2758128"/>
              <a:ext cx="2829600" cy="1830917"/>
            </a:xfrm>
            <a:prstGeom prst="rect">
              <a:avLst/>
            </a:prstGeom>
          </p:spPr>
        </p:pic>
        <p:pic>
          <p:nvPicPr>
            <p:cNvPr id="16" name="그림 15">
              <a:extLst>
                <a:ext uri="{FF2B5EF4-FFF2-40B4-BE49-F238E27FC236}">
                  <a16:creationId xmlns:a16="http://schemas.microsoft.com/office/drawing/2014/main" id="{B760AAD2-2369-884B-B929-D1A7321627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5307" y="2758128"/>
              <a:ext cx="2829600" cy="1838155"/>
            </a:xfrm>
            <a:prstGeom prst="rect">
              <a:avLst/>
            </a:prstGeom>
          </p:spPr>
        </p:pic>
      </p:grpSp>
    </p:spTree>
    <p:extLst>
      <p:ext uri="{BB962C8B-B14F-4D97-AF65-F5344CB8AC3E}">
        <p14:creationId xmlns:p14="http://schemas.microsoft.com/office/powerpoint/2010/main" val="1563689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499727D9-A8E1-A14D-8FF1-EEEE7F1169D3}"/>
              </a:ext>
            </a:extLst>
          </p:cNvPr>
          <p:cNvSpPr>
            <a:spLocks noGrp="1"/>
          </p:cNvSpPr>
          <p:nvPr>
            <p:ph type="title"/>
          </p:nvPr>
        </p:nvSpPr>
        <p:spPr>
          <a:xfrm>
            <a:off x="180000" y="254870"/>
            <a:ext cx="3630000" cy="432000"/>
          </a:xfrm>
        </p:spPr>
        <p:txBody>
          <a:bodyPr/>
          <a:lstStyle/>
          <a:p>
            <a:r>
              <a:rPr lang="de-DE" altLang="ko-KR" dirty="0"/>
              <a:t>Ergebnisse &amp; Diskussion</a:t>
            </a:r>
            <a:endParaRPr lang="de-DE" noProof="0" dirty="0"/>
          </a:p>
        </p:txBody>
      </p:sp>
      <p:pic>
        <p:nvPicPr>
          <p:cNvPr id="6" name="그림 5">
            <a:extLst>
              <a:ext uri="{FF2B5EF4-FFF2-40B4-BE49-F238E27FC236}">
                <a16:creationId xmlns:a16="http://schemas.microsoft.com/office/drawing/2014/main" id="{FBE90E9D-E691-BC4A-9023-6813CDC05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9866" y="1173731"/>
            <a:ext cx="2472024" cy="1579349"/>
          </a:xfrm>
          <a:prstGeom prst="rect">
            <a:avLst/>
          </a:prstGeom>
        </p:spPr>
      </p:pic>
      <p:pic>
        <p:nvPicPr>
          <p:cNvPr id="12" name="그림 11">
            <a:extLst>
              <a:ext uri="{FF2B5EF4-FFF2-40B4-BE49-F238E27FC236}">
                <a16:creationId xmlns:a16="http://schemas.microsoft.com/office/drawing/2014/main" id="{4707AB79-74FF-0046-A03A-044365AFEA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1890" y="1172134"/>
            <a:ext cx="2472110" cy="1595721"/>
          </a:xfrm>
          <a:prstGeom prst="rect">
            <a:avLst/>
          </a:prstGeom>
        </p:spPr>
      </p:pic>
      <p:pic>
        <p:nvPicPr>
          <p:cNvPr id="14" name="그림 13">
            <a:extLst>
              <a:ext uri="{FF2B5EF4-FFF2-40B4-BE49-F238E27FC236}">
                <a16:creationId xmlns:a16="http://schemas.microsoft.com/office/drawing/2014/main" id="{6DFE7FAD-C7FE-814C-83C4-39AF47BEDB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1890" y="2749152"/>
            <a:ext cx="2472110" cy="1599600"/>
          </a:xfrm>
          <a:prstGeom prst="rect">
            <a:avLst/>
          </a:prstGeom>
        </p:spPr>
      </p:pic>
      <p:pic>
        <p:nvPicPr>
          <p:cNvPr id="16" name="그림 15">
            <a:extLst>
              <a:ext uri="{FF2B5EF4-FFF2-40B4-BE49-F238E27FC236}">
                <a16:creationId xmlns:a16="http://schemas.microsoft.com/office/drawing/2014/main" id="{B760AAD2-2369-884B-B929-D1A7321627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0548" y="2739863"/>
            <a:ext cx="2472111" cy="1605924"/>
          </a:xfrm>
          <a:prstGeom prst="rect">
            <a:avLst/>
          </a:prstGeom>
        </p:spPr>
      </p:pic>
      <p:graphicFrame>
        <p:nvGraphicFramePr>
          <p:cNvPr id="13" name="표 12">
            <a:extLst>
              <a:ext uri="{FF2B5EF4-FFF2-40B4-BE49-F238E27FC236}">
                <a16:creationId xmlns:a16="http://schemas.microsoft.com/office/drawing/2014/main" id="{3F75B82D-E714-5F48-9134-3AF4BD0AA08F}"/>
              </a:ext>
            </a:extLst>
          </p:cNvPr>
          <p:cNvGraphicFramePr>
            <a:graphicFrameLocks noGrp="1" noChangeAspect="1"/>
          </p:cNvGraphicFramePr>
          <p:nvPr>
            <p:extLst>
              <p:ext uri="{D42A27DB-BD31-4B8C-83A1-F6EECF244321}">
                <p14:modId xmlns:p14="http://schemas.microsoft.com/office/powerpoint/2010/main" val="4038026604"/>
              </p:ext>
            </p:extLst>
          </p:nvPr>
        </p:nvGraphicFramePr>
        <p:xfrm>
          <a:off x="28787" y="1238692"/>
          <a:ext cx="4158500" cy="3002342"/>
        </p:xfrm>
        <a:graphic>
          <a:graphicData uri="http://schemas.openxmlformats.org/drawingml/2006/table">
            <a:tbl>
              <a:tblPr firstRow="1" firstCol="1" bandRow="1">
                <a:tableStyleId>{5C22544A-7EE6-4342-B048-85BDC9FD1C3A}</a:tableStyleId>
              </a:tblPr>
              <a:tblGrid>
                <a:gridCol w="993195">
                  <a:extLst>
                    <a:ext uri="{9D8B030D-6E8A-4147-A177-3AD203B41FA5}">
                      <a16:colId xmlns:a16="http://schemas.microsoft.com/office/drawing/2014/main" val="575220536"/>
                    </a:ext>
                  </a:extLst>
                </a:gridCol>
                <a:gridCol w="589458">
                  <a:extLst>
                    <a:ext uri="{9D8B030D-6E8A-4147-A177-3AD203B41FA5}">
                      <a16:colId xmlns:a16="http://schemas.microsoft.com/office/drawing/2014/main" val="497884229"/>
                    </a:ext>
                  </a:extLst>
                </a:gridCol>
                <a:gridCol w="557159">
                  <a:extLst>
                    <a:ext uri="{9D8B030D-6E8A-4147-A177-3AD203B41FA5}">
                      <a16:colId xmlns:a16="http://schemas.microsoft.com/office/drawing/2014/main" val="332010453"/>
                    </a:ext>
                  </a:extLst>
                </a:gridCol>
                <a:gridCol w="524858">
                  <a:extLst>
                    <a:ext uri="{9D8B030D-6E8A-4147-A177-3AD203B41FA5}">
                      <a16:colId xmlns:a16="http://schemas.microsoft.com/office/drawing/2014/main" val="1995098783"/>
                    </a:ext>
                  </a:extLst>
                </a:gridCol>
                <a:gridCol w="510856">
                  <a:extLst>
                    <a:ext uri="{9D8B030D-6E8A-4147-A177-3AD203B41FA5}">
                      <a16:colId xmlns:a16="http://schemas.microsoft.com/office/drawing/2014/main" val="1443277746"/>
                    </a:ext>
                  </a:extLst>
                </a:gridCol>
                <a:gridCol w="491487">
                  <a:extLst>
                    <a:ext uri="{9D8B030D-6E8A-4147-A177-3AD203B41FA5}">
                      <a16:colId xmlns:a16="http://schemas.microsoft.com/office/drawing/2014/main" val="2221000555"/>
                    </a:ext>
                  </a:extLst>
                </a:gridCol>
                <a:gridCol w="491487">
                  <a:extLst>
                    <a:ext uri="{9D8B030D-6E8A-4147-A177-3AD203B41FA5}">
                      <a16:colId xmlns:a16="http://schemas.microsoft.com/office/drawing/2014/main" val="1383604700"/>
                    </a:ext>
                  </a:extLst>
                </a:gridCol>
              </a:tblGrid>
              <a:tr h="169725">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ungefiltert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047506664"/>
                  </a:ext>
                </a:extLst>
              </a:tr>
              <a:tr h="169725">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2193719026"/>
                  </a:ext>
                </a:extLst>
              </a:tr>
              <a:tr h="169725">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Statistik</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584483901"/>
                  </a:ext>
                </a:extLst>
              </a:tr>
              <a:tr h="247999">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399715712"/>
                  </a:ext>
                </a:extLst>
              </a:tr>
              <a:tr h="24799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T w="12700" cap="flat" cmpd="sng" algn="ctr">
                      <a:solidFill>
                        <a:schemeClr val="bg1"/>
                      </a:solidFill>
                      <a:prstDash val="solid"/>
                      <a:round/>
                      <a:headEnd type="none" w="med" len="med"/>
                      <a:tailEnd type="none" w="med" len="med"/>
                    </a:lnT>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56.76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54.98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55.98 </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1" kern="100" dirty="0">
                          <a:effectLst/>
                          <a:latin typeface="Open Sans" pitchFamily="2" charset="0"/>
                          <a:ea typeface="Open Sans" pitchFamily="2" charset="0"/>
                          <a:cs typeface="Open Sans" pitchFamily="2" charset="0"/>
                        </a:rPr>
                        <a:t>0.00</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073692418"/>
                  </a:ext>
                </a:extLst>
              </a:tr>
              <a:tr h="169725">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658283991"/>
                  </a:ext>
                </a:extLst>
              </a:tr>
              <a:tr h="169725">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5734215"/>
                  </a:ext>
                </a:extLst>
              </a:tr>
              <a:tr h="169725">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r>
                        <a:rPr lang="de-DE" altLang="ko-KR" sz="1100" b="0" kern="100" dirty="0">
                          <a:effectLst/>
                          <a:latin typeface="Open Sans" pitchFamily="2" charset="0"/>
                          <a:ea typeface="Open Sans" pitchFamily="2" charset="0"/>
                          <a:cs typeface="Open Sans" pitchFamily="2" charset="0"/>
                        </a:rPr>
                        <a:t>Statistik</a:t>
                      </a:r>
                      <a:endParaRPr lang="ko-KR" altLang="en-US" sz="1100" b="0" dirty="0">
                        <a:latin typeface="Open Sans" pitchFamily="2" charset="0"/>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3064031932"/>
                  </a:ext>
                </a:extLst>
              </a:tr>
              <a:tr h="247999">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205794719"/>
                  </a:ext>
                </a:extLst>
              </a:tr>
              <a:tr h="247999">
                <a:tc>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iForest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53.25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54.60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52.58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53.56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-2.42</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953520123"/>
                  </a:ext>
                </a:extLst>
              </a:tr>
              <a:tr h="24799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IQR</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54.21</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-2.17</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1879052842"/>
                  </a:ext>
                </a:extLst>
              </a:tr>
              <a:tr h="24799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z-score</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54.45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54.22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altLang="ko-KR" sz="1100" b="1" kern="100" dirty="0">
                          <a:effectLst/>
                          <a:latin typeface="Open Sans" pitchFamily="2" charset="0"/>
                          <a:ea typeface="Open Sans" pitchFamily="2" charset="0"/>
                          <a:cs typeface="Open Sans" pitchFamily="2" charset="0"/>
                        </a:rPr>
                        <a:t>-1.76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998493821"/>
                  </a:ext>
                </a:extLst>
              </a:tr>
              <a:tr h="24799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k-means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56.97</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56.37</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55.36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55.80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-0.18</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631919856"/>
                  </a:ext>
                </a:extLst>
              </a:tr>
              <a:tr h="24799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LOF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56.84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56.04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+0.06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174134996"/>
                  </a:ext>
                </a:extLst>
              </a:tr>
            </a:tbl>
          </a:graphicData>
        </a:graphic>
      </p:graphicFrame>
    </p:spTree>
    <p:extLst>
      <p:ext uri="{BB962C8B-B14F-4D97-AF65-F5344CB8AC3E}">
        <p14:creationId xmlns:p14="http://schemas.microsoft.com/office/powerpoint/2010/main" val="8228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1399387"/>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t>1. Einleitung</a:t>
            </a:r>
            <a:br>
              <a:rPr lang="de-DE" altLang="ko-KR" dirty="0"/>
            </a:br>
            <a:r>
              <a:rPr lang="de-DE" altLang="ko-KR" dirty="0"/>
              <a:t>2. Methoden</a:t>
            </a:r>
            <a:br>
              <a:rPr lang="de-DE" altLang="ko-KR" dirty="0"/>
            </a:br>
            <a:r>
              <a:rPr lang="de-DE" altLang="ko-KR" dirty="0"/>
              <a:t>3. Ergebnisse &amp; Diskussion</a:t>
            </a:r>
            <a:br>
              <a:rPr lang="de-DE" altLang="ko-KR" dirty="0"/>
            </a:br>
            <a:r>
              <a:rPr lang="de-DE" altLang="ko-KR" dirty="0"/>
              <a:t>4. Fazit &amp; Ausblick</a:t>
            </a:r>
            <a:endParaRPr lang="de-DE" dirty="0"/>
          </a:p>
        </p:txBody>
      </p:sp>
    </p:spTree>
    <p:extLst>
      <p:ext uri="{BB962C8B-B14F-4D97-AF65-F5344CB8AC3E}">
        <p14:creationId xmlns:p14="http://schemas.microsoft.com/office/powerpoint/2010/main" val="3696160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 altLang="ko-KR" dirty="0"/>
              <a:t>4. Fazit &amp; Ausblick</a:t>
            </a:r>
            <a:endParaRPr lang="de-DE" noProof="0" dirty="0"/>
          </a:p>
        </p:txBody>
      </p:sp>
    </p:spTree>
    <p:extLst>
      <p:ext uri="{BB962C8B-B14F-4D97-AF65-F5344CB8AC3E}">
        <p14:creationId xmlns:p14="http://schemas.microsoft.com/office/powerpoint/2010/main" val="4139453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rotWithShape="1">
          <a:blip r:embed="rId3"/>
          <a:srcRect t="4370" b="7437"/>
          <a:stretch/>
        </p:blipFill>
        <p:spPr>
          <a:xfrm>
            <a:off x="5008983" y="3050572"/>
            <a:ext cx="3408697" cy="1555751"/>
          </a:xfrm>
          <a:prstGeom prst="rect">
            <a:avLst/>
          </a:prstGeom>
        </p:spPr>
      </p:pic>
      <p:sp>
        <p:nvSpPr>
          <p:cNvPr id="2" name="Titel 1"/>
          <p:cNvSpPr>
            <a:spLocks noGrp="1"/>
          </p:cNvSpPr>
          <p:nvPr>
            <p:ph type="title"/>
          </p:nvPr>
        </p:nvSpPr>
        <p:spPr>
          <a:xfrm>
            <a:off x="180000" y="254870"/>
            <a:ext cx="2258400" cy="432000"/>
          </a:xfrm>
        </p:spPr>
        <p:txBody>
          <a:bodyPr/>
          <a:lstStyle/>
          <a:p>
            <a:r>
              <a:rPr lang="de" altLang="ko-KR" dirty="0"/>
              <a:t>Fazit &amp; Ausblick</a:t>
            </a:r>
            <a:endParaRPr lang="de-DE" noProof="0" dirty="0"/>
          </a:p>
        </p:txBody>
      </p:sp>
      <p:sp>
        <p:nvSpPr>
          <p:cNvPr id="3" name="Inhaltsplatzhalter 2"/>
          <p:cNvSpPr>
            <a:spLocks noGrp="1"/>
          </p:cNvSpPr>
          <p:nvPr>
            <p:ph idx="1"/>
          </p:nvPr>
        </p:nvSpPr>
        <p:spPr>
          <a:xfrm>
            <a:off x="180000" y="918992"/>
            <a:ext cx="4320880" cy="3780000"/>
          </a:xfrm>
        </p:spPr>
        <p:txBody>
          <a:bodyPr/>
          <a:lstStyle/>
          <a:p>
            <a:pPr marL="81000" indent="0">
              <a:buNone/>
            </a:pPr>
            <a:r>
              <a:rPr lang="de-DE" noProof="0" dirty="0"/>
              <a:t>Fazit</a:t>
            </a:r>
            <a:endParaRPr lang="de-DE" noProof="0" dirty="0">
              <a:solidFill>
                <a:schemeClr val="tx1"/>
              </a:solidFill>
            </a:endParaRPr>
          </a:p>
          <a:p>
            <a:pPr lvl="1">
              <a:lnSpc>
                <a:spcPct val="100000"/>
              </a:lnSpc>
            </a:pPr>
            <a:r>
              <a:rPr lang="de-DE" dirty="0"/>
              <a:t>Die erfolgreiche </a:t>
            </a:r>
            <a:r>
              <a:rPr lang="de-DE" dirty="0" err="1"/>
              <a:t>Ausreißerentfernung</a:t>
            </a:r>
            <a:r>
              <a:rPr lang="de-DE" dirty="0"/>
              <a:t> beeinflusst die Leistung des Lernmodells.</a:t>
            </a:r>
            <a:endParaRPr lang="de-DE" noProof="0" dirty="0">
              <a:solidFill>
                <a:schemeClr val="tx1"/>
              </a:solidFill>
            </a:endParaRPr>
          </a:p>
          <a:p>
            <a:pPr lvl="1">
              <a:lnSpc>
                <a:spcPct val="100000"/>
              </a:lnSpc>
            </a:pPr>
            <a:r>
              <a:rPr lang="de-DE" noProof="0" dirty="0">
                <a:solidFill>
                  <a:schemeClr val="tx1"/>
                </a:solidFill>
              </a:rPr>
              <a:t>Es wird erwartet, die Ergebnisse in dieser Arbeit  </a:t>
            </a:r>
            <a:r>
              <a:rPr lang="de-DE" dirty="0"/>
              <a:t>zum </a:t>
            </a:r>
            <a:r>
              <a:rPr lang="de-DE" noProof="0" dirty="0">
                <a:solidFill>
                  <a:schemeClr val="tx1"/>
                </a:solidFill>
              </a:rPr>
              <a:t>Bereich ‚Anomalie Erkennung‘ beizutragen.</a:t>
            </a:r>
          </a:p>
          <a:p>
            <a:pPr lvl="1">
              <a:lnSpc>
                <a:spcPct val="100000"/>
              </a:lnSpc>
            </a:pPr>
            <a:endParaRPr lang="de-DE" noProof="0" dirty="0">
              <a:solidFill>
                <a:schemeClr val="tx1"/>
              </a:solidFill>
            </a:endParaRPr>
          </a:p>
          <a:p>
            <a:pPr marL="81000">
              <a:buNone/>
            </a:pPr>
            <a:r>
              <a:rPr lang="de-DE" altLang="ko-KR" dirty="0"/>
              <a:t>  </a:t>
            </a:r>
            <a:r>
              <a:rPr lang="de-DE" altLang="ko-KR" dirty="0" err="1"/>
              <a:t>Einschränkungen</a:t>
            </a:r>
            <a:r>
              <a:rPr lang="de-DE" altLang="ko-KR" dirty="0"/>
              <a:t> dieser Arbeit</a:t>
            </a:r>
          </a:p>
          <a:p>
            <a:pPr lvl="1">
              <a:lnSpc>
                <a:spcPct val="100000"/>
              </a:lnSpc>
            </a:pPr>
            <a:r>
              <a:rPr lang="de-DE" altLang="ko-KR" dirty="0"/>
              <a:t>stärkere Korrelation zwischen </a:t>
            </a:r>
            <a:r>
              <a:rPr lang="de-DE" altLang="ko-KR" dirty="0" err="1"/>
              <a:t>pm</a:t>
            </a:r>
            <a:r>
              <a:rPr lang="de-DE" altLang="ko-KR" dirty="0"/>
              <a:t> und anderen Variablen</a:t>
            </a:r>
          </a:p>
          <a:p>
            <a:pPr lvl="1">
              <a:lnSpc>
                <a:spcPct val="100000"/>
              </a:lnSpc>
            </a:pPr>
            <a:r>
              <a:rPr lang="de-DE" altLang="ko-KR" dirty="0"/>
              <a:t>in einer besseren Entwicklungsumgebung</a:t>
            </a:r>
            <a:endParaRPr lang="de-DE" noProof="0" dirty="0"/>
          </a:p>
        </p:txBody>
      </p:sp>
      <p:sp>
        <p:nvSpPr>
          <p:cNvPr id="6" name="Inhaltsplatzhalter 5"/>
          <p:cNvSpPr>
            <a:spLocks noGrp="1"/>
          </p:cNvSpPr>
          <p:nvPr>
            <p:ph idx="10"/>
          </p:nvPr>
        </p:nvSpPr>
        <p:spPr/>
        <p:txBody>
          <a:bodyPr/>
          <a:lstStyle/>
          <a:p>
            <a:pPr marL="81000" indent="0">
              <a:buNone/>
            </a:pPr>
            <a:r>
              <a:rPr lang="de-DE" altLang="ko-KR" dirty="0"/>
              <a:t>Ausblick</a:t>
            </a:r>
          </a:p>
          <a:p>
            <a:pPr lvl="1">
              <a:lnSpc>
                <a:spcPct val="100000"/>
              </a:lnSpc>
            </a:pPr>
            <a:r>
              <a:rPr lang="de-DE" altLang="ko-KR" dirty="0"/>
              <a:t>den optimalen Wert für die Hyperparameter einzusetzen</a:t>
            </a:r>
          </a:p>
          <a:p>
            <a:pPr lvl="1">
              <a:lnSpc>
                <a:spcPct val="100000"/>
              </a:lnSpc>
            </a:pPr>
            <a:r>
              <a:rPr lang="de-DE" altLang="ko-KR" dirty="0"/>
              <a:t>erweiterte Algorithmen zu verwenden</a:t>
            </a:r>
          </a:p>
          <a:p>
            <a:endParaRPr lang="de-DE" dirty="0"/>
          </a:p>
        </p:txBody>
      </p:sp>
    </p:spTree>
    <p:extLst>
      <p:ext uri="{BB962C8B-B14F-4D97-AF65-F5344CB8AC3E}">
        <p14:creationId xmlns:p14="http://schemas.microsoft.com/office/powerpoint/2010/main" val="3352003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E5563-B375-594B-AF49-DB773085D2C4}"/>
              </a:ext>
            </a:extLst>
          </p:cNvPr>
          <p:cNvSpPr txBox="1"/>
          <p:nvPr/>
        </p:nvSpPr>
        <p:spPr>
          <a:xfrm>
            <a:off x="2244279" y="2371695"/>
            <a:ext cx="4655442" cy="400110"/>
          </a:xfrm>
          <a:prstGeom prst="rect">
            <a:avLst/>
          </a:prstGeom>
          <a:noFill/>
        </p:spPr>
        <p:txBody>
          <a:bodyPr wrap="none" rtlCol="0">
            <a:spAutoFit/>
          </a:bodyPr>
          <a:lstStyle/>
          <a:p>
            <a:pPr algn="ctr"/>
            <a:r>
              <a:rPr lang="de" altLang="ko-KR" sz="2000" dirty="0">
                <a:latin typeface="Open Sans" pitchFamily="2" charset="0"/>
                <a:ea typeface="Open Sans" pitchFamily="2" charset="0"/>
                <a:cs typeface="Open Sans" pitchFamily="2" charset="0"/>
              </a:rPr>
              <a:t>Vielen Dank für Ihre Aufmerksamkeit!</a:t>
            </a:r>
            <a:endParaRPr kumimoji="1" lang="ko-KR" altLang="en-US" sz="2000" dirty="0">
              <a:latin typeface="Open Sans" pitchFamily="2" charset="0"/>
              <a:ea typeface="Open Sans" panose="020B0606030504020204" pitchFamily="34" charset="0"/>
              <a:cs typeface="Open Sans" pitchFamily="2" charset="0"/>
            </a:endParaRPr>
          </a:p>
        </p:txBody>
      </p:sp>
    </p:spTree>
    <p:extLst>
      <p:ext uri="{BB962C8B-B14F-4D97-AF65-F5344CB8AC3E}">
        <p14:creationId xmlns:p14="http://schemas.microsoft.com/office/powerpoint/2010/main" val="350334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ko-KR" dirty="0"/>
              <a:t>1. Einleitung</a:t>
            </a:r>
            <a:endParaRPr lang="de-DE" noProof="0" dirty="0"/>
          </a:p>
        </p:txBody>
      </p:sp>
    </p:spTree>
    <p:extLst>
      <p:ext uri="{BB962C8B-B14F-4D97-AF65-F5344CB8AC3E}">
        <p14:creationId xmlns:p14="http://schemas.microsoft.com/office/powerpoint/2010/main" val="156936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내용 개체 틀 7">
            <a:extLst>
              <a:ext uri="{FF2B5EF4-FFF2-40B4-BE49-F238E27FC236}">
                <a16:creationId xmlns:a16="http://schemas.microsoft.com/office/drawing/2014/main" id="{2EA93215-7F43-2F47-8426-1BBD82468966}"/>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2712027" y="2215970"/>
            <a:ext cx="5971419" cy="2329509"/>
          </a:xfrm>
        </p:spPr>
      </p:pic>
      <p:sp>
        <p:nvSpPr>
          <p:cNvPr id="4" name="직사각형 3">
            <a:extLst>
              <a:ext uri="{FF2B5EF4-FFF2-40B4-BE49-F238E27FC236}">
                <a16:creationId xmlns:a16="http://schemas.microsoft.com/office/drawing/2014/main" id="{79420F9E-5CE8-F24C-A5C6-0A23D2A66899}"/>
              </a:ext>
            </a:extLst>
          </p:cNvPr>
          <p:cNvSpPr/>
          <p:nvPr/>
        </p:nvSpPr>
        <p:spPr>
          <a:xfrm>
            <a:off x="2692718" y="2215970"/>
            <a:ext cx="1735282" cy="1219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2" name="Titel 1"/>
          <p:cNvSpPr>
            <a:spLocks noGrp="1"/>
          </p:cNvSpPr>
          <p:nvPr>
            <p:ph type="title"/>
          </p:nvPr>
        </p:nvSpPr>
        <p:spPr>
          <a:xfrm>
            <a:off x="180000" y="254870"/>
            <a:ext cx="4248000" cy="432000"/>
          </a:xfrm>
        </p:spPr>
        <p:txBody>
          <a:bodyPr/>
          <a:lstStyle/>
          <a:p>
            <a:r>
              <a:rPr lang="de-DE" noProof="0" dirty="0"/>
              <a:t>Einleitung</a:t>
            </a:r>
          </a:p>
        </p:txBody>
      </p:sp>
      <p:sp>
        <p:nvSpPr>
          <p:cNvPr id="3" name="Inhaltsplatzhalter 2"/>
          <p:cNvSpPr>
            <a:spLocks noGrp="1"/>
          </p:cNvSpPr>
          <p:nvPr>
            <p:ph idx="1"/>
          </p:nvPr>
        </p:nvSpPr>
        <p:spPr>
          <a:xfrm>
            <a:off x="179999" y="918993"/>
            <a:ext cx="8735401" cy="1621268"/>
          </a:xfrm>
        </p:spPr>
        <p:txBody>
          <a:bodyPr/>
          <a:lstStyle/>
          <a:p>
            <a:pPr marL="81000" indent="0">
              <a:buNone/>
            </a:pPr>
            <a:r>
              <a:rPr lang="de-DE" altLang="ko-KR" dirty="0"/>
              <a:t>Zweck dieser Arbeit</a:t>
            </a:r>
          </a:p>
          <a:p>
            <a:pPr marL="366750" indent="-285750">
              <a:buFont typeface="Arial" panose="020B0604020202020204" pitchFamily="34" charset="0"/>
              <a:buChar char="•"/>
            </a:pPr>
            <a:r>
              <a:rPr lang="de-DE" b="0" dirty="0">
                <a:solidFill>
                  <a:schemeClr val="tx1"/>
                </a:solidFill>
              </a:rPr>
              <a:t>Die Zunahme des Umweltmonitoring-Bedarfs</a:t>
            </a:r>
          </a:p>
          <a:p>
            <a:pPr marL="366750" indent="-285750">
              <a:buFont typeface="Arial" panose="020B0604020202020204" pitchFamily="34" charset="0"/>
              <a:buChar char="•"/>
            </a:pPr>
            <a:r>
              <a:rPr lang="de-DE" b="0" dirty="0">
                <a:solidFill>
                  <a:schemeClr val="tx1"/>
                </a:solidFill>
              </a:rPr>
              <a:t>Häufige Verursachung der Ausreißer beim Messen der Umweltstoffe</a:t>
            </a:r>
            <a:br>
              <a:rPr lang="de-DE" b="0" dirty="0">
                <a:solidFill>
                  <a:schemeClr val="tx1"/>
                </a:solidFill>
              </a:rPr>
            </a:br>
            <a:r>
              <a:rPr lang="de-DE" b="0" dirty="0">
                <a:solidFill>
                  <a:schemeClr val="tx1"/>
                </a:solidFill>
              </a:rPr>
              <a:t>durch Kostengünstige Sensoren</a:t>
            </a:r>
          </a:p>
          <a:p>
            <a:pPr marL="366750" indent="-285750">
              <a:buFont typeface="Arial" panose="020B0604020202020204" pitchFamily="34" charset="0"/>
              <a:buChar char="•"/>
            </a:pPr>
            <a:r>
              <a:rPr lang="de-DE" altLang="ko-KR" b="0" dirty="0">
                <a:solidFill>
                  <a:schemeClr val="tx1"/>
                </a:solidFill>
              </a:rPr>
              <a:t>Die Wichtigkeit der Zeitreihendaten</a:t>
            </a:r>
          </a:p>
        </p:txBody>
      </p:sp>
      <p:pic>
        <p:nvPicPr>
          <p:cNvPr id="6" name="내용 개체 틀 7">
            <a:extLst>
              <a:ext uri="{FF2B5EF4-FFF2-40B4-BE49-F238E27FC236}">
                <a16:creationId xmlns:a16="http://schemas.microsoft.com/office/drawing/2014/main" id="{D41D28E6-D543-D54A-9A9F-DB81C504676B}"/>
              </a:ext>
            </a:extLst>
          </p:cNvPr>
          <p:cNvPicPr>
            <a:picLocks noChangeAspect="1"/>
          </p:cNvPicPr>
          <p:nvPr/>
        </p:nvPicPr>
        <p:blipFill rotWithShape="1">
          <a:blip r:embed="rId3">
            <a:extLst>
              <a:ext uri="{28A0092B-C50C-407E-A947-70E740481C1C}">
                <a14:useLocalDpi xmlns:a14="http://schemas.microsoft.com/office/drawing/2010/main" val="0"/>
              </a:ext>
            </a:extLst>
          </a:blip>
          <a:srcRect r="72391" b="92783"/>
          <a:stretch/>
        </p:blipFill>
        <p:spPr>
          <a:xfrm>
            <a:off x="7007355" y="4374573"/>
            <a:ext cx="1676091" cy="170906"/>
          </a:xfrm>
          <a:prstGeom prst="rect">
            <a:avLst/>
          </a:prstGeom>
          <a:ln>
            <a:noFill/>
          </a:ln>
        </p:spPr>
      </p:pic>
    </p:spTree>
    <p:extLst>
      <p:ext uri="{BB962C8B-B14F-4D97-AF65-F5344CB8AC3E}">
        <p14:creationId xmlns:p14="http://schemas.microsoft.com/office/powerpoint/2010/main" val="2607213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E2D062-FD18-1C43-9845-B75432F4EF40}"/>
              </a:ext>
            </a:extLst>
          </p:cNvPr>
          <p:cNvSpPr>
            <a:spLocks noGrp="1"/>
          </p:cNvSpPr>
          <p:nvPr>
            <p:ph type="title"/>
          </p:nvPr>
        </p:nvSpPr>
        <p:spPr>
          <a:xfrm>
            <a:off x="180000" y="254870"/>
            <a:ext cx="1555282" cy="430560"/>
          </a:xfrm>
        </p:spPr>
        <p:txBody>
          <a:bodyPr/>
          <a:lstStyle/>
          <a:p>
            <a:r>
              <a:rPr kumimoji="1" lang="de-DE" altLang="ko-KR" dirty="0"/>
              <a:t>Einleitung</a:t>
            </a:r>
            <a:endParaRPr kumimoji="1" lang="ko-KR" altLang="en-US" dirty="0"/>
          </a:p>
        </p:txBody>
      </p:sp>
      <p:sp>
        <p:nvSpPr>
          <p:cNvPr id="4" name="Inhaltsplatzhalter 5">
            <a:extLst>
              <a:ext uri="{FF2B5EF4-FFF2-40B4-BE49-F238E27FC236}">
                <a16:creationId xmlns:a16="http://schemas.microsoft.com/office/drawing/2014/main" id="{0A778C4F-10C4-AA43-8104-58284B05981C}"/>
              </a:ext>
            </a:extLst>
          </p:cNvPr>
          <p:cNvSpPr>
            <a:spLocks noGrp="1"/>
          </p:cNvSpPr>
          <p:nvPr>
            <p:ph idx="1"/>
          </p:nvPr>
        </p:nvSpPr>
        <p:spPr>
          <a:xfrm>
            <a:off x="180000" y="918992"/>
            <a:ext cx="8784000" cy="430560"/>
          </a:xfrm>
        </p:spPr>
        <p:txBody>
          <a:bodyPr/>
          <a:lstStyle/>
          <a:p>
            <a:pPr marL="81000">
              <a:buNone/>
            </a:pPr>
            <a:r>
              <a:rPr lang="de-DE" dirty="0"/>
              <a:t>Der Prozess dieser Arbeit</a:t>
            </a:r>
            <a:endParaRPr lang="de" dirty="0"/>
          </a:p>
        </p:txBody>
      </p:sp>
      <p:graphicFrame>
        <p:nvGraphicFramePr>
          <p:cNvPr id="3" name="다이어그램 2">
            <a:extLst>
              <a:ext uri="{FF2B5EF4-FFF2-40B4-BE49-F238E27FC236}">
                <a16:creationId xmlns:a16="http://schemas.microsoft.com/office/drawing/2014/main" id="{22CC593F-5C84-1043-8E05-8314B4CBEAA1}"/>
              </a:ext>
            </a:extLst>
          </p:cNvPr>
          <p:cNvGraphicFramePr/>
          <p:nvPr>
            <p:extLst>
              <p:ext uri="{D42A27DB-BD31-4B8C-83A1-F6EECF244321}">
                <p14:modId xmlns:p14="http://schemas.microsoft.com/office/powerpoint/2010/main" val="590415631"/>
              </p:ext>
            </p:extLst>
          </p:nvPr>
        </p:nvGraphicFramePr>
        <p:xfrm>
          <a:off x="720436" y="1349551"/>
          <a:ext cx="7703127" cy="33640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150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1991700"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9D7AF126-48A3-8044-A98E-CAE640C05E4C}"/>
              </a:ext>
            </a:extLst>
          </p:cNvPr>
          <p:cNvSpPr>
            <a:spLocks noGrp="1"/>
          </p:cNvSpPr>
          <p:nvPr>
            <p:ph idx="1"/>
          </p:nvPr>
        </p:nvSpPr>
        <p:spPr>
          <a:xfrm>
            <a:off x="180000" y="918993"/>
            <a:ext cx="2999618" cy="3626486"/>
          </a:xfrm>
        </p:spPr>
        <p:txBody>
          <a:bodyPr/>
          <a:lstStyle/>
          <a:p>
            <a:pPr marL="81000" indent="0">
              <a:buNone/>
            </a:pPr>
            <a:r>
              <a:rPr lang="de-DE" altLang="ko-KR" dirty="0"/>
              <a:t>Zeitreihendaten</a:t>
            </a:r>
          </a:p>
          <a:p>
            <a:pPr marL="366750" indent="-285750">
              <a:buFont typeface="Arial" panose="020B0604020202020204" pitchFamily="34" charset="0"/>
              <a:buChar char="•"/>
            </a:pPr>
            <a:r>
              <a:rPr lang="de" altLang="ko-KR" b="0" dirty="0">
                <a:solidFill>
                  <a:schemeClr val="tx1"/>
                </a:solidFill>
              </a:rPr>
              <a:t>Muster</a:t>
            </a:r>
          </a:p>
          <a:p>
            <a:pPr marL="725525" lvl="1" indent="-285750">
              <a:buFont typeface="Arial" panose="020B0604020202020204" pitchFamily="34" charset="0"/>
              <a:buChar char="•"/>
            </a:pPr>
            <a:r>
              <a:rPr lang="de" altLang="ko-KR" b="0" dirty="0">
                <a:solidFill>
                  <a:schemeClr val="tx1"/>
                </a:solidFill>
              </a:rPr>
              <a:t>Trend</a:t>
            </a:r>
          </a:p>
          <a:p>
            <a:pPr marL="725525" lvl="1" indent="-285750">
              <a:buFont typeface="Arial" panose="020B0604020202020204" pitchFamily="34" charset="0"/>
              <a:buChar char="•"/>
            </a:pPr>
            <a:r>
              <a:rPr lang="de" altLang="ko-KR" b="0" dirty="0" err="1">
                <a:solidFill>
                  <a:schemeClr val="tx1"/>
                </a:solidFill>
              </a:rPr>
              <a:t>Saisonalität</a:t>
            </a:r>
            <a:endParaRPr lang="de" altLang="ko-KR" b="0" dirty="0">
              <a:solidFill>
                <a:schemeClr val="tx1"/>
              </a:solidFill>
            </a:endParaRPr>
          </a:p>
          <a:p>
            <a:pPr marL="725525" lvl="1" indent="-285750">
              <a:buFont typeface="Arial" panose="020B0604020202020204" pitchFamily="34" charset="0"/>
              <a:buChar char="•"/>
            </a:pPr>
            <a:r>
              <a:rPr lang="de" altLang="ko-KR" b="0" dirty="0">
                <a:solidFill>
                  <a:schemeClr val="tx1"/>
                </a:solidFill>
              </a:rPr>
              <a:t>Zyklus</a:t>
            </a:r>
          </a:p>
          <a:p>
            <a:pPr marL="725525" lvl="1" indent="-285750">
              <a:buFont typeface="Arial" panose="020B0604020202020204" pitchFamily="34" charset="0"/>
              <a:buChar char="•"/>
            </a:pPr>
            <a:r>
              <a:rPr lang="de" altLang="ko-KR" b="0" dirty="0">
                <a:solidFill>
                  <a:schemeClr val="tx1"/>
                </a:solidFill>
              </a:rPr>
              <a:t>zufällige Schwankung</a:t>
            </a:r>
          </a:p>
          <a:p>
            <a:pPr marL="366750" indent="-285750">
              <a:buFont typeface="Arial" panose="020B0604020202020204" pitchFamily="34" charset="0"/>
              <a:buChar char="•"/>
            </a:pPr>
            <a:r>
              <a:rPr lang="de" altLang="ko-KR" b="0" dirty="0">
                <a:solidFill>
                  <a:schemeClr val="tx1"/>
                </a:solidFill>
              </a:rPr>
              <a:t>Merkmale</a:t>
            </a:r>
            <a:endParaRPr lang="de-DE" altLang="ko-KR" b="0" dirty="0">
              <a:solidFill>
                <a:schemeClr val="tx1"/>
              </a:solidFill>
            </a:endParaRPr>
          </a:p>
          <a:p>
            <a:pPr marL="725525" lvl="1" indent="-285750">
              <a:buFont typeface="Arial" panose="020B0604020202020204" pitchFamily="34" charset="0"/>
              <a:buChar char="•"/>
            </a:pPr>
            <a:r>
              <a:rPr lang="de-DE" altLang="ko-KR" b="0" dirty="0">
                <a:solidFill>
                  <a:schemeClr val="tx1"/>
                </a:solidFill>
              </a:rPr>
              <a:t>N</a:t>
            </a:r>
            <a:r>
              <a:rPr lang="de" altLang="ko-KR" b="0" dirty="0">
                <a:solidFill>
                  <a:schemeClr val="tx1"/>
                </a:solidFill>
              </a:rPr>
              <a:t>ach Zeit sortiert</a:t>
            </a:r>
          </a:p>
          <a:p>
            <a:pPr marL="725525" lvl="1" indent="-285750">
              <a:buFont typeface="Arial" panose="020B0604020202020204" pitchFamily="34" charset="0"/>
              <a:buChar char="•"/>
            </a:pPr>
            <a:r>
              <a:rPr lang="de" altLang="ko-KR" b="0" dirty="0">
                <a:solidFill>
                  <a:schemeClr val="tx1"/>
                </a:solidFill>
              </a:rPr>
              <a:t>Miteinander korreliert</a:t>
            </a:r>
            <a:endParaRPr lang="de-DE" b="0" noProof="0" dirty="0"/>
          </a:p>
        </p:txBody>
      </p:sp>
      <p:grpSp>
        <p:nvGrpSpPr>
          <p:cNvPr id="13" name="그룹 12">
            <a:extLst>
              <a:ext uri="{FF2B5EF4-FFF2-40B4-BE49-F238E27FC236}">
                <a16:creationId xmlns:a16="http://schemas.microsoft.com/office/drawing/2014/main" id="{E9659DC1-E409-8B48-B26F-788A77FC268F}"/>
              </a:ext>
            </a:extLst>
          </p:cNvPr>
          <p:cNvGrpSpPr/>
          <p:nvPr/>
        </p:nvGrpSpPr>
        <p:grpSpPr>
          <a:xfrm>
            <a:off x="3179618" y="918993"/>
            <a:ext cx="5872097" cy="3626486"/>
            <a:chOff x="3424838" y="896882"/>
            <a:chExt cx="5286282" cy="3041897"/>
          </a:xfrm>
        </p:grpSpPr>
        <p:grpSp>
          <p:nvGrpSpPr>
            <p:cNvPr id="11" name="그룹 10">
              <a:extLst>
                <a:ext uri="{FF2B5EF4-FFF2-40B4-BE49-F238E27FC236}">
                  <a16:creationId xmlns:a16="http://schemas.microsoft.com/office/drawing/2014/main" id="{DF4AA8EA-381F-0842-BC76-975BF5891D83}"/>
                </a:ext>
              </a:extLst>
            </p:cNvPr>
            <p:cNvGrpSpPr/>
            <p:nvPr/>
          </p:nvGrpSpPr>
          <p:grpSpPr>
            <a:xfrm>
              <a:off x="3442634" y="896882"/>
              <a:ext cx="5268486" cy="1475319"/>
              <a:chOff x="3442634" y="896882"/>
              <a:chExt cx="5268486" cy="1475319"/>
            </a:xfrm>
          </p:grpSpPr>
          <p:pic>
            <p:nvPicPr>
              <p:cNvPr id="5" name="그림 4">
                <a:extLst>
                  <a:ext uri="{FF2B5EF4-FFF2-40B4-BE49-F238E27FC236}">
                    <a16:creationId xmlns:a16="http://schemas.microsoft.com/office/drawing/2014/main" id="{6B02F597-AD8F-D84B-BA24-3324DC36E5BF}"/>
                  </a:ext>
                </a:extLst>
              </p:cNvPr>
              <p:cNvPicPr>
                <a:picLocks noChangeAspect="1"/>
              </p:cNvPicPr>
              <p:nvPr/>
            </p:nvPicPr>
            <p:blipFill rotWithShape="1">
              <a:blip r:embed="rId3">
                <a:extLst>
                  <a:ext uri="{28A0092B-C50C-407E-A947-70E740481C1C}">
                    <a14:useLocalDpi xmlns:a14="http://schemas.microsoft.com/office/drawing/2010/main" val="0"/>
                  </a:ext>
                </a:extLst>
              </a:blip>
              <a:srcRect r="49086"/>
              <a:stretch/>
            </p:blipFill>
            <p:spPr>
              <a:xfrm>
                <a:off x="3442634" y="896882"/>
                <a:ext cx="5165513" cy="1475319"/>
              </a:xfrm>
              <a:prstGeom prst="rect">
                <a:avLst/>
              </a:prstGeom>
            </p:spPr>
          </p:pic>
          <p:sp>
            <p:nvSpPr>
              <p:cNvPr id="7" name="직사각형 6">
                <a:extLst>
                  <a:ext uri="{FF2B5EF4-FFF2-40B4-BE49-F238E27FC236}">
                    <a16:creationId xmlns:a16="http://schemas.microsoft.com/office/drawing/2014/main" id="{CFD4CBA1-F364-0D4E-9B79-7B946CE893E7}"/>
                  </a:ext>
                </a:extLst>
              </p:cNvPr>
              <p:cNvSpPr/>
              <p:nvPr/>
            </p:nvSpPr>
            <p:spPr>
              <a:xfrm>
                <a:off x="8505174" y="1390224"/>
                <a:ext cx="205946" cy="510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grpSp>
          <p:nvGrpSpPr>
            <p:cNvPr id="12" name="그룹 11">
              <a:extLst>
                <a:ext uri="{FF2B5EF4-FFF2-40B4-BE49-F238E27FC236}">
                  <a16:creationId xmlns:a16="http://schemas.microsoft.com/office/drawing/2014/main" id="{74541D57-F210-EF4A-82E6-338BE1E2943D}"/>
                </a:ext>
              </a:extLst>
            </p:cNvPr>
            <p:cNvGrpSpPr/>
            <p:nvPr/>
          </p:nvGrpSpPr>
          <p:grpSpPr>
            <a:xfrm>
              <a:off x="3424838" y="2463460"/>
              <a:ext cx="5062522" cy="1475319"/>
              <a:chOff x="3424838" y="2463460"/>
              <a:chExt cx="5062522" cy="1475319"/>
            </a:xfrm>
          </p:grpSpPr>
          <p:pic>
            <p:nvPicPr>
              <p:cNvPr id="6" name="그림 5">
                <a:extLst>
                  <a:ext uri="{FF2B5EF4-FFF2-40B4-BE49-F238E27FC236}">
                    <a16:creationId xmlns:a16="http://schemas.microsoft.com/office/drawing/2014/main" id="{82909F06-32B6-B34D-9A10-F570E366D0A4}"/>
                  </a:ext>
                </a:extLst>
              </p:cNvPr>
              <p:cNvPicPr>
                <a:picLocks noChangeAspect="1"/>
              </p:cNvPicPr>
              <p:nvPr/>
            </p:nvPicPr>
            <p:blipFill rotWithShape="1">
              <a:blip r:embed="rId3">
                <a:extLst>
                  <a:ext uri="{28A0092B-C50C-407E-A947-70E740481C1C}">
                    <a14:useLocalDpi xmlns:a14="http://schemas.microsoft.com/office/drawing/2010/main" val="0"/>
                  </a:ext>
                </a:extLst>
              </a:blip>
              <a:srcRect l="51039"/>
              <a:stretch/>
            </p:blipFill>
            <p:spPr>
              <a:xfrm>
                <a:off x="3520051" y="2463460"/>
                <a:ext cx="4967309" cy="1475319"/>
              </a:xfrm>
              <a:prstGeom prst="rect">
                <a:avLst/>
              </a:prstGeom>
            </p:spPr>
          </p:pic>
          <p:pic>
            <p:nvPicPr>
              <p:cNvPr id="4" name="그림 3">
                <a:extLst>
                  <a:ext uri="{FF2B5EF4-FFF2-40B4-BE49-F238E27FC236}">
                    <a16:creationId xmlns:a16="http://schemas.microsoft.com/office/drawing/2014/main" id="{F2CAE0C6-7B87-D24E-ABDD-174330D7F3A1}"/>
                  </a:ext>
                </a:extLst>
              </p:cNvPr>
              <p:cNvPicPr>
                <a:picLocks noChangeAspect="1"/>
              </p:cNvPicPr>
              <p:nvPr/>
            </p:nvPicPr>
            <p:blipFill rotWithShape="1">
              <a:blip r:embed="rId4">
                <a:extLst>
                  <a:ext uri="{28A0092B-C50C-407E-A947-70E740481C1C}">
                    <a14:useLocalDpi xmlns:a14="http://schemas.microsoft.com/office/drawing/2010/main" val="0"/>
                  </a:ext>
                </a:extLst>
              </a:blip>
              <a:srcRect l="50074" t="27524" r="48505"/>
              <a:stretch/>
            </p:blipFill>
            <p:spPr>
              <a:xfrm>
                <a:off x="3424838" y="2932740"/>
                <a:ext cx="129941" cy="963704"/>
              </a:xfrm>
              <a:prstGeom prst="rect">
                <a:avLst/>
              </a:prstGeom>
            </p:spPr>
          </p:pic>
        </p:grpSp>
      </p:grpSp>
    </p:spTree>
    <p:extLst>
      <p:ext uri="{BB962C8B-B14F-4D97-AF65-F5344CB8AC3E}">
        <p14:creationId xmlns:p14="http://schemas.microsoft.com/office/powerpoint/2010/main" val="312556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2833364"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3396D68C-5273-6F40-87C5-16F042D3E675}"/>
              </a:ext>
            </a:extLst>
          </p:cNvPr>
          <p:cNvSpPr>
            <a:spLocks noGrp="1"/>
          </p:cNvSpPr>
          <p:nvPr>
            <p:ph idx="1"/>
          </p:nvPr>
        </p:nvSpPr>
        <p:spPr>
          <a:xfrm>
            <a:off x="180000" y="918993"/>
            <a:ext cx="3955582" cy="3626486"/>
          </a:xfrm>
        </p:spPr>
        <p:txBody>
          <a:bodyPr/>
          <a:lstStyle/>
          <a:p>
            <a:pPr marL="81000" indent="0">
              <a:buNone/>
            </a:pPr>
            <a:r>
              <a:rPr lang="de-DE" altLang="ko-KR" dirty="0"/>
              <a:t>Anomalien</a:t>
            </a:r>
          </a:p>
          <a:p>
            <a:pPr marL="366750" indent="-285750">
              <a:buFont typeface="Arial" panose="020B0604020202020204" pitchFamily="34" charset="0"/>
              <a:buChar char="•"/>
            </a:pPr>
            <a:r>
              <a:rPr lang="de-DE" altLang="ko-KR" b="0" dirty="0">
                <a:solidFill>
                  <a:schemeClr val="tx1"/>
                </a:solidFill>
              </a:rPr>
              <a:t>Punktausreißer</a:t>
            </a:r>
          </a:p>
          <a:p>
            <a:pPr marL="366750" indent="-285750">
              <a:buFont typeface="Arial" panose="020B0604020202020204" pitchFamily="34" charset="0"/>
              <a:buChar char="•"/>
            </a:pPr>
            <a:r>
              <a:rPr lang="de-DE" b="0" noProof="0" dirty="0">
                <a:solidFill>
                  <a:schemeClr val="tx1"/>
                </a:solidFill>
              </a:rPr>
              <a:t>Kollektive Ausreißer</a:t>
            </a:r>
          </a:p>
          <a:p>
            <a:pPr marL="366750" indent="-285750">
              <a:buFont typeface="Arial" panose="020B0604020202020204" pitchFamily="34" charset="0"/>
              <a:buChar char="•"/>
            </a:pPr>
            <a:r>
              <a:rPr lang="de-DE" b="0" dirty="0">
                <a:solidFill>
                  <a:schemeClr val="tx1"/>
                </a:solidFill>
              </a:rPr>
              <a:t>Kontextabhängige Ausreißer</a:t>
            </a:r>
          </a:p>
          <a:p>
            <a:pPr marL="725525" lvl="1" indent="-285750">
              <a:buFont typeface="Arial" panose="020B0604020202020204" pitchFamily="34" charset="0"/>
              <a:buChar char="•"/>
            </a:pPr>
            <a:endParaRPr lang="de-DE" dirty="0"/>
          </a:p>
        </p:txBody>
      </p:sp>
      <p:pic>
        <p:nvPicPr>
          <p:cNvPr id="10" name="그림 9">
            <a:extLst>
              <a:ext uri="{FF2B5EF4-FFF2-40B4-BE49-F238E27FC236}">
                <a16:creationId xmlns:a16="http://schemas.microsoft.com/office/drawing/2014/main" id="{6C2A50D6-4421-7943-8D3D-AAF0EF883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5582" y="802732"/>
            <a:ext cx="4828418" cy="3857048"/>
          </a:xfrm>
          <a:prstGeom prst="rect">
            <a:avLst/>
          </a:prstGeom>
        </p:spPr>
      </p:pic>
    </p:spTree>
    <p:extLst>
      <p:ext uri="{BB962C8B-B14F-4D97-AF65-F5344CB8AC3E}">
        <p14:creationId xmlns:p14="http://schemas.microsoft.com/office/powerpoint/2010/main" val="2659545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ko-KR" dirty="0"/>
              <a:t>2. Methoden</a:t>
            </a:r>
            <a:endParaRPr lang="de-DE" noProof="0" dirty="0"/>
          </a:p>
        </p:txBody>
      </p:sp>
    </p:spTree>
    <p:extLst>
      <p:ext uri="{BB962C8B-B14F-4D97-AF65-F5344CB8AC3E}">
        <p14:creationId xmlns:p14="http://schemas.microsoft.com/office/powerpoint/2010/main" val="3430434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4EFEB2B7-1064-F84D-9487-9042C670C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852" y="858261"/>
            <a:ext cx="7820295" cy="3747949"/>
          </a:xfrm>
          <a:prstGeom prst="rect">
            <a:avLst/>
          </a:prstGeom>
        </p:spPr>
      </p:pic>
      <p:sp>
        <p:nvSpPr>
          <p:cNvPr id="2" name="Titel 1"/>
          <p:cNvSpPr>
            <a:spLocks noGrp="1"/>
          </p:cNvSpPr>
          <p:nvPr>
            <p:ph type="title"/>
          </p:nvPr>
        </p:nvSpPr>
        <p:spPr>
          <a:xfrm>
            <a:off x="180000" y="254870"/>
            <a:ext cx="1690364" cy="430560"/>
          </a:xfrm>
        </p:spPr>
        <p:txBody>
          <a:bodyPr/>
          <a:lstStyle/>
          <a:p>
            <a:r>
              <a:rPr lang="de-DE" altLang="ko-KR" dirty="0"/>
              <a:t>Methoden</a:t>
            </a:r>
            <a:endParaRPr lang="de-DE" noProof="0" dirty="0"/>
          </a:p>
        </p:txBody>
      </p:sp>
      <p:sp>
        <p:nvSpPr>
          <p:cNvPr id="21" name="Inhaltsplatzhalter 2">
            <a:extLst>
              <a:ext uri="{FF2B5EF4-FFF2-40B4-BE49-F238E27FC236}">
                <a16:creationId xmlns:a16="http://schemas.microsoft.com/office/drawing/2014/main" id="{CCFD0325-8FE4-014E-AA60-6A91ABD49330}"/>
              </a:ext>
            </a:extLst>
          </p:cNvPr>
          <p:cNvSpPr txBox="1">
            <a:spLocks/>
          </p:cNvSpPr>
          <p:nvPr/>
        </p:nvSpPr>
        <p:spPr>
          <a:xfrm>
            <a:off x="4668593" y="955569"/>
            <a:ext cx="3955582" cy="739119"/>
          </a:xfrm>
          <a:prstGeom prst="rect">
            <a:avLst/>
          </a:prstGeom>
        </p:spPr>
        <p:txBody>
          <a:bodyPr/>
          <a:lst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1000" indent="0">
              <a:buFont typeface="Arial" panose="020B0604020202020204" pitchFamily="34" charset="0"/>
              <a:buNone/>
            </a:pPr>
            <a:r>
              <a:rPr lang="de-DE" altLang="ko-KR" sz="1500" b="1" dirty="0">
                <a:solidFill>
                  <a:srgbClr val="1F75BC"/>
                </a:solidFill>
                <a:latin typeface="Open Sans" pitchFamily="2" charset="0"/>
                <a:ea typeface="Open Sans" pitchFamily="2" charset="0"/>
                <a:cs typeface="Open Sans" pitchFamily="2" charset="0"/>
              </a:rPr>
              <a:t>Modellierung der Feinstaubkonzentration</a:t>
            </a:r>
          </a:p>
        </p:txBody>
      </p:sp>
    </p:spTree>
    <p:extLst>
      <p:ext uri="{BB962C8B-B14F-4D97-AF65-F5344CB8AC3E}">
        <p14:creationId xmlns:p14="http://schemas.microsoft.com/office/powerpoint/2010/main" val="1548689388"/>
      </p:ext>
    </p:extLst>
  </p:cSld>
  <p:clrMapOvr>
    <a:masterClrMapping/>
  </p:clrMapOvr>
</p:sld>
</file>

<file path=ppt/theme/theme1.xml><?xml version="1.0" encoding="utf-8"?>
<a:theme xmlns:a="http://schemas.openxmlformats.org/drawingml/2006/main" name="DB_theme">
  <a:themeElements>
    <a:clrScheme name="DB_V3">
      <a:dk1>
        <a:srgbClr val="4C4D4D"/>
      </a:dk1>
      <a:lt1>
        <a:sysClr val="window" lastClr="FFFFFF"/>
      </a:lt1>
      <a:dk2>
        <a:srgbClr val="3F3F3F"/>
      </a:dk2>
      <a:lt2>
        <a:srgbClr val="E7E6E6"/>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Benutzerdefiniert 1">
      <a:majorFont>
        <a:latin typeface="Muli"/>
        <a:ea typeface=""/>
        <a:cs typeface=""/>
      </a:majorFont>
      <a:minorFont>
        <a:latin typeface="Mul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1200" dirty="0" err="1"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äsentation1" id="{E3B4F816-E1FC-47B8-96B3-CACC8EC42666}" vid="{D262E696-FDFF-4970-9F97-450A3B0C71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Muli"/>
        <a:ea typeface=""/>
        <a:cs typeface=""/>
      </a:majorFont>
      <a:minorFont>
        <a:latin typeface="Mul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Muli"/>
        <a:ea typeface=""/>
        <a:cs typeface=""/>
      </a:majorFont>
      <a:minorFont>
        <a:latin typeface="Mul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DB_theme</Template>
  <TotalTime>1797</TotalTime>
  <Words>2093</Words>
  <Application>Microsoft Macintosh PowerPoint</Application>
  <PresentationFormat>화면 슬라이드 쇼(16:9)</PresentationFormat>
  <Paragraphs>380</Paragraphs>
  <Slides>22</Slides>
  <Notes>21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22</vt:i4>
      </vt:variant>
    </vt:vector>
  </HeadingPairs>
  <TitlesOfParts>
    <vt:vector size="27" baseType="lpstr">
      <vt:lpstr>Muli</vt:lpstr>
      <vt:lpstr>Arial</vt:lpstr>
      <vt:lpstr>Cambria Math</vt:lpstr>
      <vt:lpstr>Open Sans</vt:lpstr>
      <vt:lpstr>DB_theme</vt:lpstr>
      <vt:lpstr>Untersuchung des Einflusses von Ausreißern auf die Prognosegenauigkeit von Feinstaubkonzentrationen</vt:lpstr>
      <vt:lpstr>PowerPoint 프레젠테이션</vt:lpstr>
      <vt:lpstr>1. Einleitung</vt:lpstr>
      <vt:lpstr>Einleitung</vt:lpstr>
      <vt:lpstr>Einleitung</vt:lpstr>
      <vt:lpstr>Einleitung</vt:lpstr>
      <vt:lpstr>Einleitung</vt:lpstr>
      <vt:lpstr>2. Methoden</vt:lpstr>
      <vt:lpstr>Methoden</vt:lpstr>
      <vt:lpstr>Methoden</vt:lpstr>
      <vt:lpstr>Methoden</vt:lpstr>
      <vt:lpstr>3. Ergebnisse &amp; Diskussion</vt:lpstr>
      <vt:lpstr>Ergebnisse &amp; Diskussion</vt:lpstr>
      <vt:lpstr>Ergebnisse &amp; Diskussion</vt:lpstr>
      <vt:lpstr>Ergebnisse &amp; Diskussion</vt:lpstr>
      <vt:lpstr>Ergebnisse &amp; Diskussion</vt:lpstr>
      <vt:lpstr>Ergebnisse &amp; Diskussion</vt:lpstr>
      <vt:lpstr>PowerPoint 프레젠테이션</vt:lpstr>
      <vt:lpstr>Ergebnisse &amp; Diskussion</vt:lpstr>
      <vt:lpstr>4. Fazit &amp; Ausblick</vt:lpstr>
      <vt:lpstr>Fazit &amp; Ausblick</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Einführung und Klassifikation</dc:title>
  <dc:creator>Davin Ahn</dc:creator>
  <cp:lastModifiedBy>Davin Ahn</cp:lastModifiedBy>
  <cp:revision>130</cp:revision>
  <cp:lastPrinted>2017-08-03T12:32:02Z</cp:lastPrinted>
  <dcterms:created xsi:type="dcterms:W3CDTF">2023-02-19T16:39:47Z</dcterms:created>
  <dcterms:modified xsi:type="dcterms:W3CDTF">2023-03-09T17:30:55Z</dcterms:modified>
</cp:coreProperties>
</file>