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2"/>
  </p:notesMasterIdLst>
  <p:handoutMasterIdLst>
    <p:handoutMasterId r:id="rId23"/>
  </p:handoutMasterIdLst>
  <p:sldIdLst>
    <p:sldId id="279" r:id="rId2"/>
    <p:sldId id="287" r:id="rId3"/>
    <p:sldId id="305" r:id="rId4"/>
    <p:sldId id="296" r:id="rId5"/>
    <p:sldId id="309" r:id="rId6"/>
    <p:sldId id="310" r:id="rId7"/>
    <p:sldId id="295" r:id="rId8"/>
    <p:sldId id="288" r:id="rId9"/>
    <p:sldId id="308" r:id="rId10"/>
    <p:sldId id="297" r:id="rId11"/>
    <p:sldId id="307" r:id="rId12"/>
    <p:sldId id="289" r:id="rId13"/>
    <p:sldId id="311" r:id="rId14"/>
    <p:sldId id="312" r:id="rId15"/>
    <p:sldId id="313" r:id="rId16"/>
    <p:sldId id="301" r:id="rId17"/>
    <p:sldId id="300" r:id="rId18"/>
    <p:sldId id="291" r:id="rId19"/>
    <p:sldId id="302" r:id="rId20"/>
    <p:sldId id="304" r:id="rId21"/>
  </p:sldIdLst>
  <p:sldSz cx="9144000" cy="5143500" type="screen16x9"/>
  <p:notesSz cx="6797675" cy="987425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5BC"/>
    <a:srgbClr val="01305D"/>
    <a:srgbClr val="6494BC"/>
    <a:srgbClr val="5087B4"/>
    <a:srgbClr val="1F75BB"/>
    <a:srgbClr val="05335F"/>
    <a:srgbClr val="4677A0"/>
    <a:srgbClr val="376591"/>
    <a:srgbClr val="299F86"/>
    <a:srgbClr val="29B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5" autoAdjust="0"/>
    <p:restoredTop sz="74593" autoAdjust="0"/>
  </p:normalViewPr>
  <p:slideViewPr>
    <p:cSldViewPr snapToGrid="0">
      <p:cViewPr varScale="1">
        <p:scale>
          <a:sx n="125" d="100"/>
          <a:sy n="125" d="100"/>
        </p:scale>
        <p:origin x="13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44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F1D5C-668D-F94C-A065-3CEE40D2FF1D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6A1D55D-8F7A-DB44-BE35-4D3A748B4FA1}">
      <dgm:prSet phldrT="[텍스트]"/>
      <dgm:spPr/>
      <dgm:t>
        <a:bodyPr/>
        <a:lstStyle/>
        <a:p>
          <a:pPr latinLnBrk="1"/>
          <a:r>
            <a:rPr lang="de-DE" dirty="0"/>
            <a:t>den Einfluss von Ausreißern</a:t>
          </a:r>
          <a:endParaRPr lang="ko-KR" altLang="en-US" dirty="0"/>
        </a:p>
      </dgm:t>
    </dgm:pt>
    <dgm:pt modelId="{10E0FFDD-6000-F343-8C4C-CCF93E4605CB}" type="parTrans" cxnId="{494AB41B-E9F3-4F4C-B119-E6C3E7EA2EA3}">
      <dgm:prSet/>
      <dgm:spPr/>
      <dgm:t>
        <a:bodyPr/>
        <a:lstStyle/>
        <a:p>
          <a:pPr latinLnBrk="1"/>
          <a:endParaRPr lang="ko-KR" altLang="en-US"/>
        </a:p>
      </dgm:t>
    </dgm:pt>
    <dgm:pt modelId="{8C002892-EAB3-364B-9616-AB7A4CE626F5}" type="sibTrans" cxnId="{494AB41B-E9F3-4F4C-B119-E6C3E7EA2EA3}">
      <dgm:prSet/>
      <dgm:spPr/>
      <dgm:t>
        <a:bodyPr/>
        <a:lstStyle/>
        <a:p>
          <a:pPr latinLnBrk="1"/>
          <a:endParaRPr lang="ko-KR" altLang="en-US"/>
        </a:p>
      </dgm:t>
    </dgm:pt>
    <dgm:pt modelId="{2164DF4A-BA9E-134A-993A-EE6146D9357C}">
      <dgm:prSet phldrT="[텍스트]"/>
      <dgm:spPr/>
      <dgm:t>
        <a:bodyPr/>
        <a:lstStyle/>
        <a:p>
          <a:pPr latinLnBrk="1"/>
          <a:r>
            <a:rPr lang="de-DE" dirty="0"/>
            <a:t>die Entwicklung vertieftes Verständnisses für verschiedene Algorithmen</a:t>
          </a:r>
          <a:endParaRPr lang="ko-KR" altLang="en-US" dirty="0"/>
        </a:p>
      </dgm:t>
    </dgm:pt>
    <dgm:pt modelId="{348F404F-388A-3640-95B1-F2AD82D18C8A}" type="parTrans" cxnId="{4B61F844-96CB-1E43-917A-20BAC917F37E}">
      <dgm:prSet/>
      <dgm:spPr/>
      <dgm:t>
        <a:bodyPr/>
        <a:lstStyle/>
        <a:p>
          <a:pPr latinLnBrk="1"/>
          <a:endParaRPr lang="ko-KR" altLang="en-US"/>
        </a:p>
      </dgm:t>
    </dgm:pt>
    <dgm:pt modelId="{552DCDF6-7D1C-D848-8D3C-528AA1145A39}" type="sibTrans" cxnId="{4B61F844-96CB-1E43-917A-20BAC917F37E}">
      <dgm:prSet/>
      <dgm:spPr/>
      <dgm:t>
        <a:bodyPr/>
        <a:lstStyle/>
        <a:p>
          <a:pPr latinLnBrk="1"/>
          <a:endParaRPr lang="ko-KR" altLang="en-US"/>
        </a:p>
      </dgm:t>
    </dgm:pt>
    <dgm:pt modelId="{760C26BF-B032-D042-8772-A8D040DE1C30}">
      <dgm:prSet phldrT="[텍스트]"/>
      <dgm:spPr/>
      <dgm:t>
        <a:bodyPr/>
        <a:lstStyle/>
        <a:p>
          <a:pPr latinLnBrk="1"/>
          <a:r>
            <a:rPr lang="de-DE" dirty="0"/>
            <a:t>den Beitrag zur Empfehlung in einer konkreten Forschungssituation</a:t>
          </a:r>
          <a:endParaRPr lang="ko-KR" altLang="en-US" dirty="0"/>
        </a:p>
      </dgm:t>
    </dgm:pt>
    <dgm:pt modelId="{819E6B36-5E6A-EB40-BE74-9AE98605E90B}" type="parTrans" cxnId="{F544D301-5323-D146-BC57-29AE727304DB}">
      <dgm:prSet/>
      <dgm:spPr/>
      <dgm:t>
        <a:bodyPr/>
        <a:lstStyle/>
        <a:p>
          <a:pPr latinLnBrk="1"/>
          <a:endParaRPr lang="ko-KR" altLang="en-US"/>
        </a:p>
      </dgm:t>
    </dgm:pt>
    <dgm:pt modelId="{87D40DE3-7F2C-274F-980A-D19F0BA906DB}" type="sibTrans" cxnId="{F544D301-5323-D146-BC57-29AE727304DB}">
      <dgm:prSet/>
      <dgm:spPr/>
      <dgm:t>
        <a:bodyPr/>
        <a:lstStyle/>
        <a:p>
          <a:pPr latinLnBrk="1"/>
          <a:endParaRPr lang="ko-KR" altLang="en-US"/>
        </a:p>
      </dgm:t>
    </dgm:pt>
    <dgm:pt modelId="{89DE4DB9-7D87-8748-9434-2F7DFBAC7FF9}" type="pres">
      <dgm:prSet presAssocID="{DF2F1D5C-668D-F94C-A065-3CEE40D2FF1D}" presName="Name0" presStyleCnt="0">
        <dgm:presLayoutVars>
          <dgm:dir/>
          <dgm:animLvl val="lvl"/>
          <dgm:resizeHandles val="exact"/>
        </dgm:presLayoutVars>
      </dgm:prSet>
      <dgm:spPr/>
    </dgm:pt>
    <dgm:pt modelId="{9FE66D5B-0C6F-3948-AC95-6ACB228B1AC0}" type="pres">
      <dgm:prSet presAssocID="{C6A1D55D-8F7A-DB44-BE35-4D3A748B4FA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941874D-E4D2-A145-9CF3-308BFF4B3104}" type="pres">
      <dgm:prSet presAssocID="{8C002892-EAB3-364B-9616-AB7A4CE626F5}" presName="parTxOnlySpace" presStyleCnt="0"/>
      <dgm:spPr/>
    </dgm:pt>
    <dgm:pt modelId="{50094A88-C3A3-EF4F-9CE9-F25AB8FF13D9}" type="pres">
      <dgm:prSet presAssocID="{2164DF4A-BA9E-134A-993A-EE6146D9357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94B932A-5138-094A-A5B4-9ECD88530DC7}" type="pres">
      <dgm:prSet presAssocID="{552DCDF6-7D1C-D848-8D3C-528AA1145A39}" presName="parTxOnlySpace" presStyleCnt="0"/>
      <dgm:spPr/>
    </dgm:pt>
    <dgm:pt modelId="{766F0C04-25AE-3246-84B0-58671BF52B0F}" type="pres">
      <dgm:prSet presAssocID="{760C26BF-B032-D042-8772-A8D040DE1C3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544D301-5323-D146-BC57-29AE727304DB}" srcId="{DF2F1D5C-668D-F94C-A065-3CEE40D2FF1D}" destId="{760C26BF-B032-D042-8772-A8D040DE1C30}" srcOrd="2" destOrd="0" parTransId="{819E6B36-5E6A-EB40-BE74-9AE98605E90B}" sibTransId="{87D40DE3-7F2C-274F-980A-D19F0BA906DB}"/>
    <dgm:cxn modelId="{494AB41B-E9F3-4F4C-B119-E6C3E7EA2EA3}" srcId="{DF2F1D5C-668D-F94C-A065-3CEE40D2FF1D}" destId="{C6A1D55D-8F7A-DB44-BE35-4D3A748B4FA1}" srcOrd="0" destOrd="0" parTransId="{10E0FFDD-6000-F343-8C4C-CCF93E4605CB}" sibTransId="{8C002892-EAB3-364B-9616-AB7A4CE626F5}"/>
    <dgm:cxn modelId="{4B61F844-96CB-1E43-917A-20BAC917F37E}" srcId="{DF2F1D5C-668D-F94C-A065-3CEE40D2FF1D}" destId="{2164DF4A-BA9E-134A-993A-EE6146D9357C}" srcOrd="1" destOrd="0" parTransId="{348F404F-388A-3640-95B1-F2AD82D18C8A}" sibTransId="{552DCDF6-7D1C-D848-8D3C-528AA1145A39}"/>
    <dgm:cxn modelId="{C947996D-FA36-C548-8032-6C4C43E478DC}" type="presOf" srcId="{2164DF4A-BA9E-134A-993A-EE6146D9357C}" destId="{50094A88-C3A3-EF4F-9CE9-F25AB8FF13D9}" srcOrd="0" destOrd="0" presId="urn:microsoft.com/office/officeart/2005/8/layout/chevron1"/>
    <dgm:cxn modelId="{63691592-1C42-774B-9C37-5774B725D714}" type="presOf" srcId="{DF2F1D5C-668D-F94C-A065-3CEE40D2FF1D}" destId="{89DE4DB9-7D87-8748-9434-2F7DFBAC7FF9}" srcOrd="0" destOrd="0" presId="urn:microsoft.com/office/officeart/2005/8/layout/chevron1"/>
    <dgm:cxn modelId="{32F99FCA-1CD9-9C41-AFAD-78DDEBE8A762}" type="presOf" srcId="{760C26BF-B032-D042-8772-A8D040DE1C30}" destId="{766F0C04-25AE-3246-84B0-58671BF52B0F}" srcOrd="0" destOrd="0" presId="urn:microsoft.com/office/officeart/2005/8/layout/chevron1"/>
    <dgm:cxn modelId="{56BF81F3-0D91-9141-BB7A-7BB4B335C5F5}" type="presOf" srcId="{C6A1D55D-8F7A-DB44-BE35-4D3A748B4FA1}" destId="{9FE66D5B-0C6F-3948-AC95-6ACB228B1AC0}" srcOrd="0" destOrd="0" presId="urn:microsoft.com/office/officeart/2005/8/layout/chevron1"/>
    <dgm:cxn modelId="{08E8F0B6-44B5-054E-8A87-365AE14CCF25}" type="presParOf" srcId="{89DE4DB9-7D87-8748-9434-2F7DFBAC7FF9}" destId="{9FE66D5B-0C6F-3948-AC95-6ACB228B1AC0}" srcOrd="0" destOrd="0" presId="urn:microsoft.com/office/officeart/2005/8/layout/chevron1"/>
    <dgm:cxn modelId="{323EF972-7955-094A-A702-859D67E6D90A}" type="presParOf" srcId="{89DE4DB9-7D87-8748-9434-2F7DFBAC7FF9}" destId="{C941874D-E4D2-A145-9CF3-308BFF4B3104}" srcOrd="1" destOrd="0" presId="urn:microsoft.com/office/officeart/2005/8/layout/chevron1"/>
    <dgm:cxn modelId="{0C223EBD-FF5C-934C-B1B9-F58CF27E5EE8}" type="presParOf" srcId="{89DE4DB9-7D87-8748-9434-2F7DFBAC7FF9}" destId="{50094A88-C3A3-EF4F-9CE9-F25AB8FF13D9}" srcOrd="2" destOrd="0" presId="urn:microsoft.com/office/officeart/2005/8/layout/chevron1"/>
    <dgm:cxn modelId="{8BAEB0D0-D765-404A-BC6D-E5DC38DD3B5F}" type="presParOf" srcId="{89DE4DB9-7D87-8748-9434-2F7DFBAC7FF9}" destId="{794B932A-5138-094A-A5B4-9ECD88530DC7}" srcOrd="3" destOrd="0" presId="urn:microsoft.com/office/officeart/2005/8/layout/chevron1"/>
    <dgm:cxn modelId="{E762B4DF-D590-6B4C-86B9-E05AB2EFFCB2}" type="presParOf" srcId="{89DE4DB9-7D87-8748-9434-2F7DFBAC7FF9}" destId="{766F0C04-25AE-3246-84B0-58671BF52B0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66D5B-0C6F-3948-AC95-6ACB228B1AC0}">
      <dsp:nvSpPr>
        <dsp:cNvPr id="0" name=""/>
        <dsp:cNvSpPr/>
      </dsp:nvSpPr>
      <dsp:spPr>
        <a:xfrm>
          <a:off x="2256" y="1219638"/>
          <a:ext cx="2749504" cy="10998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den Einfluss von Ausreißern</a:t>
          </a:r>
          <a:endParaRPr lang="ko-KR" altLang="en-US" sz="1600" kern="1200" dirty="0"/>
        </a:p>
      </dsp:txBody>
      <dsp:txXfrm>
        <a:off x="552157" y="1219638"/>
        <a:ext cx="1649703" cy="1099801"/>
      </dsp:txXfrm>
    </dsp:sp>
    <dsp:sp modelId="{50094A88-C3A3-EF4F-9CE9-F25AB8FF13D9}">
      <dsp:nvSpPr>
        <dsp:cNvPr id="0" name=""/>
        <dsp:cNvSpPr/>
      </dsp:nvSpPr>
      <dsp:spPr>
        <a:xfrm>
          <a:off x="2476811" y="1219638"/>
          <a:ext cx="2749504" cy="10998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die Entwicklung vertieftes Verständnisses für verschiedene Algorithmen</a:t>
          </a:r>
          <a:endParaRPr lang="ko-KR" altLang="en-US" sz="1600" kern="1200" dirty="0"/>
        </a:p>
      </dsp:txBody>
      <dsp:txXfrm>
        <a:off x="3026712" y="1219638"/>
        <a:ext cx="1649703" cy="1099801"/>
      </dsp:txXfrm>
    </dsp:sp>
    <dsp:sp modelId="{766F0C04-25AE-3246-84B0-58671BF52B0F}">
      <dsp:nvSpPr>
        <dsp:cNvPr id="0" name=""/>
        <dsp:cNvSpPr/>
      </dsp:nvSpPr>
      <dsp:spPr>
        <a:xfrm>
          <a:off x="4951365" y="1219638"/>
          <a:ext cx="2749504" cy="10998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den Beitrag zur Empfehlung in einer konkreten Forschungssituation</a:t>
          </a:r>
          <a:endParaRPr lang="ko-KR" altLang="en-US" sz="1600" kern="1200" dirty="0"/>
        </a:p>
      </dsp:txBody>
      <dsp:txXfrm>
        <a:off x="5501266" y="1219638"/>
        <a:ext cx="1649703" cy="1099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2165-45DD-4E6A-8D88-991CFCF20576}" type="datetimeFigureOut">
              <a:rPr lang="de-DE" smtClean="0"/>
              <a:t>06.03.23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2895-00AB-4E56-A4C3-B2032C42F3A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150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A775-C49D-45BA-A919-7D687A0440E7}" type="datetimeFigureOut">
              <a:rPr lang="de-DE" smtClean="0"/>
              <a:t>06.03.23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11513" y="1048806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A0D67-EDAE-48EC-829F-B147F97990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55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dieser vorliegenden Arbeit werden die fünf Algorithmen verwendet.</a:t>
            </a:r>
          </a:p>
          <a:p>
            <a:endParaRPr lang="de-DE" dirty="0"/>
          </a:p>
          <a:p>
            <a:r>
              <a:rPr lang="de-DE" dirty="0"/>
              <a:t>Die Konzept der </a:t>
            </a:r>
            <a:r>
              <a:rPr lang="de-DE" dirty="0" err="1"/>
              <a:t>statistik</a:t>
            </a:r>
            <a:r>
              <a:rPr lang="de-DE" dirty="0"/>
              <a:t>…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dirty="0"/>
              <a:t>Die Konzept der </a:t>
            </a:r>
            <a:r>
              <a:rPr lang="de-DE" altLang="ko-KR" dirty="0" err="1"/>
              <a:t>cluster</a:t>
            </a:r>
            <a:r>
              <a:rPr lang="de-DE" altLang="ko-KR" dirty="0"/>
              <a:t>…</a:t>
            </a:r>
            <a:endParaRPr lang="de-DE" dirty="0"/>
          </a:p>
          <a:p>
            <a:endParaRPr lang="de-DE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dirty="0"/>
              <a:t>Die Konzept der dichte…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42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de-DE" altLang="ko-KR" dirty="0"/>
              <a:t>Paper A verwendet </a:t>
            </a:r>
            <a:r>
              <a:rPr kumimoji="1" lang="de-DE" altLang="ko-KR" dirty="0" err="1"/>
              <a:t>statistik</a:t>
            </a:r>
            <a:r>
              <a:rPr kumimoji="1" lang="de-DE" altLang="ko-KR" dirty="0"/>
              <a:t>…</a:t>
            </a:r>
          </a:p>
          <a:p>
            <a:endParaRPr kumimoji="1" lang="de-DE" altLang="ko-KR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de-DE" altLang="ko-KR" dirty="0"/>
              <a:t>Paper B verwendet </a:t>
            </a:r>
            <a:r>
              <a:rPr kumimoji="1" lang="de-DE" altLang="ko-KR" dirty="0" err="1"/>
              <a:t>cluster</a:t>
            </a:r>
            <a:r>
              <a:rPr kumimoji="1" lang="de-DE" altLang="ko-KR" dirty="0"/>
              <a:t>…</a:t>
            </a:r>
          </a:p>
          <a:p>
            <a:endParaRPr kumimoji="1" lang="de-DE" altLang="ko-KR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de-DE" altLang="ko-KR" dirty="0"/>
              <a:t>Paper C verwendet dichte…</a:t>
            </a:r>
          </a:p>
          <a:p>
            <a:endParaRPr kumimoji="1" lang="de-DE" altLang="ko-KR" dirty="0"/>
          </a:p>
          <a:p>
            <a:r>
              <a:rPr kumimoji="1" lang="de-DE" altLang="ko-KR" dirty="0"/>
              <a:t>In dieser Arbeit verwende ich…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632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welchen Datensätzen</a:t>
            </a:r>
          </a:p>
          <a:p>
            <a:r>
              <a:rPr lang="de-DE" dirty="0"/>
              <a:t>Mit welcher Evaluationsmetrik</a:t>
            </a:r>
          </a:p>
          <a:p>
            <a:r>
              <a:rPr lang="de-DE" dirty="0"/>
              <a:t>Und Ergebnisse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414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de-DE" altLang="ko-KR" dirty="0"/>
              <a:t>Die Datensätze sind aus DEUS-Projekt</a:t>
            </a:r>
          </a:p>
          <a:p>
            <a:endParaRPr kumimoji="1" lang="de-DE" altLang="ko-KR" dirty="0"/>
          </a:p>
          <a:p>
            <a:endParaRPr kumimoji="1" lang="de-DE" altLang="ko-KR" dirty="0"/>
          </a:p>
          <a:p>
            <a:endParaRPr kumimoji="1" lang="de-DE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178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de-DE" altLang="ko-KR" dirty="0"/>
              <a:t>nur Vorteil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840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de-DE" altLang="ko-KR" dirty="0"/>
              <a:t>Entwicklungsumgebung…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994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de-DE" altLang="ko-KR" dirty="0"/>
              <a:t>Das Ziel dieser Arbeit ist…</a:t>
            </a:r>
          </a:p>
          <a:p>
            <a:endParaRPr kumimoji="1" lang="de-DE" altLang="ko-KR" dirty="0"/>
          </a:p>
          <a:p>
            <a:r>
              <a:rPr kumimoji="1" lang="de-DE" altLang="ko-KR" dirty="0"/>
              <a:t>Deshalb haben wir mit der fünf Algorithmen…</a:t>
            </a:r>
          </a:p>
          <a:p>
            <a:endParaRPr kumimoji="1" lang="de-DE" altLang="ko-KR" dirty="0"/>
          </a:p>
          <a:p>
            <a:r>
              <a:rPr kumimoji="1" lang="de-DE" altLang="ko-KR" dirty="0"/>
              <a:t>Die Ergebnisse zeigen 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420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de-DE" altLang="ko-KR" dirty="0"/>
              <a:t>Mit der Visualisierung kann man intuitiv die Ergebnisse…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108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47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02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1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man durch die Arbeit erwartet und die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761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" altLang="ko-KR" dirty="0">
                <a:solidFill>
                  <a:schemeClr val="tx1"/>
                </a:solidFill>
              </a:rPr>
              <a:t>Leute interessiert sich für Umweltthemen</a:t>
            </a:r>
          </a:p>
          <a:p>
            <a:r>
              <a:rPr lang="de" altLang="ko-KR" dirty="0">
                <a:solidFill>
                  <a:schemeClr val="tx1"/>
                </a:solidFill>
              </a:rPr>
              <a:t>Nicht nur in Industrieländern, sondern auch in Entwicklungsländern kann die Feinstaubkonzentration mit kostengünstigen Sensoren vorhergesagt und aufbereitet werden. Aber daraus kommt die Ausreißer häufig</a:t>
            </a:r>
          </a:p>
          <a:p>
            <a:r>
              <a:rPr lang="de" altLang="ko-KR" dirty="0">
                <a:solidFill>
                  <a:schemeClr val="tx1"/>
                </a:solidFill>
              </a:rPr>
              <a:t>Wichtiger als Fotos, Videos und Texte, für die die meiste Leute sich interessiert (Aber warum wichtiger?)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695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dirty="0"/>
              <a:t>1. den Einfluss von Ausreißern </a:t>
            </a:r>
            <a:r>
              <a:rPr lang="de" altLang="ko-KR" dirty="0"/>
              <a:t>auf die Prognosegenauigkeit von Feinstaubkonzentrationen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" altLang="ko-K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" altLang="ko-KR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ein vertieftes Verständnis für die verschiedenen Algorithmen zur </a:t>
            </a:r>
            <a:r>
              <a:rPr lang="de" altLang="ko-KR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Ausreißererkennung</a:t>
            </a:r>
            <a:r>
              <a:rPr lang="de" altLang="ko-KR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entwickeln, wie z. B. deren Stärken und Schwächen zu identifizieren.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" altLang="ko-K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" altLang="ko-KR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Darüber hinaus kann eine gründliche Analyse der vorhandenen Algorithmen dazu beitragen, in einer konkreten </a:t>
            </a:r>
            <a:r>
              <a:rPr lang="de" altLang="ko-KR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Forschungssituat</a:t>
            </a:r>
            <a:r>
              <a:rPr kumimoji="1" lang="de-DE" altLang="ko-KR" dirty="0" err="1"/>
              <a:t>ion</a:t>
            </a:r>
            <a:r>
              <a:rPr kumimoji="1" lang="de-DE" altLang="ko-KR" dirty="0"/>
              <a:t> </a:t>
            </a:r>
            <a:r>
              <a:rPr lang="de" altLang="ko-KR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Empfehlung für den besten Algorithmus abzugeben. </a:t>
            </a:r>
            <a:endParaRPr lang="de" altLang="ko-KR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635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" altLang="ko-KR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Zeitreihendaten zeitabhängig sind, gibt es ein zeitliches Muster. Traditionell werden Zeitreihendaten in Trend, </a:t>
            </a:r>
            <a:r>
              <a:rPr lang="de" altLang="ko-KR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Saisonalität</a:t>
            </a:r>
            <a:r>
              <a:rPr lang="de" altLang="ko-KR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Zyklus und zufällige Schwankung kategorisiert.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de-DE" altLang="ko-KR" dirty="0"/>
              <a:t>Der Unterschied zwischen </a:t>
            </a:r>
            <a:r>
              <a:rPr lang="de" altLang="ko-KR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Saisonalität</a:t>
            </a:r>
            <a:r>
              <a:rPr lang="de" altLang="ko-KR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Zyklus ist …</a:t>
            </a:r>
            <a:endParaRPr kumimoji="1" lang="de-DE" altLang="ko-K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de" altLang="ko-K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de" altLang="ko-KR" dirty="0"/>
              <a:t>Zeitreihendaten unterscheiden sich von allgemeinen Daten dadurch, dass sie in chronologischer Reihenfolge angeordnet sind und eine Korrelation zu den vorhergehenden Daten aufweisen.</a:t>
            </a:r>
            <a:endParaRPr kumimoji="1" lang="en-US" altLang="ko-KR" dirty="0"/>
          </a:p>
          <a:p>
            <a:endParaRPr kumimoji="1" lang="de-DE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08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de" altLang="ko-KR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drei Typen der Ausreißer sind …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" altLang="ko-K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" altLang="ko-KR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es in der vorliegenden Arbeit um Feinstaubdaten geht, konzentriert sie sich auf Zeitreihendaten, und die </a:t>
            </a:r>
            <a:r>
              <a:rPr lang="de" altLang="ko-KR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Ausreißererkennung</a:t>
            </a:r>
            <a:r>
              <a:rPr lang="de" altLang="ko-KR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Zeitreihendaten entspricht dem kontextabhängigen Ausreißer. Wie der Graph in Abbildung c zeigt, ist die Zeitabhängigkeit der wichtigste Faktor für Zeitreihendaten. Dies liegt daran, dass sie zusätzliche Informationen enthalten kann, die sich für eine Verbesserung der </a:t>
            </a:r>
            <a:r>
              <a:rPr lang="de" altLang="ko-KR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Ausreißererkennung</a:t>
            </a:r>
            <a:r>
              <a:rPr lang="de" altLang="ko-KR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verwenden lassen.</a:t>
            </a:r>
            <a:endParaRPr lang="de" altLang="ko-KR" dirty="0">
              <a:effectLst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628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Worauf wir uns konzentrieren</a:t>
            </a:r>
          </a:p>
          <a:p>
            <a:r>
              <a:rPr lang="de-DE" dirty="0"/>
              <a:t>Die Methoden</a:t>
            </a:r>
          </a:p>
          <a:p>
            <a:r>
              <a:rPr lang="de-DE" dirty="0"/>
              <a:t>Der Unterschied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795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allgemeine Arbeitsablauf ist …</a:t>
            </a:r>
          </a:p>
          <a:p>
            <a:endParaRPr lang="de-DE" dirty="0"/>
          </a:p>
          <a:p>
            <a:r>
              <a:rPr lang="de-DE" dirty="0"/>
              <a:t>Wir konzentrieren uns aber auf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52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81" y="2571749"/>
            <a:ext cx="6840001" cy="762617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840" y="3367497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1" name="Rechteck 22">
            <a:extLst>
              <a:ext uri="{FF2B5EF4-FFF2-40B4-BE49-F238E27FC236}">
                <a16:creationId xmlns:a16="http://schemas.microsoft.com/office/drawing/2014/main" id="{9EC1A838-4A71-41EB-BAE2-0041643BC9D4}"/>
              </a:ext>
            </a:extLst>
          </p:cNvPr>
          <p:cNvSpPr/>
          <p:nvPr userDrawn="1"/>
        </p:nvSpPr>
        <p:spPr>
          <a:xfrm>
            <a:off x="0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E05DD9AE-D48F-4051-BF5C-DF56332B71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7840" y="220718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TU Dresden / Database Research Group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5C851981-2C38-4E36-BCEB-0BE1C14469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7840" y="195083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Firstname </a:t>
            </a:r>
            <a:r>
              <a:rPr lang="de-DE" dirty="0" err="1"/>
              <a:t>Lastname</a:t>
            </a:r>
            <a:r>
              <a:rPr lang="de-DE" dirty="0"/>
              <a:t> </a:t>
            </a:r>
          </a:p>
        </p:txBody>
      </p:sp>
      <p:sp>
        <p:nvSpPr>
          <p:cNvPr id="22" name="Textfeld 3">
            <a:extLst>
              <a:ext uri="{FF2B5EF4-FFF2-40B4-BE49-F238E27FC236}">
                <a16:creationId xmlns:a16="http://schemas.microsoft.com/office/drawing/2014/main" id="{257E8C03-63E5-47DA-8B53-38BFFF25BA50}"/>
              </a:ext>
            </a:extLst>
          </p:cNvPr>
          <p:cNvSpPr txBox="1"/>
          <p:nvPr userDrawn="1"/>
        </p:nvSpPr>
        <p:spPr>
          <a:xfrm>
            <a:off x="5764697" y="4894797"/>
            <a:ext cx="3193774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Version: </a:t>
            </a:r>
            <a:fld id="{F177775E-225A-407F-992E-67988BAC233C}" type="datetime2"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Monday, March 6, 2023</a:t>
            </a:fld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Grafik 23">
            <a:extLst>
              <a:ext uri="{FF2B5EF4-FFF2-40B4-BE49-F238E27FC236}">
                <a16:creationId xmlns:a16="http://schemas.microsoft.com/office/drawing/2014/main" id="{7420A23F-C841-42FA-A028-8D4D5BA609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  <p:sp>
        <p:nvSpPr>
          <p:cNvPr id="9" name="Textfeld 5">
            <a:extLst>
              <a:ext uri="{FF2B5EF4-FFF2-40B4-BE49-F238E27FC236}">
                <a16:creationId xmlns:a16="http://schemas.microsoft.com/office/drawing/2014/main" id="{8AEA814F-081F-4B5B-B287-4E2BF0E543DE}"/>
              </a:ext>
            </a:extLst>
          </p:cNvPr>
          <p:cNvSpPr txBox="1"/>
          <p:nvPr userDrawn="1"/>
        </p:nvSpPr>
        <p:spPr>
          <a:xfrm>
            <a:off x="353860" y="558558"/>
            <a:ext cx="7064971" cy="61555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0" b="1" dirty="0">
                <a:solidFill>
                  <a:srgbClr val="D0E3F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2480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2">
            <a:extLst>
              <a:ext uri="{FF2B5EF4-FFF2-40B4-BE49-F238E27FC236}">
                <a16:creationId xmlns:a16="http://schemas.microsoft.com/office/drawing/2014/main" id="{3400C008-FE4A-42ED-A066-5EAD4C07FADD}"/>
              </a:ext>
            </a:extLst>
          </p:cNvPr>
          <p:cNvSpPr/>
          <p:nvPr userDrawn="1"/>
        </p:nvSpPr>
        <p:spPr>
          <a:xfrm>
            <a:off x="0" y="915988"/>
            <a:ext cx="9144000" cy="4227512"/>
          </a:xfrm>
          <a:prstGeom prst="rect">
            <a:avLst/>
          </a:prstGeom>
          <a:solidFill>
            <a:srgbClr val="E7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0E3F3"/>
              </a:solidFill>
            </a:endParaRPr>
          </a:p>
        </p:txBody>
      </p:sp>
      <p:pic>
        <p:nvPicPr>
          <p:cNvPr id="11" name="Grafik 15">
            <a:extLst>
              <a:ext uri="{FF2B5EF4-FFF2-40B4-BE49-F238E27FC236}">
                <a16:creationId xmlns:a16="http://schemas.microsoft.com/office/drawing/2014/main" id="{A5377975-D7FF-46E4-BA7E-6BAD37B8C7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17" b="23495"/>
          <a:stretch/>
        </p:blipFill>
        <p:spPr>
          <a:xfrm>
            <a:off x="1240865" y="-990"/>
            <a:ext cx="754317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368" y="2486945"/>
            <a:ext cx="7617519" cy="832726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527" y="3375456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10" name="Grafik 23">
            <a:extLst>
              <a:ext uri="{FF2B5EF4-FFF2-40B4-BE49-F238E27FC236}">
                <a16:creationId xmlns:a16="http://schemas.microsoft.com/office/drawing/2014/main" id="{CE660BB8-91B8-4F7D-8376-9E3C0BDE228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780" y="2355749"/>
            <a:ext cx="7560000" cy="93078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400" b="1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511308" y="2139750"/>
            <a:ext cx="36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582974" y="1773663"/>
            <a:ext cx="18000" cy="151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 rot="8100000">
            <a:off x="8873225" y="2002836"/>
            <a:ext cx="18000" cy="79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2">
            <a:extLst>
              <a:ext uri="{FF2B5EF4-FFF2-40B4-BE49-F238E27FC236}">
                <a16:creationId xmlns:a16="http://schemas.microsoft.com/office/drawing/2014/main" id="{7C32C9CF-6F47-4863-BB0D-F0A81F892AEF}"/>
              </a:ext>
            </a:extLst>
          </p:cNvPr>
          <p:cNvSpPr/>
          <p:nvPr userDrawn="1"/>
        </p:nvSpPr>
        <p:spPr>
          <a:xfrm>
            <a:off x="358775" y="1957973"/>
            <a:ext cx="252412" cy="1800225"/>
          </a:xfrm>
          <a:prstGeom prst="rect">
            <a:avLst/>
          </a:prstGeom>
          <a:solidFill>
            <a:srgbClr val="D0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22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8784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90488" indent="-90488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Arial" panose="020B0604020202020204" pitchFamily="34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37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4124325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6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normalizeH="0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Muli" panose="00000500000000000000" pitchFamily="2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63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rgbClr val="5555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192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627063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86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BE245D-6534-4407-A746-F730C69CC9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1236" y="235721"/>
            <a:ext cx="1183989" cy="411469"/>
          </a:xfrm>
          <a:prstGeom prst="rect">
            <a:avLst/>
          </a:prstGeom>
        </p:spPr>
      </p:pic>
      <p:sp>
        <p:nvSpPr>
          <p:cNvPr id="7" name="Rechteck 9">
            <a:extLst>
              <a:ext uri="{FF2B5EF4-FFF2-40B4-BE49-F238E27FC236}">
                <a16:creationId xmlns:a16="http://schemas.microsoft.com/office/drawing/2014/main" id="{8CE2738A-D753-48BE-891A-34A80614D575}"/>
              </a:ext>
            </a:extLst>
          </p:cNvPr>
          <p:cNvSpPr/>
          <p:nvPr userDrawn="1"/>
        </p:nvSpPr>
        <p:spPr>
          <a:xfrm>
            <a:off x="0" y="4732030"/>
            <a:ext cx="9144000" cy="41146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3">
            <a:extLst>
              <a:ext uri="{FF2B5EF4-FFF2-40B4-BE49-F238E27FC236}">
                <a16:creationId xmlns:a16="http://schemas.microsoft.com/office/drawing/2014/main" id="{CB1B3FC5-F198-4DA7-B106-511A875FB776}"/>
              </a:ext>
            </a:extLst>
          </p:cNvPr>
          <p:cNvSpPr txBox="1"/>
          <p:nvPr userDrawn="1"/>
        </p:nvSpPr>
        <p:spPr>
          <a:xfrm>
            <a:off x="8553600" y="4824000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9DDD7E6-EF1D-4D76-8D7C-7B5499DA39D6}" type="slidenum">
              <a:rPr lang="de-DE" sz="1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de-DE" sz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afik 10" descr="Ein Bild, das Text, draußen, Schild enthält.&#10;&#10;Automatisch generierte Beschreibung">
            <a:extLst>
              <a:ext uri="{FF2B5EF4-FFF2-40B4-BE49-F238E27FC236}">
                <a16:creationId xmlns:a16="http://schemas.microsoft.com/office/drawing/2014/main" id="{DAA63AD8-7505-45CB-B82C-1C07FD8F588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4843542"/>
            <a:ext cx="654094" cy="1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0" r:id="rId2"/>
    <p:sldLayoutId id="2147483666" r:id="rId3"/>
    <p:sldLayoutId id="2147483665" r:id="rId4"/>
    <p:sldLayoutId id="2147483667" r:id="rId5"/>
    <p:sldLayoutId id="2147483668" r:id="rId6"/>
    <p:sldLayoutId id="2147483669" r:id="rId7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40804" y="2424223"/>
            <a:ext cx="7617519" cy="703441"/>
          </a:xfrm>
        </p:spPr>
        <p:txBody>
          <a:bodyPr/>
          <a:lstStyle/>
          <a:p>
            <a:r>
              <a:rPr lang="de" sz="2400" dirty="0"/>
              <a:t>Untersuchung des Einflusses von Ausreißern auf die Prognosegenauigkeit von Feinstaubkonzentrationen</a:t>
            </a: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547201" y="3366149"/>
            <a:ext cx="6840000" cy="281059"/>
          </a:xfrm>
        </p:spPr>
        <p:txBody>
          <a:bodyPr/>
          <a:lstStyle/>
          <a:p>
            <a:r>
              <a:rPr lang="de-DE" altLang="ko-KR" dirty="0"/>
              <a:t>Bachelorarbeit, Davin Ahn</a:t>
            </a:r>
            <a:endParaRPr lang="en-DE" altLang="ko-KR"/>
          </a:p>
        </p:txBody>
      </p:sp>
    </p:spTree>
    <p:extLst>
      <p:ext uri="{BB962C8B-B14F-4D97-AF65-F5344CB8AC3E}">
        <p14:creationId xmlns:p14="http://schemas.microsoft.com/office/powerpoint/2010/main" val="145001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Methoden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680407" y="3118668"/>
            <a:ext cx="2874955" cy="1274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6424" y="3138346"/>
            <a:ext cx="2874955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Konzept dieser Algorithmen</a:t>
            </a:r>
          </a:p>
        </p:txBody>
      </p:sp>
      <p:sp>
        <p:nvSpPr>
          <p:cNvPr id="37" name="Rechteck 36"/>
          <p:cNvSpPr/>
          <p:nvPr/>
        </p:nvSpPr>
        <p:spPr>
          <a:xfrm>
            <a:off x="3641123" y="3118668"/>
            <a:ext cx="1952368" cy="1274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641122" y="3138346"/>
            <a:ext cx="1952367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altLang="ko-KR" sz="1200" dirty="0">
                <a:solidFill>
                  <a:srgbClr val="555555"/>
                </a:solidFill>
                <a:latin typeface="Muli" panose="00000500000000000000" pitchFamily="2" charset="0"/>
              </a:rPr>
              <a:t>Konzept dieser Algorithmen</a:t>
            </a:r>
          </a:p>
        </p:txBody>
      </p:sp>
      <p:sp>
        <p:nvSpPr>
          <p:cNvPr id="33" name="Rechteck 32"/>
          <p:cNvSpPr/>
          <p:nvPr/>
        </p:nvSpPr>
        <p:spPr>
          <a:xfrm>
            <a:off x="5679250" y="3118667"/>
            <a:ext cx="2877894" cy="1274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675267" y="3138346"/>
            <a:ext cx="287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ko-KR" sz="1200" dirty="0">
                <a:solidFill>
                  <a:srgbClr val="555555"/>
                </a:solidFill>
                <a:latin typeface="Muli" panose="00000500000000000000" pitchFamily="2" charset="0"/>
              </a:rPr>
              <a:t>Konzept dieser Algorithmen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1376655" y="4445176"/>
            <a:ext cx="6819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[Joachim Hammer, Mike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Stonebraker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Oguzhan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Topsakal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: </a:t>
            </a:r>
            <a:r>
              <a:rPr lang="en-US" sz="750" dirty="0">
                <a:solidFill>
                  <a:srgbClr val="555555"/>
                </a:solidFill>
                <a:latin typeface="Muli" panose="00000500000000000000" pitchFamily="2" charset="0"/>
              </a:rPr>
              <a:t>THALIA: Test Harness for the Assessment of Legacy Information 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Integration Approaches,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technical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report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2004]</a:t>
            </a:r>
          </a:p>
        </p:txBody>
      </p:sp>
      <p:sp>
        <p:nvSpPr>
          <p:cNvPr id="4" name="Rechteck 3"/>
          <p:cNvSpPr/>
          <p:nvPr/>
        </p:nvSpPr>
        <p:spPr>
          <a:xfrm>
            <a:off x="676424" y="1487346"/>
            <a:ext cx="7877370" cy="468000"/>
          </a:xfrm>
          <a:prstGeom prst="rect">
            <a:avLst/>
          </a:prstGeom>
          <a:solidFill>
            <a:srgbClr val="01305D"/>
          </a:solidFill>
          <a:ln w="158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800" dirty="0">
                <a:solidFill>
                  <a:schemeClr val="bg1"/>
                </a:solidFill>
                <a:latin typeface="Muli SemiBold" panose="00000700000000000000" pitchFamily="2" charset="0"/>
              </a:rPr>
              <a:t>Algorithmen für </a:t>
            </a:r>
            <a:r>
              <a:rPr lang="de-DE" altLang="ko-KR" sz="1800" dirty="0" err="1">
                <a:solidFill>
                  <a:schemeClr val="bg1"/>
                </a:solidFill>
                <a:latin typeface="Muli SemiBold" panose="00000700000000000000" pitchFamily="2" charset="0"/>
              </a:rPr>
              <a:t>Ausreißererkennung</a:t>
            </a:r>
            <a:endParaRPr lang="de-DE" sz="1013" dirty="0">
              <a:solidFill>
                <a:schemeClr val="bg1"/>
              </a:solidFill>
              <a:latin typeface="Muli SemiBold" panose="00000700000000000000" pitchFamily="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76424" y="2016728"/>
            <a:ext cx="2882322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Statistik-basiert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675870" y="2016728"/>
            <a:ext cx="2881274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Dichte-basiert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641123" y="2578668"/>
            <a:ext cx="1952368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K-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Means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Clustering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76424" y="2578668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Interquartile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Range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5" name="Rechteck 30">
            <a:extLst>
              <a:ext uri="{FF2B5EF4-FFF2-40B4-BE49-F238E27FC236}">
                <a16:creationId xmlns:a16="http://schemas.microsoft.com/office/drawing/2014/main" id="{AFA1A339-8C8D-9A40-B354-AB6C62EE6E35}"/>
              </a:ext>
            </a:extLst>
          </p:cNvPr>
          <p:cNvSpPr/>
          <p:nvPr/>
        </p:nvSpPr>
        <p:spPr>
          <a:xfrm>
            <a:off x="3641124" y="2016728"/>
            <a:ext cx="1952368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Cluster-basiert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6" name="Rechteck 20">
            <a:extLst>
              <a:ext uri="{FF2B5EF4-FFF2-40B4-BE49-F238E27FC236}">
                <a16:creationId xmlns:a16="http://schemas.microsoft.com/office/drawing/2014/main" id="{05363086-4B2E-0E4C-B781-AF3FACE73DBD}"/>
              </a:ext>
            </a:extLst>
          </p:cNvPr>
          <p:cNvSpPr/>
          <p:nvPr/>
        </p:nvSpPr>
        <p:spPr>
          <a:xfrm>
            <a:off x="2114663" y="2578668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z-Scoer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Filter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8" name="Rechteck 20">
            <a:extLst>
              <a:ext uri="{FF2B5EF4-FFF2-40B4-BE49-F238E27FC236}">
                <a16:creationId xmlns:a16="http://schemas.microsoft.com/office/drawing/2014/main" id="{6C7675C3-4BCA-8942-BAD0-CF47142B54A6}"/>
              </a:ext>
            </a:extLst>
          </p:cNvPr>
          <p:cNvSpPr/>
          <p:nvPr/>
        </p:nvSpPr>
        <p:spPr>
          <a:xfrm>
            <a:off x="5671283" y="2574097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200" dirty="0">
                <a:solidFill>
                  <a:schemeClr val="tx1"/>
                </a:solidFill>
                <a:latin typeface="Muli SemiBold" panose="00000700000000000000" pitchFamily="2" charset="0"/>
              </a:rPr>
              <a:t>Local Outlier Factor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0" name="Rechteck 20">
            <a:extLst>
              <a:ext uri="{FF2B5EF4-FFF2-40B4-BE49-F238E27FC236}">
                <a16:creationId xmlns:a16="http://schemas.microsoft.com/office/drawing/2014/main" id="{6DA86ED3-2B6F-154D-83C0-BD1D4A0E658F}"/>
              </a:ext>
            </a:extLst>
          </p:cNvPr>
          <p:cNvSpPr/>
          <p:nvPr/>
        </p:nvSpPr>
        <p:spPr>
          <a:xfrm>
            <a:off x="7109522" y="2574097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sz="1200" dirty="0">
                <a:solidFill>
                  <a:schemeClr val="tx1"/>
                </a:solidFill>
                <a:latin typeface="Muli SemiBold" panose="00000700000000000000" pitchFamily="2" charset="0"/>
              </a:rPr>
              <a:t>Isolation Forest</a:t>
            </a:r>
            <a:endParaRPr lang="de-DE" altLang="ko-KR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04A8888C-93C5-A842-80FA-A8ADF451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18993"/>
            <a:ext cx="3955582" cy="389759"/>
          </a:xfrm>
        </p:spPr>
        <p:txBody>
          <a:bodyPr/>
          <a:lstStyle/>
          <a:p>
            <a:pPr marL="81000" indent="0">
              <a:buNone/>
            </a:pPr>
            <a:r>
              <a:rPr lang="de-DE" altLang="ko-KR" dirty="0"/>
              <a:t>Verwandte 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82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C68488C-C57D-294B-90D1-F8FC3D849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763792"/>
              </p:ext>
            </p:extLst>
          </p:nvPr>
        </p:nvGraphicFramePr>
        <p:xfrm>
          <a:off x="267729" y="1736352"/>
          <a:ext cx="8608542" cy="1670796"/>
        </p:xfrm>
        <a:graphic>
          <a:graphicData uri="http://schemas.openxmlformats.org/drawingml/2006/table">
            <a:tbl>
              <a:tblPr firstRow="1" bandRow="1">
                <a:effectLst/>
                <a:tableStyleId>{0660B408-B3CF-4A94-85FC-2B1E0A45F4A2}</a:tableStyleId>
              </a:tblPr>
              <a:tblGrid>
                <a:gridCol w="1894704">
                  <a:extLst>
                    <a:ext uri="{9D8B030D-6E8A-4147-A177-3AD203B41FA5}">
                      <a16:colId xmlns:a16="http://schemas.microsoft.com/office/drawing/2014/main" val="2131860217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3006874512"/>
                    </a:ext>
                  </a:extLst>
                </a:gridCol>
                <a:gridCol w="634314">
                  <a:extLst>
                    <a:ext uri="{9D8B030D-6E8A-4147-A177-3AD203B41FA5}">
                      <a16:colId xmlns:a16="http://schemas.microsoft.com/office/drawing/2014/main" val="3474172221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2154563206"/>
                    </a:ext>
                  </a:extLst>
                </a:gridCol>
                <a:gridCol w="817231">
                  <a:extLst>
                    <a:ext uri="{9D8B030D-6E8A-4147-A177-3AD203B41FA5}">
                      <a16:colId xmlns:a16="http://schemas.microsoft.com/office/drawing/2014/main" val="3976688158"/>
                    </a:ext>
                  </a:extLst>
                </a:gridCol>
                <a:gridCol w="774217">
                  <a:extLst>
                    <a:ext uri="{9D8B030D-6E8A-4147-A177-3AD203B41FA5}">
                      <a16:colId xmlns:a16="http://schemas.microsoft.com/office/drawing/2014/main" val="1887927538"/>
                    </a:ext>
                  </a:extLst>
                </a:gridCol>
                <a:gridCol w="884817">
                  <a:extLst>
                    <a:ext uri="{9D8B030D-6E8A-4147-A177-3AD203B41FA5}">
                      <a16:colId xmlns:a16="http://schemas.microsoft.com/office/drawing/2014/main" val="2061325442"/>
                    </a:ext>
                  </a:extLst>
                </a:gridCol>
                <a:gridCol w="755782">
                  <a:extLst>
                    <a:ext uri="{9D8B030D-6E8A-4147-A177-3AD203B41FA5}">
                      <a16:colId xmlns:a16="http://schemas.microsoft.com/office/drawing/2014/main" val="66013074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346906480"/>
                    </a:ext>
                  </a:extLst>
                </a:gridCol>
                <a:gridCol w="737348">
                  <a:extLst>
                    <a:ext uri="{9D8B030D-6E8A-4147-A177-3AD203B41FA5}">
                      <a16:colId xmlns:a16="http://schemas.microsoft.com/office/drawing/2014/main" val="1223097556"/>
                    </a:ext>
                  </a:extLst>
                </a:gridCol>
              </a:tblGrid>
              <a:tr h="429551"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solidFill>
                            <a:schemeClr val="bg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verwandte Algorithmen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[SJLD15]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[AO22]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[JYK20]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[MKPT20]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[WD16]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[HZZ+13]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[LIPJ21]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[DF13]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solidFill>
                            <a:schemeClr val="bg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Diese Arbeit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36391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Statistik-basiert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4177821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Cluster(Distanz)-basiert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187768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Dichte-basiert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798090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D55B45F6-E7BC-AF4A-BAB7-9E31CE4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Methoden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1261856-6ECA-624B-9BFE-42712665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18993"/>
            <a:ext cx="3955582" cy="432000"/>
          </a:xfrm>
        </p:spPr>
        <p:txBody>
          <a:bodyPr/>
          <a:lstStyle/>
          <a:p>
            <a:pPr marL="81000" indent="0">
              <a:buNone/>
            </a:pPr>
            <a:r>
              <a:rPr lang="de-DE" altLang="ko-KR" dirty="0"/>
              <a:t>Verwandte 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879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altLang="ko-KR" dirty="0"/>
              <a:t>3. Ergebnisse &amp; Diskussion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434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F9983-1712-7F42-958F-B6C7C10F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5025845" cy="432000"/>
          </a:xfrm>
        </p:spPr>
        <p:txBody>
          <a:bodyPr/>
          <a:lstStyle/>
          <a:p>
            <a:r>
              <a:rPr kumimoji="1" lang="de-DE" altLang="ko-KR" dirty="0"/>
              <a:t>Ergebnisse &amp; Diskussion</a:t>
            </a:r>
            <a:endParaRPr kumimoji="1"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B5DD013-5D46-E042-AA8B-61CE1015753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3" y="2571750"/>
            <a:ext cx="7835134" cy="2024337"/>
          </a:xfr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5CEE1B6-942B-BA43-B790-2BD347069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93" y="918993"/>
            <a:ext cx="3238609" cy="1652757"/>
          </a:xfrm>
        </p:spPr>
        <p:txBody>
          <a:bodyPr/>
          <a:lstStyle/>
          <a:p>
            <a:pPr marL="81000" indent="0">
              <a:buNone/>
            </a:pPr>
            <a:r>
              <a:rPr lang="de-DE" altLang="ko-KR" dirty="0"/>
              <a:t>Datensätze</a:t>
            </a:r>
            <a:endParaRPr lang="de-DE" altLang="ko-KR" b="0" dirty="0">
              <a:solidFill>
                <a:schemeClr val="tx1"/>
              </a:solidFill>
            </a:endParaRPr>
          </a:p>
          <a:p>
            <a:pPr marL="366750" indent="-285750">
              <a:buFont typeface="Arial" panose="020B0604020202020204" pitchFamily="34" charset="0"/>
              <a:buChar char="•"/>
            </a:pPr>
            <a:r>
              <a:rPr lang="de-DE" altLang="ko-KR" b="0" dirty="0">
                <a:solidFill>
                  <a:schemeClr val="tx1"/>
                </a:solidFill>
              </a:rPr>
              <a:t>DEUS-Projekt</a:t>
            </a:r>
          </a:p>
          <a:p>
            <a:pPr marL="366750" indent="-285750">
              <a:buFont typeface="Arial" panose="020B0604020202020204" pitchFamily="34" charset="0"/>
              <a:buChar char="•"/>
            </a:pPr>
            <a:r>
              <a:rPr lang="de-DE" altLang="ko-KR" b="0" dirty="0">
                <a:solidFill>
                  <a:schemeClr val="tx1"/>
                </a:solidFill>
              </a:rPr>
              <a:t>Allgemeine Information</a:t>
            </a:r>
          </a:p>
          <a:p>
            <a:pPr marL="366750" indent="-285750">
              <a:buFont typeface="Arial" panose="020B0604020202020204" pitchFamily="34" charset="0"/>
              <a:buChar char="•"/>
            </a:pPr>
            <a:r>
              <a:rPr lang="de-DE" altLang="ko-KR" b="0" dirty="0">
                <a:solidFill>
                  <a:schemeClr val="tx1"/>
                </a:solidFill>
              </a:rPr>
              <a:t>Korrelation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EFBFAA6-9833-0745-BC70-B1677A5BF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21" y="1071393"/>
            <a:ext cx="4808859" cy="14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15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F9983-1712-7F42-958F-B6C7C10F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5025845" cy="432000"/>
          </a:xfrm>
        </p:spPr>
        <p:txBody>
          <a:bodyPr/>
          <a:lstStyle/>
          <a:p>
            <a:r>
              <a:rPr kumimoji="1" lang="de-DE" altLang="ko-KR" dirty="0"/>
              <a:t>Ergebnisse &amp; Diskussion</a:t>
            </a:r>
            <a:endParaRPr kumimoji="1"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CF17832-37E0-324B-8A96-54921AEC877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752" y="2571750"/>
            <a:ext cx="5796495" cy="132325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B9DC1E30-27BD-5F4F-9BB3-3FB5AF6A54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8993" y="918993"/>
                <a:ext cx="5025845" cy="1652757"/>
              </a:xfrm>
              <a:prstGeom prst="rect">
                <a:avLst/>
              </a:prstGeom>
              <a:ln>
                <a:noFill/>
              </a:ln>
            </p:spPr>
            <p:txBody>
              <a:bodyPr lIns="0"/>
              <a:lstStyle>
                <a:lvl1pPr marL="88900" indent="-88900" algn="l" defTabSz="685800" rtl="0" eaLnBrk="1" latinLnBrk="1" hangingPunct="1">
                  <a:lnSpc>
                    <a:spcPts val="2200"/>
                  </a:lnSpc>
                  <a:spcBef>
                    <a:spcPts val="750"/>
                  </a:spcBef>
                  <a:buFont typeface="Muli" panose="00000500000000000000" pitchFamily="2" charset="0"/>
                  <a:buChar char=" "/>
                  <a:defRPr sz="1500" b="1" i="0" kern="1200" cap="none" baseline="0">
                    <a:solidFill>
                      <a:srgbClr val="1F75BB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447675" indent="-179388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▪"/>
                  <a:defRPr sz="1300" kern="120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627063" indent="-179388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Muli" panose="00000500000000000000" pitchFamily="2" charset="0"/>
                  <a:buChar char="-"/>
                  <a:tabLst>
                    <a:tab pos="4124325" algn="l"/>
                  </a:tabLst>
                  <a:defRPr sz="1200" kern="120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1000" indent="0">
                  <a:buNone/>
                </a:pPr>
                <a:r>
                  <a:rPr lang="en" altLang="ko-KR" dirty="0"/>
                  <a:t>Symmetric Mean Absolute Percentage Error (SMAPE)</a:t>
                </a:r>
              </a:p>
              <a:p>
                <a:pPr marL="366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" altLang="ko-KR" b="0" dirty="0" err="1">
                    <a:solidFill>
                      <a:schemeClr val="tx1"/>
                    </a:solidFill>
                  </a:rPr>
                  <a:t>ist</a:t>
                </a:r>
                <a:r>
                  <a:rPr lang="en" altLang="ko-KR" b="0" dirty="0">
                    <a:solidFill>
                      <a:schemeClr val="tx1"/>
                    </a:solidFill>
                  </a:rPr>
                  <a:t> der </a:t>
                </a:r>
                <a:r>
                  <a:rPr lang="en" altLang="ko-KR" b="0" dirty="0" err="1">
                    <a:solidFill>
                      <a:schemeClr val="tx1"/>
                    </a:solidFill>
                  </a:rPr>
                  <a:t>tatsächliche</a:t>
                </a:r>
                <a:r>
                  <a:rPr lang="en" altLang="ko-KR" b="0" dirty="0">
                    <a:solidFill>
                      <a:schemeClr val="tx1"/>
                    </a:solidFill>
                  </a:rPr>
                  <a:t> Wert</a:t>
                </a:r>
              </a:p>
              <a:p>
                <a:pPr marL="366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" altLang="ko-KR" b="0" dirty="0" err="1">
                    <a:solidFill>
                      <a:schemeClr val="tx1"/>
                    </a:solidFill>
                  </a:rPr>
                  <a:t>ist</a:t>
                </a:r>
                <a:r>
                  <a:rPr lang="en" altLang="ko-KR" b="0" dirty="0">
                    <a:solidFill>
                      <a:schemeClr val="tx1"/>
                    </a:solidFill>
                  </a:rPr>
                  <a:t> der </a:t>
                </a:r>
                <a:r>
                  <a:rPr lang="en" altLang="ko-KR" b="0" dirty="0" err="1">
                    <a:solidFill>
                      <a:schemeClr val="tx1"/>
                    </a:solidFill>
                  </a:rPr>
                  <a:t>vorhergesagte</a:t>
                </a:r>
                <a:r>
                  <a:rPr lang="en" altLang="ko-KR" b="0" dirty="0">
                    <a:solidFill>
                      <a:schemeClr val="tx1"/>
                    </a:solidFill>
                  </a:rPr>
                  <a:t> Wert</a:t>
                </a:r>
              </a:p>
            </p:txBody>
          </p:sp>
        </mc:Choice>
        <mc:Fallback xmlns="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B9DC1E30-27BD-5F4F-9BB3-3FB5AF6A5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93" y="918993"/>
                <a:ext cx="5025845" cy="1652757"/>
              </a:xfrm>
              <a:prstGeom prst="rect">
                <a:avLst/>
              </a:prstGeom>
              <a:blipFill>
                <a:blip r:embed="rId4"/>
                <a:stretch>
                  <a:fillRect l="-5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D56240FE-7C77-734A-AF03-DA7E86F1EC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32800" y="918993"/>
                <a:ext cx="5025845" cy="1652757"/>
              </a:xfrm>
              <a:prstGeom prst="rect">
                <a:avLst/>
              </a:prstGeom>
              <a:ln>
                <a:noFill/>
              </a:ln>
            </p:spPr>
            <p:txBody>
              <a:bodyPr lIns="0"/>
              <a:lstStyle>
                <a:lvl1pPr marL="88900" indent="-88900" algn="l" defTabSz="685800" rtl="0" eaLnBrk="1" latinLnBrk="1" hangingPunct="1">
                  <a:lnSpc>
                    <a:spcPts val="2200"/>
                  </a:lnSpc>
                  <a:spcBef>
                    <a:spcPts val="750"/>
                  </a:spcBef>
                  <a:buFont typeface="Muli" panose="00000500000000000000" pitchFamily="2" charset="0"/>
                  <a:buChar char=" "/>
                  <a:defRPr sz="1500" b="1" i="0" kern="1200" cap="none" baseline="0">
                    <a:solidFill>
                      <a:srgbClr val="1F75BB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447675" indent="-179388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▪"/>
                  <a:defRPr sz="1300" kern="120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627063" indent="-179388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Muli" panose="00000500000000000000" pitchFamily="2" charset="0"/>
                  <a:buChar char="-"/>
                  <a:tabLst>
                    <a:tab pos="4124325" algn="l"/>
                  </a:tabLst>
                  <a:defRPr sz="1200" kern="120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6750" indent="-285750">
                  <a:buFont typeface="Arial" panose="020B0604020202020204" pitchFamily="34" charset="0"/>
                  <a:buChar char="•"/>
                </a:pPr>
                <a:endParaRPr lang="de-DE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66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" altLang="ko-KR" b="0" dirty="0">
                    <a:solidFill>
                      <a:schemeClr val="tx1"/>
                    </a:solidFill>
                  </a:rPr>
                  <a:t>  ist die </a:t>
                </a:r>
                <a:r>
                  <a:rPr lang="en" altLang="ko-KR" b="0" dirty="0" err="1">
                    <a:solidFill>
                      <a:schemeClr val="tx1"/>
                    </a:solidFill>
                  </a:rPr>
                  <a:t>Anzahl</a:t>
                </a:r>
                <a:r>
                  <a:rPr lang="en" altLang="ko-KR" b="0" dirty="0">
                    <a:solidFill>
                      <a:schemeClr val="tx1"/>
                    </a:solidFill>
                  </a:rPr>
                  <a:t> von </a:t>
                </a:r>
                <a:r>
                  <a:rPr lang="en" altLang="ko-KR" b="0" dirty="0" err="1">
                    <a:solidFill>
                      <a:schemeClr val="tx1"/>
                    </a:solidFill>
                  </a:rPr>
                  <a:t>Daten</a:t>
                </a:r>
                <a:endParaRPr lang="en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D56240FE-7C77-734A-AF03-DA7E86F1E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800" y="918993"/>
                <a:ext cx="5025845" cy="1652757"/>
              </a:xfrm>
              <a:prstGeom prst="rect">
                <a:avLst/>
              </a:prstGeom>
              <a:blipFill>
                <a:blip r:embed="rId5"/>
                <a:stretch>
                  <a:fillRect l="-2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42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F9983-1712-7F42-958F-B6C7C10F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5025845" cy="432000"/>
          </a:xfrm>
        </p:spPr>
        <p:txBody>
          <a:bodyPr/>
          <a:lstStyle/>
          <a:p>
            <a:r>
              <a:rPr kumimoji="1" lang="de-DE" altLang="ko-KR" dirty="0"/>
              <a:t>Ergebnisse &amp; Diskussion</a:t>
            </a:r>
            <a:endParaRPr kumimoji="1" lang="ko-KR" altLang="en-US" dirty="0"/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id="{F60E3930-81BE-0D48-8CE1-7331F51AE00F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970949171"/>
              </p:ext>
            </p:extLst>
          </p:nvPr>
        </p:nvGraphicFramePr>
        <p:xfrm>
          <a:off x="4572000" y="1596390"/>
          <a:ext cx="352552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480">
                  <a:extLst>
                    <a:ext uri="{9D8B030D-6E8A-4147-A177-3AD203B41FA5}">
                      <a16:colId xmlns:a16="http://schemas.microsoft.com/office/drawing/2014/main" val="1402511799"/>
                    </a:ext>
                  </a:extLst>
                </a:gridCol>
                <a:gridCol w="2479040">
                  <a:extLst>
                    <a:ext uri="{9D8B030D-6E8A-4147-A177-3AD203B41FA5}">
                      <a16:colId xmlns:a16="http://schemas.microsoft.com/office/drawing/2014/main" val="1083579010"/>
                    </a:ext>
                  </a:extLst>
                </a:gridCol>
              </a:tblGrid>
              <a:tr h="236131"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Verwandte Umgebung</a:t>
                      </a:r>
                      <a:endParaRPr lang="ko-KR" altLang="en-US" sz="14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328304"/>
                  </a:ext>
                </a:extLst>
              </a:tr>
              <a:tr h="390659"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40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Jupyter</a:t>
                      </a:r>
                      <a:r>
                        <a:rPr lang="de-DE" altLang="ko-KR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Notebook</a:t>
                      </a:r>
                      <a:endParaRPr lang="ko-KR" altLang="en-US" sz="14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pt" altLang="ko-KR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Google </a:t>
                      </a:r>
                      <a:r>
                        <a:rPr lang="pt" altLang="ko-KR" sz="140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Colab</a:t>
                      </a:r>
                      <a:endParaRPr lang="ko-KR" altLang="en-US" sz="14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5488614"/>
                  </a:ext>
                </a:extLst>
              </a:tr>
              <a:tr h="236131"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CPU</a:t>
                      </a:r>
                      <a:endParaRPr lang="ko-KR" altLang="en-US" sz="14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pt" altLang="ko-KR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Intel(</a:t>
                      </a:r>
                      <a:r>
                        <a:rPr lang="pt" altLang="ko-KR" sz="140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R</a:t>
                      </a:r>
                      <a:r>
                        <a:rPr lang="pt" altLang="ko-KR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) Xeon(</a:t>
                      </a:r>
                      <a:r>
                        <a:rPr lang="pt" altLang="ko-KR" sz="140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R</a:t>
                      </a:r>
                      <a:r>
                        <a:rPr lang="pt" altLang="ko-KR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)</a:t>
                      </a:r>
                      <a:endParaRPr lang="ko-KR" altLang="en-US" sz="14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717908"/>
                  </a:ext>
                </a:extLst>
              </a:tr>
              <a:tr h="236131"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RAM</a:t>
                      </a:r>
                      <a:endParaRPr lang="ko-KR" altLang="en-US" sz="14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pt" altLang="ko-KR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12 GB</a:t>
                      </a:r>
                      <a:endParaRPr lang="ko-KR" altLang="en-US" sz="14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812494"/>
                  </a:ext>
                </a:extLst>
              </a:tr>
              <a:tr h="390659"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Python Version</a:t>
                      </a:r>
                      <a:endParaRPr lang="ko-KR" altLang="en-US" sz="14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pt" altLang="ko-KR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3.8.16</a:t>
                      </a:r>
                      <a:endParaRPr lang="ko-KR" altLang="en-US" sz="14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62875"/>
                  </a:ext>
                </a:extLst>
              </a:tr>
            </a:tbl>
          </a:graphicData>
        </a:graphic>
      </p:graphicFrame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B9DC1E30-27BD-5F4F-9BB3-3FB5AF6A549A}"/>
              </a:ext>
            </a:extLst>
          </p:cNvPr>
          <p:cNvSpPr txBox="1">
            <a:spLocks/>
          </p:cNvSpPr>
          <p:nvPr/>
        </p:nvSpPr>
        <p:spPr>
          <a:xfrm>
            <a:off x="418993" y="918993"/>
            <a:ext cx="3238609" cy="1652757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 algn="l" defTabSz="685800" rtl="0" eaLnBrk="1" latinLnBrk="1" hangingPunct="1">
              <a:lnSpc>
                <a:spcPts val="2200"/>
              </a:lnSpc>
              <a:spcBef>
                <a:spcPts val="750"/>
              </a:spcBef>
              <a:buFont typeface="Muli" panose="00000500000000000000" pitchFamily="2" charset="0"/>
              <a:buChar char=" "/>
              <a:defRPr sz="1500" b="1" i="0" kern="120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▪"/>
              <a:defRPr sz="13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Muli" panose="00000500000000000000" pitchFamily="2" charset="0"/>
              <a:buChar char="-"/>
              <a:tabLst>
                <a:tab pos="4124325" algn="l"/>
              </a:tabLst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000" indent="0">
              <a:buNone/>
            </a:pPr>
            <a:r>
              <a:rPr kumimoji="1" lang="de-DE" altLang="ko-KR" dirty="0"/>
              <a:t>Entwicklungsumgebung</a:t>
            </a:r>
            <a:endParaRPr lang="de-DE" altLang="ko-KR" b="0" dirty="0">
              <a:solidFill>
                <a:schemeClr val="tx1"/>
              </a:solidFill>
            </a:endParaRPr>
          </a:p>
          <a:p>
            <a:pPr marL="366750" indent="-285750">
              <a:buFont typeface="Arial" panose="020B0604020202020204" pitchFamily="34" charset="0"/>
              <a:buChar char="•"/>
            </a:pPr>
            <a:endParaRPr lang="de-DE" altLang="ko-KR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1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8DB2930B-2947-CD48-A160-3B39E3B1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Ergebnisse &amp; Diskussion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634C4C8-CA7E-0448-B946-23518478797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88210043"/>
              </p:ext>
            </p:extLst>
          </p:nvPr>
        </p:nvGraphicFramePr>
        <p:xfrm>
          <a:off x="4002840" y="918993"/>
          <a:ext cx="4683959" cy="3736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8693">
                  <a:extLst>
                    <a:ext uri="{9D8B030D-6E8A-4147-A177-3AD203B41FA5}">
                      <a16:colId xmlns:a16="http://schemas.microsoft.com/office/drawing/2014/main" val="575220536"/>
                    </a:ext>
                  </a:extLst>
                </a:gridCol>
                <a:gridCol w="663940">
                  <a:extLst>
                    <a:ext uri="{9D8B030D-6E8A-4147-A177-3AD203B41FA5}">
                      <a16:colId xmlns:a16="http://schemas.microsoft.com/office/drawing/2014/main" val="497884229"/>
                    </a:ext>
                  </a:extLst>
                </a:gridCol>
                <a:gridCol w="627560">
                  <a:extLst>
                    <a:ext uri="{9D8B030D-6E8A-4147-A177-3AD203B41FA5}">
                      <a16:colId xmlns:a16="http://schemas.microsoft.com/office/drawing/2014/main" val="332010453"/>
                    </a:ext>
                  </a:extLst>
                </a:gridCol>
                <a:gridCol w="591179">
                  <a:extLst>
                    <a:ext uri="{9D8B030D-6E8A-4147-A177-3AD203B41FA5}">
                      <a16:colId xmlns:a16="http://schemas.microsoft.com/office/drawing/2014/main" val="1995098783"/>
                    </a:ext>
                  </a:extLst>
                </a:gridCol>
                <a:gridCol w="575407">
                  <a:extLst>
                    <a:ext uri="{9D8B030D-6E8A-4147-A177-3AD203B41FA5}">
                      <a16:colId xmlns:a16="http://schemas.microsoft.com/office/drawing/2014/main" val="1443277746"/>
                    </a:ext>
                  </a:extLst>
                </a:gridCol>
                <a:gridCol w="553590">
                  <a:extLst>
                    <a:ext uri="{9D8B030D-6E8A-4147-A177-3AD203B41FA5}">
                      <a16:colId xmlns:a16="http://schemas.microsoft.com/office/drawing/2014/main" val="2221000555"/>
                    </a:ext>
                  </a:extLst>
                </a:gridCol>
                <a:gridCol w="553590">
                  <a:extLst>
                    <a:ext uri="{9D8B030D-6E8A-4147-A177-3AD203B41FA5}">
                      <a16:colId xmlns:a16="http://schemas.microsoft.com/office/drawing/2014/main" val="1383604700"/>
                    </a:ext>
                  </a:extLst>
                </a:gridCol>
              </a:tblGrid>
              <a:tr h="266867">
                <a:tc gridSpan="7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ungefiltert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305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06664"/>
                  </a:ext>
                </a:extLst>
              </a:tr>
              <a:tr h="266867"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Algorithmus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sz="11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SMAPE_Validierung</a:t>
                      </a: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(%)</a:t>
                      </a:r>
                      <a:endParaRPr lang="ko-KR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19026"/>
                  </a:ext>
                </a:extLst>
              </a:tr>
              <a:tr h="266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de-DE" altLang="ko-KR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Sensoren</a:t>
                      </a:r>
                      <a:endParaRPr lang="ko-KR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altLang="ko-KR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Statistik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483901"/>
                  </a:ext>
                </a:extLst>
              </a:tr>
              <a:tr h="266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215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216</a:t>
                      </a:r>
                      <a:endParaRPr lang="ko-KR" sz="11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218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DEUS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AVG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altLang="ko-KR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Diff.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9715712"/>
                  </a:ext>
                </a:extLst>
              </a:tr>
              <a:tr h="2668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55.15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56.76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57.02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54.98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55.98 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altLang="ko-KR" sz="1100" b="1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0.00</a:t>
                      </a:r>
                      <a:endParaRPr lang="ko-KR" sz="1100" b="1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3692418"/>
                  </a:ext>
                </a:extLst>
              </a:tr>
              <a:tr h="266867">
                <a:tc gridSpan="7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gefiltert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283991"/>
                  </a:ext>
                </a:extLst>
              </a:tr>
              <a:tr h="266867"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Algorithmus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sz="11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SMAPE_Validierung</a:t>
                      </a: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(%)</a:t>
                      </a:r>
                      <a:endParaRPr lang="ko-KR" altLang="en-US" dirty="0"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734215"/>
                  </a:ext>
                </a:extLst>
              </a:tr>
              <a:tr h="266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de-DE" altLang="ko-KR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Sensoren</a:t>
                      </a:r>
                      <a:endParaRPr lang="ko-KR" altLang="en-US" dirty="0"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de-DE" altLang="ko-KR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Statistik</a:t>
                      </a:r>
                      <a:endParaRPr lang="ko-KR" altLang="en-US" sz="1100" b="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031932"/>
                  </a:ext>
                </a:extLst>
              </a:tr>
              <a:tr h="266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215</a:t>
                      </a:r>
                      <a:endParaRPr lang="ko-KR" sz="11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216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218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DEUS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AVG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Diff.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5794719"/>
                  </a:ext>
                </a:extLst>
              </a:tr>
              <a:tr h="2668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iForest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53.25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53.81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54.60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52.58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53.56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-2.42</a:t>
                      </a:r>
                      <a:endParaRPr lang="ko-KR" sz="1100" b="1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3520123"/>
                  </a:ext>
                </a:extLst>
              </a:tr>
              <a:tr h="2668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IQR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53.36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54.54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54.21</a:t>
                      </a:r>
                      <a:endParaRPr lang="ko-KR" sz="11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53.13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53.81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-2.17</a:t>
                      </a:r>
                      <a:endParaRPr lang="ko-KR" sz="1100" b="1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9052842"/>
                  </a:ext>
                </a:extLst>
              </a:tr>
              <a:tr h="2668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z-score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53.13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54.50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54.81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54.45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54.22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-1.76</a:t>
                      </a:r>
                      <a:endParaRPr lang="ko-KR" sz="1100" b="1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8493821"/>
                  </a:ext>
                </a:extLst>
              </a:tr>
              <a:tr h="2668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k-means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54.51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56.97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56.37</a:t>
                      </a:r>
                      <a:endParaRPr lang="ko-KR" sz="11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55.36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55.80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-0.18</a:t>
                      </a:r>
                      <a:endParaRPr lang="ko-KR" sz="1100" b="1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1919856"/>
                  </a:ext>
                </a:extLst>
              </a:tr>
              <a:tr h="2668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LOF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55.15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56.84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57.05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55.12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56.04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+0.06</a:t>
                      </a:r>
                      <a:endParaRPr lang="ko-KR" sz="1100" b="1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4134996"/>
                  </a:ext>
                </a:extLst>
              </a:tr>
            </a:tbl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4CB4B41-47D3-C844-9E9E-249463FD4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18992"/>
            <a:ext cx="3822840" cy="3736137"/>
          </a:xfrm>
        </p:spPr>
        <p:txBody>
          <a:bodyPr/>
          <a:lstStyle/>
          <a:p>
            <a:pPr marL="81000" indent="0">
              <a:buNone/>
            </a:pPr>
            <a:r>
              <a:rPr lang="de-DE" altLang="ko-KR" dirty="0"/>
              <a:t>Evaluation mit der Metrik SMAPE</a:t>
            </a:r>
          </a:p>
          <a:p>
            <a:pPr marL="81000" indent="0">
              <a:buNone/>
            </a:pPr>
            <a:r>
              <a:rPr kumimoji="1" lang="de-DE" altLang="ko-KR" sz="1600" b="0" dirty="0">
                <a:solidFill>
                  <a:schemeClr val="tx1"/>
                </a:solidFill>
              </a:rPr>
              <a:t>Alle Algorithmen außerhalb LOF Algorithmus haben positive Ergebnisse resultiert.</a:t>
            </a:r>
            <a:endParaRPr kumimoji="1" lang="ko-KR" altLang="en-US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17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499727D9-A8E1-A14D-8FF1-EEEE7F11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altLang="ko-KR" dirty="0"/>
              <a:t>Ergebnisse &amp; Diskussion</a:t>
            </a:r>
            <a:endParaRPr lang="de-DE" noProof="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3C4EED49-DB25-8E4A-B5AE-AE1F981DA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18993"/>
            <a:ext cx="3240000" cy="3636044"/>
          </a:xfrm>
        </p:spPr>
        <p:txBody>
          <a:bodyPr/>
          <a:lstStyle/>
          <a:p>
            <a:pPr marL="81000" indent="0">
              <a:buNone/>
            </a:pPr>
            <a:r>
              <a:rPr lang="de-DE" altLang="ko-KR" dirty="0"/>
              <a:t>Evaluation mit der Visualisierung</a:t>
            </a:r>
          </a:p>
          <a:p>
            <a:pPr marL="81000" indent="0">
              <a:buNone/>
            </a:pPr>
            <a:endParaRPr lang="de-DE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E90E9D-E691-BC4A-9023-6813CDC05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00" y="902215"/>
            <a:ext cx="2829501" cy="1807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07AB79-74FF-0046-A03A-044365AFE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501" y="888047"/>
            <a:ext cx="2829600" cy="18264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DFE7FAD-C7FE-814C-83C4-39AF47BED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501" y="2724120"/>
            <a:ext cx="2829600" cy="183091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760AAD2-2369-884B-B929-D1A732162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683" y="2724120"/>
            <a:ext cx="2829600" cy="183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55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altLang="ko-KR" dirty="0"/>
              <a:t>4. Fazit &amp; Ausblick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39453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2258400" cy="432000"/>
          </a:xfrm>
        </p:spPr>
        <p:txBody>
          <a:bodyPr/>
          <a:lstStyle/>
          <a:p>
            <a:r>
              <a:rPr lang="de" altLang="ko-KR" dirty="0"/>
              <a:t>Fazit &amp; Ausblick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" y="918992"/>
            <a:ext cx="4320880" cy="3780000"/>
          </a:xfrm>
        </p:spPr>
        <p:txBody>
          <a:bodyPr/>
          <a:lstStyle/>
          <a:p>
            <a:pPr marL="81000" indent="0">
              <a:buNone/>
            </a:pPr>
            <a:r>
              <a:rPr lang="de-DE" noProof="0" dirty="0"/>
              <a:t>Fazit</a:t>
            </a:r>
            <a:endParaRPr lang="de-DE" noProof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de-DE" dirty="0"/>
              <a:t>Die erfolgreiche </a:t>
            </a:r>
            <a:r>
              <a:rPr lang="de-DE" dirty="0" err="1"/>
              <a:t>Ausreißerentfernung</a:t>
            </a:r>
            <a:r>
              <a:rPr lang="de-DE" dirty="0"/>
              <a:t> beeinflusst die Leistung des Lernmodells.</a:t>
            </a:r>
            <a:endParaRPr lang="de-DE" noProof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Es wird erwartet, die Ergebnisse in dieser Arbeit  in </a:t>
            </a:r>
            <a:r>
              <a:rPr lang="de-DE" noProof="0" dirty="0" err="1">
                <a:solidFill>
                  <a:schemeClr val="tx1"/>
                </a:solidFill>
              </a:rPr>
              <a:t>selbem</a:t>
            </a:r>
            <a:r>
              <a:rPr lang="de-DE" noProof="0" dirty="0">
                <a:solidFill>
                  <a:schemeClr val="tx1"/>
                </a:solidFill>
              </a:rPr>
              <a:t> Bereich beizutragen.</a:t>
            </a:r>
          </a:p>
          <a:p>
            <a:pPr marL="81000">
              <a:buNone/>
            </a:pPr>
            <a:r>
              <a:rPr lang="de-DE" altLang="ko-KR" dirty="0"/>
              <a:t>  </a:t>
            </a:r>
            <a:r>
              <a:rPr lang="de-DE" altLang="ko-KR" dirty="0" err="1"/>
              <a:t>Einschränkungen</a:t>
            </a:r>
            <a:r>
              <a:rPr lang="de-DE" altLang="ko-KR" dirty="0"/>
              <a:t> dieser Arbeit</a:t>
            </a:r>
          </a:p>
          <a:p>
            <a:pPr lvl="1">
              <a:lnSpc>
                <a:spcPct val="100000"/>
              </a:lnSpc>
            </a:pPr>
            <a:r>
              <a:rPr lang="de-DE" altLang="ko-KR" dirty="0"/>
              <a:t>Die Korrelation zwischen </a:t>
            </a:r>
            <a:r>
              <a:rPr lang="de-DE" altLang="ko-KR" dirty="0" err="1"/>
              <a:t>pm</a:t>
            </a:r>
            <a:r>
              <a:rPr lang="de-DE" altLang="ko-KR" dirty="0"/>
              <a:t> und anderen Variablen</a:t>
            </a:r>
          </a:p>
          <a:p>
            <a:pPr lvl="1">
              <a:lnSpc>
                <a:spcPct val="100000"/>
              </a:lnSpc>
            </a:pPr>
            <a:r>
              <a:rPr lang="de-DE" altLang="ko-KR" dirty="0"/>
              <a:t>Auf der besseren Entwicklungsumgebung</a:t>
            </a:r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altLang="ko-KR" dirty="0"/>
              <a:t>Ausblick</a:t>
            </a:r>
          </a:p>
          <a:p>
            <a:pPr lvl="1">
              <a:lnSpc>
                <a:spcPct val="100000"/>
              </a:lnSpc>
            </a:pPr>
            <a:r>
              <a:rPr lang="de-DE" altLang="ko-KR" dirty="0"/>
              <a:t>den optimalen Wert für die Hyperparameter einzusetzen</a:t>
            </a:r>
          </a:p>
          <a:p>
            <a:pPr lvl="1">
              <a:lnSpc>
                <a:spcPct val="100000"/>
              </a:lnSpc>
            </a:pPr>
            <a:r>
              <a:rPr lang="de-DE" altLang="ko-KR" dirty="0"/>
              <a:t>erweiterte Algorithmen zu verwenden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00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0040" y="1882705"/>
            <a:ext cx="7560000" cy="1787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altLang="ko-KR" sz="2000" dirty="0"/>
              <a:t>1. Einleitung</a:t>
            </a:r>
            <a:br>
              <a:rPr lang="de-DE" altLang="ko-KR" sz="2000" dirty="0"/>
            </a:br>
            <a:r>
              <a:rPr lang="de-DE" altLang="ko-KR" sz="2000" dirty="0"/>
              <a:t>2. Methoden</a:t>
            </a:r>
            <a:br>
              <a:rPr lang="de-DE" altLang="ko-KR" sz="2000" dirty="0"/>
            </a:br>
            <a:r>
              <a:rPr lang="de-DE" altLang="ko-KR" sz="2000" dirty="0"/>
              <a:t>3. Ergebnisse &amp; Diskussion</a:t>
            </a:r>
            <a:br>
              <a:rPr lang="de-DE" altLang="ko-KR" sz="2000" dirty="0"/>
            </a:br>
            <a:r>
              <a:rPr lang="de-DE" altLang="ko-KR" sz="2000" dirty="0"/>
              <a:t>4. Fazit &amp; Ausblick</a:t>
            </a:r>
            <a:endParaRPr lang="de-DE" sz="2000" noProof="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51BD27C3-D04B-D34B-8CFD-1C8F8023BF59}"/>
              </a:ext>
            </a:extLst>
          </p:cNvPr>
          <p:cNvSpPr txBox="1">
            <a:spLocks/>
          </p:cNvSpPr>
          <p:nvPr/>
        </p:nvSpPr>
        <p:spPr>
          <a:xfrm>
            <a:off x="180000" y="254870"/>
            <a:ext cx="3947157" cy="432000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9616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E5563-B375-594B-AF49-DB773085D2C4}"/>
              </a:ext>
            </a:extLst>
          </p:cNvPr>
          <p:cNvSpPr txBox="1"/>
          <p:nvPr/>
        </p:nvSpPr>
        <p:spPr>
          <a:xfrm>
            <a:off x="2244279" y="2371695"/>
            <a:ext cx="4655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" altLang="ko-KR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Vielen Dank für Ihre Aufmerksamkeit!</a:t>
            </a:r>
            <a:endParaRPr kumimoji="1" lang="ko-KR" altLang="en-US" sz="2000" dirty="0">
              <a:latin typeface="Open Sans" pitchFamily="2" charset="0"/>
              <a:ea typeface="Open Sans" panose="020B0606030504020204" pitchFamily="34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4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1. Einleitung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6936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EA93215-7F43-2F47-8426-1BBD8246896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27" y="2215970"/>
            <a:ext cx="5971419" cy="2329509"/>
          </a:xfr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9420F9E-5CE8-F24C-A5C6-0A23D2A66899}"/>
              </a:ext>
            </a:extLst>
          </p:cNvPr>
          <p:cNvSpPr/>
          <p:nvPr/>
        </p:nvSpPr>
        <p:spPr>
          <a:xfrm>
            <a:off x="2692718" y="2215970"/>
            <a:ext cx="1735282" cy="12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4248000" cy="432000"/>
          </a:xfrm>
        </p:spPr>
        <p:txBody>
          <a:bodyPr/>
          <a:lstStyle/>
          <a:p>
            <a:r>
              <a:rPr lang="de-DE" noProof="0" dirty="0"/>
              <a:t>Einleitung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999" y="918993"/>
            <a:ext cx="8735401" cy="1621268"/>
          </a:xfrm>
        </p:spPr>
        <p:txBody>
          <a:bodyPr/>
          <a:lstStyle/>
          <a:p>
            <a:pPr marL="81000" indent="0">
              <a:buNone/>
            </a:pPr>
            <a:r>
              <a:rPr lang="de-DE" altLang="ko-KR" dirty="0"/>
              <a:t>Zweck dieser Arbeit</a:t>
            </a:r>
          </a:p>
          <a:p>
            <a:pPr marL="366750" indent="-285750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Die Zunahme des Umweltmonitoring-Bedarfs</a:t>
            </a:r>
          </a:p>
          <a:p>
            <a:pPr marL="366750" indent="-285750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Häufige Verursachung der Ausreißer beim Messen der Umweltstoffe</a:t>
            </a:r>
            <a:br>
              <a:rPr lang="de-DE" b="0" dirty="0">
                <a:solidFill>
                  <a:schemeClr val="tx1"/>
                </a:solidFill>
              </a:rPr>
            </a:br>
            <a:r>
              <a:rPr lang="de-DE" b="0" dirty="0">
                <a:solidFill>
                  <a:schemeClr val="tx1"/>
                </a:solidFill>
              </a:rPr>
              <a:t>durch Kostengünstige Sensoren</a:t>
            </a:r>
          </a:p>
          <a:p>
            <a:pPr marL="366750" indent="-285750">
              <a:buFont typeface="Arial" panose="020B0604020202020204" pitchFamily="34" charset="0"/>
              <a:buChar char="•"/>
            </a:pPr>
            <a:r>
              <a:rPr lang="de-DE" altLang="ko-KR" b="0" dirty="0">
                <a:solidFill>
                  <a:schemeClr val="tx1"/>
                </a:solidFill>
              </a:rPr>
              <a:t>Die Wichtigkeit der Zeitreihendaten</a:t>
            </a:r>
          </a:p>
        </p:txBody>
      </p: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D41D28E6-D543-D54A-9A9F-DB81C5046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91" b="92783"/>
          <a:stretch/>
        </p:blipFill>
        <p:spPr>
          <a:xfrm>
            <a:off x="7007355" y="4374573"/>
            <a:ext cx="1676091" cy="17090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721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2D062-FD18-1C43-9845-B75432F4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1555282" cy="430560"/>
          </a:xfrm>
        </p:spPr>
        <p:txBody>
          <a:bodyPr/>
          <a:lstStyle/>
          <a:p>
            <a:r>
              <a:rPr kumimoji="1" lang="de-DE" altLang="ko-KR" dirty="0"/>
              <a:t>Einleitung</a:t>
            </a:r>
            <a:endParaRPr kumimoji="1" lang="ko-KR" altLang="en-US" dirty="0"/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0A778C4F-10C4-AA43-8104-58284B059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18992"/>
            <a:ext cx="8784000" cy="430560"/>
          </a:xfrm>
        </p:spPr>
        <p:txBody>
          <a:bodyPr/>
          <a:lstStyle/>
          <a:p>
            <a:pPr marL="81000">
              <a:buNone/>
            </a:pPr>
            <a:r>
              <a:rPr lang="de-DE" dirty="0"/>
              <a:t>Die Arbeit antwortet</a:t>
            </a:r>
            <a:endParaRPr lang="de" dirty="0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22CC593F-5C84-1043-8E05-8314B4CBEA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165443"/>
              </p:ext>
            </p:extLst>
          </p:nvPr>
        </p:nvGraphicFramePr>
        <p:xfrm>
          <a:off x="720436" y="1174569"/>
          <a:ext cx="7703127" cy="3539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150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55B45F6-E7BC-AF4A-BAB7-9E31CE4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1991700" cy="432000"/>
          </a:xfrm>
        </p:spPr>
        <p:txBody>
          <a:bodyPr/>
          <a:lstStyle/>
          <a:p>
            <a:r>
              <a:rPr lang="de-DE" noProof="0" dirty="0"/>
              <a:t>Einleitung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D7AF126-48A3-8044-A98E-CAE640C0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18993"/>
            <a:ext cx="2999618" cy="3626486"/>
          </a:xfrm>
        </p:spPr>
        <p:txBody>
          <a:bodyPr/>
          <a:lstStyle/>
          <a:p>
            <a:pPr marL="81000" indent="0">
              <a:buNone/>
            </a:pPr>
            <a:r>
              <a:rPr lang="de-DE" altLang="ko-KR" dirty="0"/>
              <a:t>Zeitreihendaten</a:t>
            </a:r>
          </a:p>
          <a:p>
            <a:pPr marL="366750" indent="-285750">
              <a:buFont typeface="Arial" panose="020B0604020202020204" pitchFamily="34" charset="0"/>
              <a:buChar char="•"/>
            </a:pPr>
            <a:r>
              <a:rPr lang="de" altLang="ko-KR" b="0" dirty="0">
                <a:solidFill>
                  <a:schemeClr val="tx1"/>
                </a:solidFill>
              </a:rPr>
              <a:t>Muster</a:t>
            </a:r>
          </a:p>
          <a:p>
            <a:pPr marL="725525" lvl="1" indent="-285750">
              <a:buFont typeface="Arial" panose="020B0604020202020204" pitchFamily="34" charset="0"/>
              <a:buChar char="•"/>
            </a:pPr>
            <a:r>
              <a:rPr lang="de" altLang="ko-KR" b="0" dirty="0">
                <a:solidFill>
                  <a:schemeClr val="tx1"/>
                </a:solidFill>
              </a:rPr>
              <a:t>Trend</a:t>
            </a:r>
          </a:p>
          <a:p>
            <a:pPr marL="725525" lvl="1" indent="-285750">
              <a:buFont typeface="Arial" panose="020B0604020202020204" pitchFamily="34" charset="0"/>
              <a:buChar char="•"/>
            </a:pPr>
            <a:r>
              <a:rPr lang="de" altLang="ko-KR" b="0" dirty="0" err="1">
                <a:solidFill>
                  <a:schemeClr val="tx1"/>
                </a:solidFill>
              </a:rPr>
              <a:t>Saisonalität</a:t>
            </a:r>
            <a:endParaRPr lang="de" altLang="ko-KR" b="0" dirty="0">
              <a:solidFill>
                <a:schemeClr val="tx1"/>
              </a:solidFill>
            </a:endParaRPr>
          </a:p>
          <a:p>
            <a:pPr marL="725525" lvl="1" indent="-285750">
              <a:buFont typeface="Arial" panose="020B0604020202020204" pitchFamily="34" charset="0"/>
              <a:buChar char="•"/>
            </a:pPr>
            <a:r>
              <a:rPr lang="de" altLang="ko-KR" b="0" dirty="0">
                <a:solidFill>
                  <a:schemeClr val="tx1"/>
                </a:solidFill>
              </a:rPr>
              <a:t>Zyklus</a:t>
            </a:r>
          </a:p>
          <a:p>
            <a:pPr marL="725525" lvl="1" indent="-285750">
              <a:buFont typeface="Arial" panose="020B0604020202020204" pitchFamily="34" charset="0"/>
              <a:buChar char="•"/>
            </a:pPr>
            <a:r>
              <a:rPr lang="de" altLang="ko-KR" b="0" dirty="0">
                <a:solidFill>
                  <a:schemeClr val="tx1"/>
                </a:solidFill>
              </a:rPr>
              <a:t>zufällige Schwankung</a:t>
            </a:r>
          </a:p>
          <a:p>
            <a:pPr marL="366750" indent="-285750">
              <a:buFont typeface="Arial" panose="020B0604020202020204" pitchFamily="34" charset="0"/>
              <a:buChar char="•"/>
            </a:pPr>
            <a:r>
              <a:rPr lang="de" altLang="ko-KR" b="0" dirty="0">
                <a:solidFill>
                  <a:schemeClr val="tx1"/>
                </a:solidFill>
              </a:rPr>
              <a:t>Merkmale</a:t>
            </a:r>
            <a:endParaRPr lang="de-DE" altLang="ko-KR" b="0" dirty="0">
              <a:solidFill>
                <a:schemeClr val="tx1"/>
              </a:solidFill>
            </a:endParaRPr>
          </a:p>
          <a:p>
            <a:pPr marL="725525" lvl="1" indent="-285750">
              <a:buFont typeface="Arial" panose="020B0604020202020204" pitchFamily="34" charset="0"/>
              <a:buChar char="•"/>
            </a:pPr>
            <a:r>
              <a:rPr lang="de-DE" altLang="ko-KR" b="0" dirty="0">
                <a:solidFill>
                  <a:schemeClr val="tx1"/>
                </a:solidFill>
              </a:rPr>
              <a:t>N</a:t>
            </a:r>
            <a:r>
              <a:rPr lang="de" altLang="ko-KR" b="0" dirty="0">
                <a:solidFill>
                  <a:schemeClr val="tx1"/>
                </a:solidFill>
              </a:rPr>
              <a:t>ach Zeit sortiert</a:t>
            </a:r>
          </a:p>
          <a:p>
            <a:pPr marL="725525" lvl="1" indent="-285750">
              <a:buFont typeface="Arial" panose="020B0604020202020204" pitchFamily="34" charset="0"/>
              <a:buChar char="•"/>
            </a:pPr>
            <a:r>
              <a:rPr lang="de" altLang="ko-KR" b="0" dirty="0">
                <a:solidFill>
                  <a:schemeClr val="tx1"/>
                </a:solidFill>
              </a:rPr>
              <a:t>Miteinander korreliert</a:t>
            </a:r>
            <a:endParaRPr lang="de-DE" b="0" noProof="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9659DC1-E409-8B48-B26F-788A77FC268F}"/>
              </a:ext>
            </a:extLst>
          </p:cNvPr>
          <p:cNvGrpSpPr/>
          <p:nvPr/>
        </p:nvGrpSpPr>
        <p:grpSpPr>
          <a:xfrm>
            <a:off x="3179618" y="918993"/>
            <a:ext cx="5872097" cy="3626486"/>
            <a:chOff x="3424838" y="896882"/>
            <a:chExt cx="5286282" cy="304189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F4AA8EA-381F-0842-BC76-975BF5891D83}"/>
                </a:ext>
              </a:extLst>
            </p:cNvPr>
            <p:cNvGrpSpPr/>
            <p:nvPr/>
          </p:nvGrpSpPr>
          <p:grpSpPr>
            <a:xfrm>
              <a:off x="3442634" y="896882"/>
              <a:ext cx="5268486" cy="1475319"/>
              <a:chOff x="3442634" y="896882"/>
              <a:chExt cx="5268486" cy="1475319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6B02F597-AD8F-D84B-BA24-3324DC36E5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086"/>
              <a:stretch/>
            </p:blipFill>
            <p:spPr>
              <a:xfrm>
                <a:off x="3442634" y="896882"/>
                <a:ext cx="5165513" cy="1475319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D4CBA1-F364-0D4E-9B79-7B946CE893E7}"/>
                  </a:ext>
                </a:extLst>
              </p:cNvPr>
              <p:cNvSpPr/>
              <p:nvPr/>
            </p:nvSpPr>
            <p:spPr>
              <a:xfrm>
                <a:off x="8505174" y="1390224"/>
                <a:ext cx="205946" cy="5107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4541D57-F210-EF4A-82E6-338BE1E2943D}"/>
                </a:ext>
              </a:extLst>
            </p:cNvPr>
            <p:cNvGrpSpPr/>
            <p:nvPr/>
          </p:nvGrpSpPr>
          <p:grpSpPr>
            <a:xfrm>
              <a:off x="3424838" y="2463460"/>
              <a:ext cx="5062522" cy="1475319"/>
              <a:chOff x="3424838" y="2463460"/>
              <a:chExt cx="5062522" cy="1475319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82909F06-32B6-B34D-9A10-F570E366D0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39"/>
              <a:stretch/>
            </p:blipFill>
            <p:spPr>
              <a:xfrm>
                <a:off x="3520051" y="2463460"/>
                <a:ext cx="4967309" cy="1475319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F2CAE0C6-7B87-D24E-ABDD-174330D7F3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074" t="27524" r="48505"/>
              <a:stretch/>
            </p:blipFill>
            <p:spPr>
              <a:xfrm>
                <a:off x="3424838" y="2932740"/>
                <a:ext cx="129941" cy="9637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2556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55B45F6-E7BC-AF4A-BAB7-9E31CE4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2833364" cy="432000"/>
          </a:xfrm>
        </p:spPr>
        <p:txBody>
          <a:bodyPr/>
          <a:lstStyle/>
          <a:p>
            <a:r>
              <a:rPr lang="de-DE" noProof="0" dirty="0"/>
              <a:t>Einleitung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396D68C-5273-6F40-87C5-16F042D3E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18993"/>
            <a:ext cx="3955582" cy="3626486"/>
          </a:xfrm>
        </p:spPr>
        <p:txBody>
          <a:bodyPr/>
          <a:lstStyle/>
          <a:p>
            <a:pPr marL="81000" indent="0">
              <a:buNone/>
            </a:pPr>
            <a:r>
              <a:rPr lang="de-DE" altLang="ko-KR" dirty="0"/>
              <a:t>Anomalien</a:t>
            </a:r>
          </a:p>
          <a:p>
            <a:pPr marL="366750" indent="-285750">
              <a:buFont typeface="Arial" panose="020B0604020202020204" pitchFamily="34" charset="0"/>
              <a:buChar char="•"/>
            </a:pPr>
            <a:r>
              <a:rPr lang="de-DE" altLang="ko-KR" b="0" dirty="0">
                <a:solidFill>
                  <a:schemeClr val="tx1"/>
                </a:solidFill>
              </a:rPr>
              <a:t>Punktausreißer</a:t>
            </a:r>
          </a:p>
          <a:p>
            <a:pPr marL="366750" indent="-285750">
              <a:buFont typeface="Arial" panose="020B0604020202020204" pitchFamily="34" charset="0"/>
              <a:buChar char="•"/>
            </a:pPr>
            <a:r>
              <a:rPr lang="de-DE" b="0" noProof="0" dirty="0">
                <a:solidFill>
                  <a:schemeClr val="tx1"/>
                </a:solidFill>
              </a:rPr>
              <a:t>Kollektive Ausreißer</a:t>
            </a:r>
          </a:p>
          <a:p>
            <a:pPr marL="366750" indent="-285750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Kontextabhängige Ausreißer</a:t>
            </a:r>
          </a:p>
          <a:p>
            <a:pPr marL="725525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2A50D6-4421-7943-8D3D-AAF0EF883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82" y="802732"/>
            <a:ext cx="4828418" cy="385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4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2. Methoden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3043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EFEB2B7-1064-F84D-9487-9042C670C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2" y="858261"/>
            <a:ext cx="7820295" cy="37479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1690364" cy="430560"/>
          </a:xfrm>
        </p:spPr>
        <p:txBody>
          <a:bodyPr/>
          <a:lstStyle/>
          <a:p>
            <a:r>
              <a:rPr lang="de-DE" altLang="ko-KR" dirty="0"/>
              <a:t>Methoden</a:t>
            </a:r>
            <a:endParaRPr lang="de-DE" noProof="0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CCFD0325-8FE4-014E-AA60-6A91ABD49330}"/>
              </a:ext>
            </a:extLst>
          </p:cNvPr>
          <p:cNvSpPr txBox="1">
            <a:spLocks/>
          </p:cNvSpPr>
          <p:nvPr/>
        </p:nvSpPr>
        <p:spPr>
          <a:xfrm>
            <a:off x="5022161" y="918993"/>
            <a:ext cx="3955582" cy="362648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000" indent="0">
              <a:buFont typeface="Arial" panose="020B0604020202020204" pitchFamily="34" charset="0"/>
              <a:buNone/>
            </a:pPr>
            <a:r>
              <a:rPr lang="de-DE" altLang="ko-KR" sz="1500" b="1" dirty="0">
                <a:solidFill>
                  <a:srgbClr val="1F75BC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Modellierung der Feinstaubkonzentration</a:t>
            </a:r>
          </a:p>
        </p:txBody>
      </p:sp>
    </p:spTree>
    <p:extLst>
      <p:ext uri="{BB962C8B-B14F-4D97-AF65-F5344CB8AC3E}">
        <p14:creationId xmlns:p14="http://schemas.microsoft.com/office/powerpoint/2010/main" val="1548689388"/>
      </p:ext>
    </p:extLst>
  </p:cSld>
  <p:clrMapOvr>
    <a:masterClrMapping/>
  </p:clrMapOvr>
</p:sld>
</file>

<file path=ppt/theme/theme1.xml><?xml version="1.0" encoding="utf-8"?>
<a:theme xmlns:a="http://schemas.openxmlformats.org/drawingml/2006/main" name="DB_theme">
  <a:themeElements>
    <a:clrScheme name="DB_V3">
      <a:dk1>
        <a:srgbClr val="4C4D4D"/>
      </a:dk1>
      <a:lt1>
        <a:sysClr val="window" lastClr="FFFFFF"/>
      </a:lt1>
      <a:dk2>
        <a:srgbClr val="3F3F3F"/>
      </a:dk2>
      <a:lt2>
        <a:srgbClr val="E7E6E6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E3B4F816-E1FC-47B8-96B3-CACC8EC42666}" vid="{D262E696-FDFF-4970-9F97-450A3B0C71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DB_theme</Template>
  <TotalTime>1300</TotalTime>
  <Words>827</Words>
  <Application>Microsoft Macintosh PowerPoint</Application>
  <PresentationFormat>화면 슬라이드 쇼(16:9)</PresentationFormat>
  <Paragraphs>262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Muli</vt:lpstr>
      <vt:lpstr>Muli SemiBold</vt:lpstr>
      <vt:lpstr>Arial</vt:lpstr>
      <vt:lpstr>Cambria Math</vt:lpstr>
      <vt:lpstr>Open Sans</vt:lpstr>
      <vt:lpstr>DB_theme</vt:lpstr>
      <vt:lpstr>Untersuchung des Einflusses von Ausreißern auf die Prognosegenauigkeit von Feinstaubkonzentrationen</vt:lpstr>
      <vt:lpstr>1. Einleitung 2. Methoden 3. Ergebnisse &amp; Diskussion 4. Fazit &amp; Ausblick</vt:lpstr>
      <vt:lpstr>1. Einleitung</vt:lpstr>
      <vt:lpstr>Einleitung</vt:lpstr>
      <vt:lpstr>Einleitung</vt:lpstr>
      <vt:lpstr>Einleitung</vt:lpstr>
      <vt:lpstr>Einleitung</vt:lpstr>
      <vt:lpstr>2. Methoden</vt:lpstr>
      <vt:lpstr>Methoden</vt:lpstr>
      <vt:lpstr>Methoden</vt:lpstr>
      <vt:lpstr>Methoden</vt:lpstr>
      <vt:lpstr>3. Ergebnisse &amp; Diskussion</vt:lpstr>
      <vt:lpstr>Ergebnisse &amp; Diskussion</vt:lpstr>
      <vt:lpstr>Ergebnisse &amp; Diskussion</vt:lpstr>
      <vt:lpstr>Ergebnisse &amp; Diskussion</vt:lpstr>
      <vt:lpstr>Ergebnisse &amp; Diskussion</vt:lpstr>
      <vt:lpstr>Ergebnisse &amp; Diskussion</vt:lpstr>
      <vt:lpstr>4. Fazit &amp; Ausblick</vt:lpstr>
      <vt:lpstr>Fazit &amp; Ausblick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Einführung und Klassifikation</dc:title>
  <dc:creator>Davin Ahn</dc:creator>
  <cp:lastModifiedBy>Davin Ahn</cp:lastModifiedBy>
  <cp:revision>88</cp:revision>
  <cp:lastPrinted>2017-08-03T12:32:02Z</cp:lastPrinted>
  <dcterms:created xsi:type="dcterms:W3CDTF">2023-02-19T16:39:47Z</dcterms:created>
  <dcterms:modified xsi:type="dcterms:W3CDTF">2023-03-06T18:21:09Z</dcterms:modified>
</cp:coreProperties>
</file>