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2"/>
  </p:notesMasterIdLst>
  <p:handoutMasterIdLst>
    <p:handoutMasterId r:id="rId23"/>
  </p:handoutMasterIdLst>
  <p:sldIdLst>
    <p:sldId id="279" r:id="rId2"/>
    <p:sldId id="287" r:id="rId3"/>
    <p:sldId id="296" r:id="rId4"/>
    <p:sldId id="309" r:id="rId5"/>
    <p:sldId id="310" r:id="rId6"/>
    <p:sldId id="295" r:id="rId7"/>
    <p:sldId id="318" r:id="rId8"/>
    <p:sldId id="308" r:id="rId9"/>
    <p:sldId id="297" r:id="rId10"/>
    <p:sldId id="307" r:id="rId11"/>
    <p:sldId id="319" r:id="rId12"/>
    <p:sldId id="311" r:id="rId13"/>
    <p:sldId id="312" r:id="rId14"/>
    <p:sldId id="301" r:id="rId15"/>
    <p:sldId id="300" r:id="rId16"/>
    <p:sldId id="320" r:id="rId17"/>
    <p:sldId id="302" r:id="rId18"/>
    <p:sldId id="321" r:id="rId19"/>
    <p:sldId id="316" r:id="rId20"/>
    <p:sldId id="317" r:id="rId21"/>
  </p:sldIdLst>
  <p:sldSz cx="9144000" cy="5143500" type="screen16x9"/>
  <p:notesSz cx="6797675" cy="9874250"/>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7E07"/>
    <a:srgbClr val="FBCAC5"/>
    <a:srgbClr val="F8AAA2"/>
    <a:srgbClr val="B9CFE1"/>
    <a:srgbClr val="9FBDD5"/>
    <a:srgbClr val="AFB6B5"/>
    <a:srgbClr val="CCD9D7"/>
    <a:srgbClr val="5B89A6"/>
    <a:srgbClr val="2A4359"/>
    <a:srgbClr val="0130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어두운 스타일 1 - 강조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어두운 스타일 1 - 강조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5" autoAdjust="0"/>
    <p:restoredTop sz="63211" autoAdjust="0"/>
  </p:normalViewPr>
  <p:slideViewPr>
    <p:cSldViewPr snapToGrid="0">
      <p:cViewPr varScale="1">
        <p:scale>
          <a:sx n="96" d="100"/>
          <a:sy n="96" d="100"/>
        </p:scale>
        <p:origin x="2172"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3" d="100"/>
          <a:sy n="73" d="100"/>
        </p:scale>
        <p:origin x="3449"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2F1D5C-668D-F94C-A065-3CEE40D2FF1D}" type="doc">
      <dgm:prSet loTypeId="urn:microsoft.com/office/officeart/2005/8/layout/chevron1" loCatId="" qsTypeId="urn:microsoft.com/office/officeart/2005/8/quickstyle/simple1" qsCatId="simple" csTypeId="urn:microsoft.com/office/officeart/2005/8/colors/accent1_2" csCatId="accent1" phldr="1"/>
      <dgm:spPr/>
    </dgm:pt>
    <dgm:pt modelId="{C6A1D55D-8F7A-DB44-BE35-4D3A748B4FA1}">
      <dgm:prSet phldrT="[텍스트]" custT="1"/>
      <dgm:spPr/>
      <dgm:t>
        <a:bodyPr/>
        <a:lstStyle/>
        <a:p>
          <a:pPr latinLnBrk="1"/>
          <a:r>
            <a:rPr lang="de-DE" sz="1600" dirty="0"/>
            <a:t>den Einfluss von</a:t>
          </a:r>
          <a:br>
            <a:rPr lang="de-DE" sz="1600" dirty="0"/>
          </a:br>
          <a:r>
            <a:rPr lang="de-DE" sz="1600" dirty="0"/>
            <a:t>Ausreißern</a:t>
          </a:r>
          <a:endParaRPr lang="ko-KR" altLang="en-US" sz="1600" dirty="0"/>
        </a:p>
      </dgm:t>
    </dgm:pt>
    <dgm:pt modelId="{10E0FFDD-6000-F343-8C4C-CCF93E4605CB}" type="parTrans" cxnId="{494AB41B-E9F3-4F4C-B119-E6C3E7EA2EA3}">
      <dgm:prSet/>
      <dgm:spPr/>
      <dgm:t>
        <a:bodyPr/>
        <a:lstStyle/>
        <a:p>
          <a:pPr latinLnBrk="1"/>
          <a:endParaRPr lang="ko-KR" altLang="en-US" sz="1600"/>
        </a:p>
      </dgm:t>
    </dgm:pt>
    <dgm:pt modelId="{8C002892-EAB3-364B-9616-AB7A4CE626F5}" type="sibTrans" cxnId="{494AB41B-E9F3-4F4C-B119-E6C3E7EA2EA3}">
      <dgm:prSet/>
      <dgm:spPr/>
      <dgm:t>
        <a:bodyPr/>
        <a:lstStyle/>
        <a:p>
          <a:pPr latinLnBrk="1"/>
          <a:endParaRPr lang="ko-KR" altLang="en-US" sz="1600"/>
        </a:p>
      </dgm:t>
    </dgm:pt>
    <dgm:pt modelId="{2164DF4A-BA9E-134A-993A-EE6146D9357C}">
      <dgm:prSet phldrT="[텍스트]" custT="1"/>
      <dgm:spPr/>
      <dgm:t>
        <a:bodyPr/>
        <a:lstStyle/>
        <a:p>
          <a:pPr latinLnBrk="1"/>
          <a:r>
            <a:rPr lang="de-DE" sz="1600" dirty="0"/>
            <a:t>die Entwicklung</a:t>
          </a:r>
          <a:br>
            <a:rPr lang="de-DE" sz="1600" dirty="0"/>
          </a:br>
          <a:r>
            <a:rPr lang="de-DE" sz="1600" dirty="0"/>
            <a:t>vertieftes Verständ-nisses für verschie-</a:t>
          </a:r>
          <a:br>
            <a:rPr lang="de-DE" sz="1600" dirty="0"/>
          </a:br>
          <a:r>
            <a:rPr lang="de-DE" sz="1600" dirty="0"/>
            <a:t>dene Algorithmen</a:t>
          </a:r>
          <a:endParaRPr lang="ko-KR" altLang="en-US" sz="1600" dirty="0"/>
        </a:p>
      </dgm:t>
    </dgm:pt>
    <dgm:pt modelId="{348F404F-388A-3640-95B1-F2AD82D18C8A}" type="parTrans" cxnId="{4B61F844-96CB-1E43-917A-20BAC917F37E}">
      <dgm:prSet/>
      <dgm:spPr/>
      <dgm:t>
        <a:bodyPr/>
        <a:lstStyle/>
        <a:p>
          <a:pPr latinLnBrk="1"/>
          <a:endParaRPr lang="ko-KR" altLang="en-US" sz="1600"/>
        </a:p>
      </dgm:t>
    </dgm:pt>
    <dgm:pt modelId="{552DCDF6-7D1C-D848-8D3C-528AA1145A39}" type="sibTrans" cxnId="{4B61F844-96CB-1E43-917A-20BAC917F37E}">
      <dgm:prSet/>
      <dgm:spPr/>
      <dgm:t>
        <a:bodyPr/>
        <a:lstStyle/>
        <a:p>
          <a:pPr latinLnBrk="1"/>
          <a:endParaRPr lang="ko-KR" altLang="en-US" sz="1600"/>
        </a:p>
      </dgm:t>
    </dgm:pt>
    <dgm:pt modelId="{760C26BF-B032-D042-8772-A8D040DE1C30}">
      <dgm:prSet phldrT="[텍스트]" custT="1"/>
      <dgm:spPr/>
      <dgm:t>
        <a:bodyPr/>
        <a:lstStyle/>
        <a:p>
          <a:pPr latinLnBrk="1"/>
          <a:r>
            <a:rPr lang="de-DE" sz="1600" dirty="0"/>
            <a:t>den Beitrag zur Empfehlung in einer konkreten Forschungssituation</a:t>
          </a:r>
          <a:endParaRPr lang="ko-KR" altLang="en-US" sz="1600" dirty="0"/>
        </a:p>
      </dgm:t>
    </dgm:pt>
    <dgm:pt modelId="{819E6B36-5E6A-EB40-BE74-9AE98605E90B}" type="parTrans" cxnId="{F544D301-5323-D146-BC57-29AE727304DB}">
      <dgm:prSet/>
      <dgm:spPr/>
      <dgm:t>
        <a:bodyPr/>
        <a:lstStyle/>
        <a:p>
          <a:pPr latinLnBrk="1"/>
          <a:endParaRPr lang="ko-KR" altLang="en-US" sz="1600"/>
        </a:p>
      </dgm:t>
    </dgm:pt>
    <dgm:pt modelId="{87D40DE3-7F2C-274F-980A-D19F0BA906DB}" type="sibTrans" cxnId="{F544D301-5323-D146-BC57-29AE727304DB}">
      <dgm:prSet/>
      <dgm:spPr/>
      <dgm:t>
        <a:bodyPr/>
        <a:lstStyle/>
        <a:p>
          <a:pPr latinLnBrk="1"/>
          <a:endParaRPr lang="ko-KR" altLang="en-US" sz="1600"/>
        </a:p>
      </dgm:t>
    </dgm:pt>
    <dgm:pt modelId="{89DE4DB9-7D87-8748-9434-2F7DFBAC7FF9}" type="pres">
      <dgm:prSet presAssocID="{DF2F1D5C-668D-F94C-A065-3CEE40D2FF1D}" presName="Name0" presStyleCnt="0">
        <dgm:presLayoutVars>
          <dgm:dir/>
          <dgm:animLvl val="lvl"/>
          <dgm:resizeHandles val="exact"/>
        </dgm:presLayoutVars>
      </dgm:prSet>
      <dgm:spPr/>
    </dgm:pt>
    <dgm:pt modelId="{9FE66D5B-0C6F-3948-AC95-6ACB228B1AC0}" type="pres">
      <dgm:prSet presAssocID="{C6A1D55D-8F7A-DB44-BE35-4D3A748B4FA1}" presName="parTxOnly" presStyleLbl="node1" presStyleIdx="0" presStyleCnt="3">
        <dgm:presLayoutVars>
          <dgm:chMax val="0"/>
          <dgm:chPref val="0"/>
          <dgm:bulletEnabled val="1"/>
        </dgm:presLayoutVars>
      </dgm:prSet>
      <dgm:spPr/>
    </dgm:pt>
    <dgm:pt modelId="{C941874D-E4D2-A145-9CF3-308BFF4B3104}" type="pres">
      <dgm:prSet presAssocID="{8C002892-EAB3-364B-9616-AB7A4CE626F5}" presName="parTxOnlySpace" presStyleCnt="0"/>
      <dgm:spPr/>
    </dgm:pt>
    <dgm:pt modelId="{50094A88-C3A3-EF4F-9CE9-F25AB8FF13D9}" type="pres">
      <dgm:prSet presAssocID="{2164DF4A-BA9E-134A-993A-EE6146D9357C}" presName="parTxOnly" presStyleLbl="node1" presStyleIdx="1" presStyleCnt="3">
        <dgm:presLayoutVars>
          <dgm:chMax val="0"/>
          <dgm:chPref val="0"/>
          <dgm:bulletEnabled val="1"/>
        </dgm:presLayoutVars>
      </dgm:prSet>
      <dgm:spPr/>
    </dgm:pt>
    <dgm:pt modelId="{794B932A-5138-094A-A5B4-9ECD88530DC7}" type="pres">
      <dgm:prSet presAssocID="{552DCDF6-7D1C-D848-8D3C-528AA1145A39}" presName="parTxOnlySpace" presStyleCnt="0"/>
      <dgm:spPr/>
    </dgm:pt>
    <dgm:pt modelId="{766F0C04-25AE-3246-84B0-58671BF52B0F}" type="pres">
      <dgm:prSet presAssocID="{760C26BF-B032-D042-8772-A8D040DE1C30}" presName="parTxOnly" presStyleLbl="node1" presStyleIdx="2" presStyleCnt="3">
        <dgm:presLayoutVars>
          <dgm:chMax val="0"/>
          <dgm:chPref val="0"/>
          <dgm:bulletEnabled val="1"/>
        </dgm:presLayoutVars>
      </dgm:prSet>
      <dgm:spPr/>
    </dgm:pt>
  </dgm:ptLst>
  <dgm:cxnLst>
    <dgm:cxn modelId="{F544D301-5323-D146-BC57-29AE727304DB}" srcId="{DF2F1D5C-668D-F94C-A065-3CEE40D2FF1D}" destId="{760C26BF-B032-D042-8772-A8D040DE1C30}" srcOrd="2" destOrd="0" parTransId="{819E6B36-5E6A-EB40-BE74-9AE98605E90B}" sibTransId="{87D40DE3-7F2C-274F-980A-D19F0BA906DB}"/>
    <dgm:cxn modelId="{494AB41B-E9F3-4F4C-B119-E6C3E7EA2EA3}" srcId="{DF2F1D5C-668D-F94C-A065-3CEE40D2FF1D}" destId="{C6A1D55D-8F7A-DB44-BE35-4D3A748B4FA1}" srcOrd="0" destOrd="0" parTransId="{10E0FFDD-6000-F343-8C4C-CCF93E4605CB}" sibTransId="{8C002892-EAB3-364B-9616-AB7A4CE626F5}"/>
    <dgm:cxn modelId="{4B61F844-96CB-1E43-917A-20BAC917F37E}" srcId="{DF2F1D5C-668D-F94C-A065-3CEE40D2FF1D}" destId="{2164DF4A-BA9E-134A-993A-EE6146D9357C}" srcOrd="1" destOrd="0" parTransId="{348F404F-388A-3640-95B1-F2AD82D18C8A}" sibTransId="{552DCDF6-7D1C-D848-8D3C-528AA1145A39}"/>
    <dgm:cxn modelId="{C947996D-FA36-C548-8032-6C4C43E478DC}" type="presOf" srcId="{2164DF4A-BA9E-134A-993A-EE6146D9357C}" destId="{50094A88-C3A3-EF4F-9CE9-F25AB8FF13D9}" srcOrd="0" destOrd="0" presId="urn:microsoft.com/office/officeart/2005/8/layout/chevron1"/>
    <dgm:cxn modelId="{63691592-1C42-774B-9C37-5774B725D714}" type="presOf" srcId="{DF2F1D5C-668D-F94C-A065-3CEE40D2FF1D}" destId="{89DE4DB9-7D87-8748-9434-2F7DFBAC7FF9}" srcOrd="0" destOrd="0" presId="urn:microsoft.com/office/officeart/2005/8/layout/chevron1"/>
    <dgm:cxn modelId="{32F99FCA-1CD9-9C41-AFAD-78DDEBE8A762}" type="presOf" srcId="{760C26BF-B032-D042-8772-A8D040DE1C30}" destId="{766F0C04-25AE-3246-84B0-58671BF52B0F}" srcOrd="0" destOrd="0" presId="urn:microsoft.com/office/officeart/2005/8/layout/chevron1"/>
    <dgm:cxn modelId="{56BF81F3-0D91-9141-BB7A-7BB4B335C5F5}" type="presOf" srcId="{C6A1D55D-8F7A-DB44-BE35-4D3A748B4FA1}" destId="{9FE66D5B-0C6F-3948-AC95-6ACB228B1AC0}" srcOrd="0" destOrd="0" presId="urn:microsoft.com/office/officeart/2005/8/layout/chevron1"/>
    <dgm:cxn modelId="{08E8F0B6-44B5-054E-8A87-365AE14CCF25}" type="presParOf" srcId="{89DE4DB9-7D87-8748-9434-2F7DFBAC7FF9}" destId="{9FE66D5B-0C6F-3948-AC95-6ACB228B1AC0}" srcOrd="0" destOrd="0" presId="urn:microsoft.com/office/officeart/2005/8/layout/chevron1"/>
    <dgm:cxn modelId="{323EF972-7955-094A-A702-859D67E6D90A}" type="presParOf" srcId="{89DE4DB9-7D87-8748-9434-2F7DFBAC7FF9}" destId="{C941874D-E4D2-A145-9CF3-308BFF4B3104}" srcOrd="1" destOrd="0" presId="urn:microsoft.com/office/officeart/2005/8/layout/chevron1"/>
    <dgm:cxn modelId="{0C223EBD-FF5C-934C-B1B9-F58CF27E5EE8}" type="presParOf" srcId="{89DE4DB9-7D87-8748-9434-2F7DFBAC7FF9}" destId="{50094A88-C3A3-EF4F-9CE9-F25AB8FF13D9}" srcOrd="2" destOrd="0" presId="urn:microsoft.com/office/officeart/2005/8/layout/chevron1"/>
    <dgm:cxn modelId="{8BAEB0D0-D765-404A-BC6D-E5DC38DD3B5F}" type="presParOf" srcId="{89DE4DB9-7D87-8748-9434-2F7DFBAC7FF9}" destId="{794B932A-5138-094A-A5B4-9ECD88530DC7}" srcOrd="3" destOrd="0" presId="urn:microsoft.com/office/officeart/2005/8/layout/chevron1"/>
    <dgm:cxn modelId="{E762B4DF-D590-6B4C-86B9-E05AB2EFFCB2}" type="presParOf" srcId="{89DE4DB9-7D87-8748-9434-2F7DFBAC7FF9}" destId="{766F0C04-25AE-3246-84B0-58671BF52B0F}"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66D5B-0C6F-3948-AC95-6ACB228B1AC0}">
      <dsp:nvSpPr>
        <dsp:cNvPr id="0" name=""/>
        <dsp:cNvSpPr/>
      </dsp:nvSpPr>
      <dsp:spPr>
        <a:xfrm>
          <a:off x="2435" y="1088521"/>
          <a:ext cx="2967629" cy="118705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latinLnBrk="1">
            <a:lnSpc>
              <a:spcPct val="90000"/>
            </a:lnSpc>
            <a:spcBef>
              <a:spcPct val="0"/>
            </a:spcBef>
            <a:spcAft>
              <a:spcPct val="35000"/>
            </a:spcAft>
            <a:buNone/>
          </a:pPr>
          <a:r>
            <a:rPr lang="de-DE" sz="1600" kern="1200" dirty="0"/>
            <a:t>den Einfluss von</a:t>
          </a:r>
          <a:br>
            <a:rPr lang="de-DE" sz="1600" kern="1200" dirty="0"/>
          </a:br>
          <a:r>
            <a:rPr lang="de-DE" sz="1600" kern="1200" dirty="0"/>
            <a:t>Ausreißern</a:t>
          </a:r>
          <a:endParaRPr lang="ko-KR" altLang="en-US" sz="1600" kern="1200" dirty="0"/>
        </a:p>
      </dsp:txBody>
      <dsp:txXfrm>
        <a:off x="595961" y="1088521"/>
        <a:ext cx="1780578" cy="1187051"/>
      </dsp:txXfrm>
    </dsp:sp>
    <dsp:sp modelId="{50094A88-C3A3-EF4F-9CE9-F25AB8FF13D9}">
      <dsp:nvSpPr>
        <dsp:cNvPr id="0" name=""/>
        <dsp:cNvSpPr/>
      </dsp:nvSpPr>
      <dsp:spPr>
        <a:xfrm>
          <a:off x="2673301" y="1088521"/>
          <a:ext cx="2967629" cy="118705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latinLnBrk="1">
            <a:lnSpc>
              <a:spcPct val="90000"/>
            </a:lnSpc>
            <a:spcBef>
              <a:spcPct val="0"/>
            </a:spcBef>
            <a:spcAft>
              <a:spcPct val="35000"/>
            </a:spcAft>
            <a:buNone/>
          </a:pPr>
          <a:r>
            <a:rPr lang="de-DE" sz="1600" kern="1200" dirty="0"/>
            <a:t>die Entwicklung</a:t>
          </a:r>
          <a:br>
            <a:rPr lang="de-DE" sz="1600" kern="1200" dirty="0"/>
          </a:br>
          <a:r>
            <a:rPr lang="de-DE" sz="1600" kern="1200" dirty="0"/>
            <a:t>vertieftes Verständ-nisses für verschie-</a:t>
          </a:r>
          <a:br>
            <a:rPr lang="de-DE" sz="1600" kern="1200" dirty="0"/>
          </a:br>
          <a:r>
            <a:rPr lang="de-DE" sz="1600" kern="1200" dirty="0"/>
            <a:t>dene Algorithmen</a:t>
          </a:r>
          <a:endParaRPr lang="ko-KR" altLang="en-US" sz="1600" kern="1200" dirty="0"/>
        </a:p>
      </dsp:txBody>
      <dsp:txXfrm>
        <a:off x="3266827" y="1088521"/>
        <a:ext cx="1780578" cy="1187051"/>
      </dsp:txXfrm>
    </dsp:sp>
    <dsp:sp modelId="{766F0C04-25AE-3246-84B0-58671BF52B0F}">
      <dsp:nvSpPr>
        <dsp:cNvPr id="0" name=""/>
        <dsp:cNvSpPr/>
      </dsp:nvSpPr>
      <dsp:spPr>
        <a:xfrm>
          <a:off x="5344168" y="1088521"/>
          <a:ext cx="2967629" cy="118705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latinLnBrk="1">
            <a:lnSpc>
              <a:spcPct val="90000"/>
            </a:lnSpc>
            <a:spcBef>
              <a:spcPct val="0"/>
            </a:spcBef>
            <a:spcAft>
              <a:spcPct val="35000"/>
            </a:spcAft>
            <a:buNone/>
          </a:pPr>
          <a:r>
            <a:rPr lang="de-DE" sz="1600" kern="1200" dirty="0"/>
            <a:t>den Beitrag zur Empfehlung in einer konkreten Forschungssituation</a:t>
          </a:r>
          <a:endParaRPr lang="ko-KR" altLang="en-US" sz="1600" kern="1200" dirty="0"/>
        </a:p>
      </dsp:txBody>
      <dsp:txXfrm>
        <a:off x="5937694" y="1088521"/>
        <a:ext cx="1780578" cy="118705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fld id="{F4DF2165-45DD-4E6A-8D88-991CFCF20576}" type="datetimeFigureOut">
              <a:rPr lang="de-DE" smtClean="0"/>
              <a:t>11.03.2023</a:t>
            </a:fld>
            <a:endParaRPr lang="de-DE" dirty="0"/>
          </a:p>
        </p:txBody>
      </p:sp>
      <p:sp>
        <p:nvSpPr>
          <p:cNvPr id="4" name="Fußzeilenplatzhalter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4F392895-00AB-4E56-A4C3-B2032C42F3A0}" type="slidenum">
              <a:rPr lang="de-DE" smtClean="0"/>
              <a:t>‹#›</a:t>
            </a:fld>
            <a:endParaRPr lang="de-DE" dirty="0"/>
          </a:p>
        </p:txBody>
      </p:sp>
    </p:spTree>
    <p:extLst>
      <p:ext uri="{BB962C8B-B14F-4D97-AF65-F5344CB8AC3E}">
        <p14:creationId xmlns:p14="http://schemas.microsoft.com/office/powerpoint/2010/main" val="3816150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DBB2A775-C49D-45BA-A919-7D687A0440E7}" type="datetimeFigureOut">
              <a:rPr lang="de-DE" smtClean="0"/>
              <a:t>11.03.2023</a:t>
            </a:fld>
            <a:endParaRPr lang="de-DE"/>
          </a:p>
        </p:txBody>
      </p:sp>
      <p:sp>
        <p:nvSpPr>
          <p:cNvPr id="4" name="Folienbildplatzhalter 3"/>
          <p:cNvSpPr>
            <a:spLocks noGrp="1" noRot="1" noChangeAspect="1"/>
          </p:cNvSpPr>
          <p:nvPr>
            <p:ph type="sldImg" idx="2"/>
          </p:nvPr>
        </p:nvSpPr>
        <p:spPr>
          <a:xfrm>
            <a:off x="511513" y="1048806"/>
            <a:ext cx="5924550" cy="333375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2D6A0D67-EDAE-48EC-829F-B147F9799060}" type="slidenum">
              <a:rPr lang="de-DE" smtClean="0"/>
              <a:t>‹#›</a:t>
            </a:fld>
            <a:endParaRPr lang="de-DE"/>
          </a:p>
        </p:txBody>
      </p:sp>
    </p:spTree>
    <p:extLst>
      <p:ext uri="{BB962C8B-B14F-4D97-AF65-F5344CB8AC3E}">
        <p14:creationId xmlns:p14="http://schemas.microsoft.com/office/powerpoint/2010/main" val="16645384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Guten Tag, meine Damen und Herren.</a:t>
            </a:r>
            <a:br>
              <a:rPr lang="de" altLang="ko-KR" sz="900" b="0" i="0" kern="1200" dirty="0">
                <a:solidFill>
                  <a:schemeClr val="tx1"/>
                </a:solidFill>
                <a:effectLst/>
                <a:latin typeface="+mn-lt"/>
                <a:ea typeface="+mn-ea"/>
                <a:cs typeface="+mn-cs"/>
              </a:rPr>
            </a:br>
            <a:r>
              <a:rPr lang="de" altLang="ko-KR" sz="900" b="0" i="0" kern="1200" dirty="0">
                <a:solidFill>
                  <a:schemeClr val="tx1"/>
                </a:solidFill>
                <a:effectLst/>
                <a:latin typeface="+mn-lt"/>
                <a:ea typeface="+mn-ea"/>
                <a:cs typeface="+mn-cs"/>
              </a:rPr>
              <a:t>Ich freue mich, Ihnen heute meine Abschlussarbeit mit dem Titel 'Untersuchung des Einflusses von Ausreißern auf die Prognosegenauigkeit von Feinstaubkonzentrationen' zu präsentieren. In meiner Arbeit habe ich mit verschiedenen Algorithmen die Änderungen der </a:t>
            </a:r>
            <a:r>
              <a:rPr lang="de" altLang="ko-KR" sz="900" b="0" i="0" kern="1200" dirty="0" err="1">
                <a:solidFill>
                  <a:schemeClr val="tx1"/>
                </a:solidFill>
                <a:effectLst/>
                <a:latin typeface="+mn-lt"/>
                <a:ea typeface="+mn-ea"/>
                <a:cs typeface="+mn-cs"/>
              </a:rPr>
              <a:t>Prognosemodellsleistung</a:t>
            </a:r>
            <a:r>
              <a:rPr lang="de" altLang="ko-KR" sz="900" b="0" i="0" kern="1200" dirty="0">
                <a:solidFill>
                  <a:schemeClr val="tx1"/>
                </a:solidFill>
                <a:effectLst/>
                <a:latin typeface="+mn-lt"/>
                <a:ea typeface="+mn-ea"/>
                <a:cs typeface="+mn-cs"/>
              </a:rPr>
              <a:t> untersucht. Ich hoffe, dass Ihnen meine Präsentation heute gefallen wird.</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1</a:t>
            </a:fld>
            <a:endParaRPr lang="de-DE"/>
          </a:p>
        </p:txBody>
      </p:sp>
    </p:spTree>
    <p:extLst>
      <p:ext uri="{BB962C8B-B14F-4D97-AF65-F5344CB8AC3E}">
        <p14:creationId xmlns:p14="http://schemas.microsoft.com/office/powerpoint/2010/main" val="348655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de" altLang="ko-KR" sz="900" kern="1200" dirty="0">
                <a:solidFill>
                  <a:schemeClr val="tx1"/>
                </a:solidFill>
                <a:effectLst/>
                <a:latin typeface="+mn-lt"/>
                <a:ea typeface="+mn-ea"/>
                <a:cs typeface="+mn-cs"/>
              </a:rPr>
              <a:t>Die Notwendigkeit dieser Arbeit kann durch einen Vergleich der folgenden acht Papers rationalisiert werden.</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de" altLang="ko-KR" sz="900" kern="1200" dirty="0">
                <a:solidFill>
                  <a:schemeClr val="tx1"/>
                </a:solidFill>
                <a:effectLst/>
                <a:latin typeface="+mn-lt"/>
                <a:ea typeface="+mn-ea"/>
                <a:cs typeface="+mn-cs"/>
              </a:rPr>
              <a:t>Weil man nicht alle acht Papers vorstellen kann, nehme ich nur drei Papers, die </a:t>
            </a:r>
            <a:r>
              <a:rPr kumimoji="0" lang="de-DE" altLang="ko-KR" sz="900" kern="1200" dirty="0">
                <a:solidFill>
                  <a:schemeClr val="tx1"/>
                </a:solidFill>
                <a:effectLst/>
                <a:latin typeface="+mn-lt"/>
                <a:ea typeface="+mn-ea"/>
                <a:cs typeface="+mn-cs"/>
              </a:rPr>
              <a:t>voneinander</a:t>
            </a:r>
            <a:r>
              <a:rPr kumimoji="0" lang="de" altLang="ko-KR" sz="900" kern="1200" dirty="0">
                <a:solidFill>
                  <a:schemeClr val="tx1"/>
                </a:solidFill>
                <a:effectLst/>
                <a:latin typeface="+mn-lt"/>
                <a:ea typeface="+mn-ea"/>
                <a:cs typeface="+mn-cs"/>
              </a:rPr>
              <a:t> unterschiedliche Algorithmen verwendet haben.</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 altLang="ko-KR" sz="900" kern="1200" dirty="0">
                <a:solidFill>
                  <a:schemeClr val="tx1"/>
                </a:solidFill>
                <a:effectLst/>
                <a:latin typeface="+mn-lt"/>
                <a:ea typeface="+mn-ea"/>
                <a:cs typeface="+mn-cs"/>
              </a:rPr>
              <a:t>Das </a:t>
            </a:r>
            <a:r>
              <a:rPr kumimoji="0" lang="en" altLang="ko-KR" sz="900" kern="1200" dirty="0" err="1">
                <a:solidFill>
                  <a:schemeClr val="tx1"/>
                </a:solidFill>
                <a:effectLst/>
                <a:latin typeface="+mn-lt"/>
                <a:ea typeface="+mn-ea"/>
                <a:cs typeface="+mn-cs"/>
              </a:rPr>
              <a:t>dritte</a:t>
            </a:r>
            <a:r>
              <a:rPr kumimoji="0" lang="en" altLang="ko-KR" sz="900" kern="1200" dirty="0">
                <a:solidFill>
                  <a:schemeClr val="tx1"/>
                </a:solidFill>
                <a:effectLst/>
                <a:latin typeface="+mn-lt"/>
                <a:ea typeface="+mn-ea"/>
                <a:cs typeface="+mn-cs"/>
              </a:rPr>
              <a:t> Paper</a:t>
            </a:r>
            <a:r>
              <a:rPr kumimoji="1" lang="de-DE" altLang="ko-KR" dirty="0"/>
              <a:t> verwendet einen statistikbasierten Algorithmus:</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das Paper [JYK20] schlägt einen modifizierten IQR vor, so dass es kein Problem gibt, hohe Feinstaubkonzentrationen vorherzusagen. Denn der herkömmliche IQR kategorisiert Daten mit hohen Feinstaubkonzentrationen als Ausreißer und eliminiert diese, was dazu führt, dass das trainierte Modell nicht in der Lage ist, Vorhersagen für diese Art von Konzentrationen zu treffen. </a:t>
            </a:r>
            <a:endParaRPr lang="de" altLang="ko-KR" dirty="0">
              <a:effectLst/>
            </a:endParaRPr>
          </a:p>
          <a:p>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Das fünfte Paper verwendet </a:t>
            </a:r>
            <a:r>
              <a:rPr kumimoji="1" lang="de-DE" altLang="ko-KR" dirty="0" err="1"/>
              <a:t>cluster</a:t>
            </a:r>
            <a:r>
              <a:rPr kumimoji="1" lang="de-DE" altLang="ko-KR" dirty="0"/>
              <a:t>:</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nutzt [WD16] beim „</a:t>
            </a:r>
            <a:r>
              <a:rPr lang="de" altLang="ko-KR" sz="900" kern="1200" dirty="0" err="1">
                <a:solidFill>
                  <a:schemeClr val="tx1"/>
                </a:solidFill>
                <a:effectLst/>
                <a:latin typeface="+mn-lt"/>
                <a:ea typeface="+mn-ea"/>
                <a:cs typeface="+mn-cs"/>
              </a:rPr>
              <a:t>wireless</a:t>
            </a:r>
            <a:r>
              <a:rPr lang="de" altLang="ko-KR" sz="900" kern="1200" dirty="0">
                <a:solidFill>
                  <a:schemeClr val="tx1"/>
                </a:solidFill>
                <a:effectLst/>
                <a:latin typeface="+mn-lt"/>
                <a:ea typeface="+mn-ea"/>
                <a:cs typeface="+mn-cs"/>
              </a:rPr>
              <a:t> </a:t>
            </a:r>
            <a:r>
              <a:rPr lang="de" altLang="ko-KR" sz="900" kern="1200" dirty="0" err="1">
                <a:solidFill>
                  <a:schemeClr val="tx1"/>
                </a:solidFill>
                <a:effectLst/>
                <a:latin typeface="+mn-lt"/>
                <a:ea typeface="+mn-ea"/>
                <a:cs typeface="+mn-cs"/>
              </a:rPr>
              <a:t>sensor</a:t>
            </a:r>
            <a:r>
              <a:rPr lang="de" altLang="ko-KR" sz="900" kern="1200" dirty="0">
                <a:solidFill>
                  <a:schemeClr val="tx1"/>
                </a:solidFill>
                <a:effectLst/>
                <a:latin typeface="+mn-lt"/>
                <a:ea typeface="+mn-ea"/>
                <a:cs typeface="+mn-cs"/>
              </a:rPr>
              <a:t> </a:t>
            </a:r>
            <a:r>
              <a:rPr lang="de" altLang="ko-KR" sz="900" kern="1200" dirty="0" err="1">
                <a:solidFill>
                  <a:schemeClr val="tx1"/>
                </a:solidFill>
                <a:effectLst/>
                <a:latin typeface="+mn-lt"/>
                <a:ea typeface="+mn-ea"/>
                <a:cs typeface="+mn-cs"/>
              </a:rPr>
              <a:t>network</a:t>
            </a:r>
            <a:r>
              <a:rPr lang="de" altLang="ko-KR" sz="900" kern="1200" dirty="0">
                <a:solidFill>
                  <a:schemeClr val="tx1"/>
                </a:solidFill>
                <a:effectLst/>
                <a:latin typeface="+mn-lt"/>
                <a:ea typeface="+mn-ea"/>
                <a:cs typeface="+mn-cs"/>
              </a:rPr>
              <a:t>“ das K-</a:t>
            </a:r>
            <a:r>
              <a:rPr lang="de" altLang="ko-KR" sz="900" kern="1200" dirty="0" err="1">
                <a:solidFill>
                  <a:schemeClr val="tx1"/>
                </a:solidFill>
                <a:effectLst/>
                <a:latin typeface="+mn-lt"/>
                <a:ea typeface="+mn-ea"/>
                <a:cs typeface="+mn-cs"/>
              </a:rPr>
              <a:t>Means</a:t>
            </a:r>
            <a:r>
              <a:rPr lang="de" altLang="ko-KR" sz="900" kern="1200" dirty="0">
                <a:solidFill>
                  <a:schemeClr val="tx1"/>
                </a:solidFill>
                <a:effectLst/>
                <a:latin typeface="+mn-lt"/>
                <a:ea typeface="+mn-ea"/>
                <a:cs typeface="+mn-cs"/>
              </a:rPr>
              <a:t>-Clustering zur Erkennung von </a:t>
            </a:r>
            <a:r>
              <a:rPr lang="de" altLang="ko-KR" sz="900" kern="1200" dirty="0" err="1">
                <a:solidFill>
                  <a:schemeClr val="tx1"/>
                </a:solidFill>
                <a:effectLst/>
                <a:latin typeface="+mn-lt"/>
                <a:ea typeface="+mn-ea"/>
                <a:cs typeface="+mn-cs"/>
              </a:rPr>
              <a:t>Blackhole</a:t>
            </a:r>
            <a:r>
              <a:rPr lang="de" altLang="ko-KR" sz="900" kern="1200" dirty="0">
                <a:solidFill>
                  <a:schemeClr val="tx1"/>
                </a:solidFill>
                <a:effectLst/>
                <a:latin typeface="+mn-lt"/>
                <a:ea typeface="+mn-ea"/>
                <a:cs typeface="+mn-cs"/>
              </a:rPr>
              <a:t>- und </a:t>
            </a:r>
            <a:r>
              <a:rPr lang="de" altLang="ko-KR" sz="900" kern="1200" dirty="0" err="1">
                <a:solidFill>
                  <a:schemeClr val="tx1"/>
                </a:solidFill>
                <a:effectLst/>
                <a:latin typeface="+mn-lt"/>
                <a:ea typeface="+mn-ea"/>
                <a:cs typeface="+mn-cs"/>
              </a:rPr>
              <a:t>Misdirection</a:t>
            </a:r>
            <a:r>
              <a:rPr lang="de" altLang="ko-KR" sz="900" kern="1200" dirty="0">
                <a:solidFill>
                  <a:schemeClr val="tx1"/>
                </a:solidFill>
                <a:effectLst/>
                <a:latin typeface="+mn-lt"/>
                <a:ea typeface="+mn-ea"/>
                <a:cs typeface="+mn-cs"/>
              </a:rPr>
              <a:t>-Knoten. Mit einer Erkennungsrate von 98,6% und einer falschen positiven Rate von 1,2% ist dies besser als bestehende Algorithmen. </a:t>
            </a:r>
            <a:endParaRPr lang="de" altLang="ko-KR" dirty="0">
              <a:effectLst/>
            </a:endParaRPr>
          </a:p>
          <a:p>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Das sechste Paper verwendet dichte:</a:t>
            </a:r>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sz="900" kern="1200" dirty="0">
                <a:solidFill>
                  <a:schemeClr val="tx1"/>
                </a:solidFill>
                <a:effectLst/>
                <a:latin typeface="+mn-lt"/>
                <a:ea typeface="+mn-ea"/>
                <a:cs typeface="+mn-cs"/>
              </a:rPr>
              <a:t>In [HZZ+13] wird vorgestellt, ein adaptives Anomalie-Erkennungsschema für Cloud-Computing, das auf dem dichtebasierten LOF-Algorithmus basiert. Dieses Schema kann kontextabhängige Anomalien mit geringem Rechenaufwand effektiv erkennen. </a:t>
            </a:r>
            <a:endParaRPr lang="de-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Wie man unter der Tabelle verstehen kann, </a:t>
            </a:r>
            <a:r>
              <a:rPr lang="de" altLang="ko-KR" sz="900" kern="1200" dirty="0">
                <a:solidFill>
                  <a:schemeClr val="tx1"/>
                </a:solidFill>
                <a:effectLst/>
                <a:latin typeface="+mn-lt"/>
                <a:ea typeface="+mn-ea"/>
                <a:cs typeface="+mn-cs"/>
              </a:rPr>
              <a:t>wurde kein Fall bisher beschrieben, in dem Ausreißer mithilfe von Algorithmen mit unterschiedlichen Eigenschaften erkannt und die Unterschiede zwischen ihnen verglichen und analysiert wurden. Wenn jedoch solche Vergleiche und Analysen durchgeführt werden, können die Ergebnisse dazu beitragen, das Verständnis für die Stärken und die Schwächen eines jeden Algorithmus zu verbessern und in weiterführenden Arbeiten eine fundierte Entscheidung zu treffen. </a:t>
            </a: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r>
              <a:rPr lang="de" altLang="ko-KR" sz="900" kern="1200" dirty="0">
                <a:solidFill>
                  <a:schemeClr val="tx1"/>
                </a:solidFill>
                <a:effectLst/>
                <a:latin typeface="+mn-lt"/>
                <a:ea typeface="+mn-ea"/>
                <a:cs typeface="+mn-cs"/>
              </a:rPr>
              <a:t>Daher werden in meiner Arbeit Ausreißer unter Zuhilfenahme von statistik-, cluster- und dichtebasierten Algorithmen entfernt, und im Ergebnis wird verglichen und analysiert, wie sich die </a:t>
            </a:r>
            <a:r>
              <a:rPr lang="de" altLang="ko-KR" sz="900" kern="1200" dirty="0" err="1">
                <a:solidFill>
                  <a:schemeClr val="tx1"/>
                </a:solidFill>
                <a:effectLst/>
                <a:latin typeface="+mn-lt"/>
                <a:ea typeface="+mn-ea"/>
                <a:cs typeface="+mn-cs"/>
              </a:rPr>
              <a:t>Ausreißerentfernung</a:t>
            </a:r>
            <a:r>
              <a:rPr lang="de" altLang="ko-KR" sz="900" kern="1200" dirty="0">
                <a:solidFill>
                  <a:schemeClr val="tx1"/>
                </a:solidFill>
                <a:effectLst/>
                <a:latin typeface="+mn-lt"/>
                <a:ea typeface="+mn-ea"/>
                <a:cs typeface="+mn-cs"/>
              </a:rPr>
              <a:t> mit jedem Algorithmus auf die Leistung des Lernmodells auswirkt. </a:t>
            </a:r>
            <a:endParaRPr lang="de" altLang="ko-KR" dirty="0">
              <a:effectLst/>
            </a:endParaRPr>
          </a:p>
          <a:p>
            <a:endParaRPr kumimoji="1" lang="de-DE" altLang="ko-KR" dirty="0"/>
          </a:p>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10</a:t>
            </a:fld>
            <a:endParaRPr lang="de-DE"/>
          </a:p>
        </p:txBody>
      </p:sp>
    </p:spTree>
    <p:extLst>
      <p:ext uri="{BB962C8B-B14F-4D97-AF65-F5344CB8AC3E}">
        <p14:creationId xmlns:p14="http://schemas.microsoft.com/office/powerpoint/2010/main" val="1563632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altLang="ko-KR" dirty="0"/>
              <a:t>In diesem Abschnitt werde ich zeigen, erst mit welchen Datensätzen die Forschung durchgeführt wurde, mit welcher Evaluationsmetrik verwendet wurde und welche Ergebnisse gekriegt wurde.</a:t>
            </a:r>
          </a:p>
        </p:txBody>
      </p:sp>
      <p:sp>
        <p:nvSpPr>
          <p:cNvPr id="4" name="Foliennummernplatzhalter 3"/>
          <p:cNvSpPr>
            <a:spLocks noGrp="1"/>
          </p:cNvSpPr>
          <p:nvPr>
            <p:ph type="sldNum" sz="quarter" idx="10"/>
          </p:nvPr>
        </p:nvSpPr>
        <p:spPr/>
        <p:txBody>
          <a:bodyPr/>
          <a:lstStyle/>
          <a:p>
            <a:fld id="{2D6A0D67-EDAE-48EC-829F-B147F9799060}" type="slidenum">
              <a:rPr lang="de-DE" smtClean="0"/>
              <a:t>11</a:t>
            </a:fld>
            <a:endParaRPr lang="de-DE"/>
          </a:p>
        </p:txBody>
      </p:sp>
    </p:spTree>
    <p:extLst>
      <p:ext uri="{BB962C8B-B14F-4D97-AF65-F5344CB8AC3E}">
        <p14:creationId xmlns:p14="http://schemas.microsoft.com/office/powerpoint/2010/main" val="3900449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lang="de-DE" altLang="ko-KR" dirty="0"/>
              <a:t>Diese Arbeit verwendet zwei Feinstaubdatensätze, Dh und Ds aus dem DEUS-Projekt. Die Eigenschaften dieser beiden Datensätze sind in der Tabelle dargestellt. Für beide Datensätze sind der Datenerhebungszeitraum und die verwendeten Sensoren gleich. Der Unterschied besteht in der Anzahl der Features und der Datenmenge. Dh hat die Daten stündlich und Ds hat die Daten im Durchschnitt alle 10,3 Sekunden gesammelt.</a:t>
            </a:r>
          </a:p>
          <a:p>
            <a:endParaRPr lang="de-DE" altLang="ko-KR" dirty="0"/>
          </a:p>
          <a:p>
            <a:r>
              <a:rPr lang="de-DE" altLang="ko-KR" dirty="0"/>
              <a:t>Das für diese Datensätze verwendete Verfahren besteht darin, zunächst die in Ds vorhandenen Daten nach Sensoren zu unterteilen, um Ausreißer zu erkennen und zu entfernen. Der Grund für die Aufteilung des Sensors besteht darin, den Datensatz Ds als univariate Zeitreihendaten zu verwenden. denn univariate Zeitreihendaten können dabei helfen, die bei multivariaten Zeitreihendaten häufig auftretenden Masking- und Swamping-Probleme zu vermeiden. Tatsächlich gibt es einen Unterschied von 1,38 % in der Modellleistung.</a:t>
            </a:r>
          </a:p>
          <a:p>
            <a:endParaRPr lang="de-DE" altLang="ko-KR" dirty="0"/>
          </a:p>
          <a:p>
            <a:r>
              <a:rPr lang="de-DE" altLang="ko-KR" dirty="0"/>
              <a:t>Danach wird Ds mit entfernten Ausreißern in Stundeneinheiten umgerechnet, weil das in dieser Arbeit verwendete Modell einen stündlich verfeinerten Datensatz erfordert.</a:t>
            </a:r>
          </a:p>
          <a:p>
            <a:endParaRPr lang="de-DE" altLang="ko-KR" dirty="0"/>
          </a:p>
          <a:p>
            <a:r>
              <a:rPr lang="de-DE" altLang="ko-KR" dirty="0"/>
              <a:t>Schließlich ersetzt der in eine Stundeneinheit umgerechnete pm-Wert von Ds den pm-Wert von Dh, weil es in Ds kein anderes Features(temp, regen, windGe) gibt.</a:t>
            </a:r>
          </a:p>
          <a:p>
            <a:endParaRPr lang="de-DE" altLang="ko-KR" dirty="0"/>
          </a:p>
          <a:p>
            <a:r>
              <a:rPr lang="de-DE" altLang="ko-KR" dirty="0"/>
              <a:t>Man kann sich vielleicht fragen, warum Ausreißer in anderen Features außer dem pm nicht erkannt werden. Da alle Features des Datensatzes außer dem pm als ausreißerfrei beurteilt werden und es gemäß dem PCC(Pearson Correlation Coefficient) kein Feature gibt, das eine starke Korrelation mit pm aufwiese, wird nur das Feature pm zur Ausreißererkennung verwendet.</a:t>
            </a:r>
          </a:p>
          <a:p>
            <a:endParaRPr lang="de-DE" altLang="ko-KR" dirty="0"/>
          </a:p>
          <a:p>
            <a:r>
              <a:rPr lang="de-DE" altLang="ko-KR" dirty="0"/>
              <a:t>Schließlich wird der bereinigte Datensatz Dh in einen Trainingssatz und einen Testsatz aufgeteilt.</a:t>
            </a:r>
          </a:p>
        </p:txBody>
      </p:sp>
      <p:sp>
        <p:nvSpPr>
          <p:cNvPr id="4" name="슬라이드 번호 개체 틀 3"/>
          <p:cNvSpPr>
            <a:spLocks noGrp="1"/>
          </p:cNvSpPr>
          <p:nvPr>
            <p:ph type="sldNum" sz="quarter" idx="5"/>
          </p:nvPr>
        </p:nvSpPr>
        <p:spPr/>
        <p:txBody>
          <a:bodyPr/>
          <a:lstStyle/>
          <a:p>
            <a:fld id="{2D6A0D67-EDAE-48EC-829F-B147F9799060}" type="slidenum">
              <a:rPr lang="de-DE" smtClean="0"/>
              <a:t>12</a:t>
            </a:fld>
            <a:endParaRPr lang="de-DE"/>
          </a:p>
        </p:txBody>
      </p:sp>
    </p:spTree>
    <p:extLst>
      <p:ext uri="{BB962C8B-B14F-4D97-AF65-F5344CB8AC3E}">
        <p14:creationId xmlns:p14="http://schemas.microsoft.com/office/powerpoint/2010/main" val="4004178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Diese Metrik berechnet den durchschnittlichen absoluten Prozentfehler zwischen den vorhergesagten und den tats</a:t>
            </a:r>
            <a:r>
              <a:rPr lang="de-DE" altLang="ko-KR" sz="900" kern="1200" dirty="0">
                <a:solidFill>
                  <a:schemeClr val="tx1"/>
                </a:solidFill>
                <a:effectLst/>
                <a:latin typeface="+mn-lt"/>
                <a:ea typeface="+mn-ea"/>
                <a:cs typeface="+mn-cs"/>
              </a:rPr>
              <a:t>ä</a:t>
            </a:r>
            <a:r>
              <a:rPr lang="de" altLang="ko-KR" sz="900" kern="1200" dirty="0">
                <a:solidFill>
                  <a:schemeClr val="tx1"/>
                </a:solidFill>
                <a:effectLst/>
                <a:latin typeface="+mn-lt"/>
                <a:ea typeface="+mn-ea"/>
                <a:cs typeface="+mn-cs"/>
              </a:rPr>
              <a:t>chlichen Werten. Ein niedriger SMAPE-Wert deutet auf eine hohe Prognosegenauigkeit hin, während ein hoher Wert auf eine geringe Genauigkeit hinweist.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b="0" i="0" dirty="0">
                <a:solidFill>
                  <a:srgbClr val="D1D5DB"/>
                </a:solidFill>
                <a:effectLst/>
                <a:latin typeface="Söhne"/>
              </a:rPr>
              <a:t>In dieser Tabelle ist die Entwicklungsumgebung aufgelistet, die ich während meiner Arbeit genutzt habe. Dabei habe ich Google Colab verwendet, weil Google Colab eine bessere Entwicklungsumgebung als mein eigener Rechner bietet. Darüber hinaus erfordert es keine Installation, was praktisch ist, weil ich in der SLUB mit meinem Laptop und zuhause mit meinem Desktop gearbeitet habe. Zudem ist es einfach, die Versionen meiner Arbeit zu verwalten.</a:t>
            </a: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13</a:t>
            </a:fld>
            <a:endParaRPr lang="de-DE"/>
          </a:p>
        </p:txBody>
      </p:sp>
    </p:spTree>
    <p:extLst>
      <p:ext uri="{BB962C8B-B14F-4D97-AF65-F5344CB8AC3E}">
        <p14:creationId xmlns:p14="http://schemas.microsoft.com/office/powerpoint/2010/main" val="1249840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Ziel dieser Arbeit ist es, den Einfluss von Ausreißern in Feinstaubmessdaten auf die Genauigkeit eines Vorhersagemodells zu untersuchen. Dazu wurde ein mit fünf Ausreißererkennungsalgorithmen bereinigter Datensatz als Trainingsdaten für das Vorhersagemodell verwendet und mit der SMAPE-Metrik ausgewertet. Die Ergebnisse dieser Arbeit sind in Tabelle dargestellt.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Die Ergebnisse zeigen, dass Ausreißererkennungsalgorithmen wie iForest, IQR, z-Score und k-means einen positiven Effekt auf die Leistung des Modells haben, während der LOF-Algorithmus einen negativen Einfluss hat. Unter diesen Algorithmen hat der iForest-Algorithmus zu der besten Verbesserung bei der Erkennung von Ausreißern geführt. Die  Ausreißerentfernung verbessert die Leistung des Modells um -2,42 % im Vergleich zum bestehenden Modell, gemessen anhand der SMAPE-Metrik.</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Unter IQR und z-Score schnitt IQR etwas besser ab. Dies kann daran liegen, dass IQR auf dem Median besiert, und daher ist er ein robuster Algorithmus für die Datenstreuung, während der z-Score auf dem Mittelwert basiert und bei seiner Berechnung leicht durch Ausreißer beeinflusst werden kann. Da der in dieser Arbeit verwendete Datensatz eine stark verzerrte Datenverteilung aufweist, scheint IQR im Ergebnis besser abzuschneiden als z-Score. Dies deutet darauf hin, dass IQR robuster gegenüber Ausreißern und besser für schiefe Verteilungen geeignet ist, während z-Score empfindlicher gegenüber Ausreißern ist und besser für eine Gaußsche Verteilung geeignet ist.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Das negative Ergebnis für den LOF-Algorithmus ist wahrscheinlich darauf zurückzuführen, dass zu viele signifikante Datenpunkte entfernt wurden, wie in Abbildung 6.1d gezeigt. Dies ist ein Merkmal des LOF-Algorithmus, der Datenpunkte entfernt, die niedriger als die durchschnittliche Dichte der Region sind, selbst wenn sie sich in einem dichten Gebiet befinden, im Gegensatz zu anderen Algorithmen, die nur Daten aus Gebieten mit geringer Dichte entfernen. Der k-Means-Algorithmus ist auch weniger effektiv als die iForest-, IQR- und z-Score-Algorithmen, da er einige Daten entfernt hat, die in dichten Bereichen vorhanden waren, obwohl er einige irrelevante Daten entfernt hat, was zu einer Verbesserung der Leistung des Modells im Vergleich zu LOF führt.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Zusammenfassend zeigen die Ergebnisse dieser Arbeit, dass das Entfernen von Ausreißern mit bestimmten Algorithmen wie iForest, IQR, z-Score und k-means die Leistung von Vorhersagemodellen auf Basis von Feinstaubmessdaten verbessern kann.</a:t>
            </a:r>
          </a:p>
        </p:txBody>
      </p:sp>
      <p:sp>
        <p:nvSpPr>
          <p:cNvPr id="4" name="슬라이드 번호 개체 틀 3"/>
          <p:cNvSpPr>
            <a:spLocks noGrp="1"/>
          </p:cNvSpPr>
          <p:nvPr>
            <p:ph type="sldNum" sz="quarter" idx="5"/>
          </p:nvPr>
        </p:nvSpPr>
        <p:spPr/>
        <p:txBody>
          <a:bodyPr/>
          <a:lstStyle/>
          <a:p>
            <a:fld id="{2D6A0D67-EDAE-48EC-829F-B147F9799060}" type="slidenum">
              <a:rPr lang="de-DE" smtClean="0"/>
              <a:t>14</a:t>
            </a:fld>
            <a:endParaRPr lang="de-DE"/>
          </a:p>
        </p:txBody>
      </p:sp>
    </p:spTree>
    <p:extLst>
      <p:ext uri="{BB962C8B-B14F-4D97-AF65-F5344CB8AC3E}">
        <p14:creationId xmlns:p14="http://schemas.microsoft.com/office/powerpoint/2010/main" val="2107420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kumimoji="1" lang="de-DE" altLang="ko-KR" dirty="0"/>
              <a:t>Mit der Visualisierung kann man intuitiv die Ergebnisse sehen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 altLang="ko-KR" sz="900" kern="1200" dirty="0">
                <a:solidFill>
                  <a:schemeClr val="tx1"/>
                </a:solidFill>
                <a:effectLst/>
                <a:latin typeface="+mn-lt"/>
                <a:ea typeface="+mn-ea"/>
                <a:cs typeface="+mn-cs"/>
              </a:rPr>
              <a:t>LOF: </a:t>
            </a:r>
            <a:r>
              <a:rPr lang="de" altLang="ko-KR" sz="900" kern="1200" dirty="0">
                <a:solidFill>
                  <a:schemeClr val="tx1"/>
                </a:solidFill>
                <a:effectLst/>
                <a:latin typeface="+mn-lt"/>
                <a:ea typeface="+mn-ea"/>
                <a:cs typeface="+mn-cs"/>
              </a:rPr>
              <a:t>Dieses negative Ergebnis für den LOF scheint darauf zurückzuführen zu sein, dass zu viele signifikante Daten entfernt wurden, wie Abbildung 6.1d zeigt. Mit anderen Worten, es ist ersichtlich, dass dieses Ergebnis durch das Entfernen von Daten aus dichten Bereichen verursacht wurde. Dies ist eine Eigenschaft des LOF-Algorithmus, denn im Gegensatz zu anderen Algorithmen, bei denen nur Daten aus Bereichen mit geringer Dichte entfernt werden, entfernt der LOF-Algorithmus die Datenpunkte, die in einem dichten Bereich vorhanden sind, wenn sie niedriger als die durchschnittliche Dichte des Bereichs sind. </a:t>
            </a: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effectLst/>
            </a:endParaRPr>
          </a:p>
          <a:p>
            <a:r>
              <a:rPr kumimoji="1" lang="de-DE" altLang="ko-KR" dirty="0"/>
              <a:t>Z-Score und IQR: </a:t>
            </a:r>
            <a:r>
              <a:rPr kumimoji="1" lang="de" altLang="ko-KR" dirty="0"/>
              <a:t>Da es sich bei diesen beiden Algorithmen um </a:t>
            </a:r>
            <a:r>
              <a:rPr kumimoji="1" lang="de" altLang="ko-KR" dirty="0" err="1"/>
              <a:t>statisti</a:t>
            </a:r>
            <a:r>
              <a:rPr kumimoji="1" lang="de-DE" altLang="ko-KR" dirty="0" err="1"/>
              <a:t>kbasierte</a:t>
            </a:r>
            <a:r>
              <a:rPr kumimoji="1" lang="de" altLang="ko-KR" dirty="0"/>
              <a:t> Algorithmen handelt, wurde die Zeit nicht berücksichtigt.(</a:t>
            </a:r>
            <a:r>
              <a:rPr kumimoji="1" lang="de" altLang="ko-KR" dirty="0" err="1"/>
              <a:t>Abbilung</a:t>
            </a:r>
            <a:r>
              <a:rPr kumimoji="1" lang="de" altLang="ko-KR" dirty="0"/>
              <a:t> hat eine gerade Linie)</a:t>
            </a:r>
          </a:p>
          <a:p>
            <a:endParaRPr kumimoji="1" lang="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effectLst/>
              </a:rPr>
              <a:t>K-</a:t>
            </a:r>
            <a:r>
              <a:rPr lang="de" altLang="ko-KR" dirty="0" err="1">
                <a:effectLst/>
              </a:rPr>
              <a:t>Means</a:t>
            </a:r>
            <a:r>
              <a:rPr lang="de" altLang="ko-KR" dirty="0">
                <a:effectLst/>
              </a:rPr>
              <a:t>: </a:t>
            </a:r>
            <a:r>
              <a:rPr lang="de" altLang="ko-KR" sz="900" kern="1200" dirty="0">
                <a:solidFill>
                  <a:schemeClr val="tx1"/>
                </a:solidFill>
                <a:effectLst/>
                <a:latin typeface="+mn-lt"/>
                <a:ea typeface="+mn-ea"/>
                <a:cs typeface="+mn-cs"/>
              </a:rPr>
              <a:t>weniger leistungsfähig als andere </a:t>
            </a:r>
            <a:r>
              <a:rPr lang="de" altLang="ko-KR" sz="900" kern="1200" dirty="0" err="1">
                <a:solidFill>
                  <a:schemeClr val="tx1"/>
                </a:solidFill>
                <a:effectLst/>
                <a:latin typeface="+mn-lt"/>
                <a:ea typeface="+mn-ea"/>
                <a:cs typeface="+mn-cs"/>
              </a:rPr>
              <a:t>iForest</a:t>
            </a:r>
            <a:r>
              <a:rPr lang="de" altLang="ko-KR" sz="900" kern="1200" dirty="0">
                <a:solidFill>
                  <a:schemeClr val="tx1"/>
                </a:solidFill>
                <a:effectLst/>
                <a:latin typeface="+mn-lt"/>
                <a:ea typeface="+mn-ea"/>
                <a:cs typeface="+mn-cs"/>
              </a:rPr>
              <a:t>-, IQR- und </a:t>
            </a:r>
            <a:r>
              <a:rPr lang="de" altLang="ko-KR" sz="900" kern="1200" dirty="0" err="1">
                <a:solidFill>
                  <a:schemeClr val="tx1"/>
                </a:solidFill>
                <a:effectLst/>
                <a:latin typeface="+mn-lt"/>
                <a:ea typeface="+mn-ea"/>
                <a:cs typeface="+mn-cs"/>
              </a:rPr>
              <a:t>z</a:t>
            </a:r>
            <a:r>
              <a:rPr lang="de" altLang="ko-KR" sz="900" kern="1200" dirty="0">
                <a:solidFill>
                  <a:schemeClr val="tx1"/>
                </a:solidFill>
                <a:effectLst/>
                <a:latin typeface="+mn-lt"/>
                <a:ea typeface="+mn-ea"/>
                <a:cs typeface="+mn-cs"/>
              </a:rPr>
              <a:t>-Score-Algorithmen, da einige Daten entfernt werden, die in dichten Bereichen vorhanden sind. Natürlich hat dieser Algorithmus auch eine kleine Menge sinnloser Daten entfernt, so dass er im Gegensatz zu LOF die Leistung des Modells verbessert hat. </a:t>
            </a:r>
            <a:endParaRPr kumimoji="1" lang="en-US" altLang="ko-KR" dirty="0"/>
          </a:p>
          <a:p>
            <a:endParaRPr kumimoji="1" lang="en-US"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err="1">
                <a:solidFill>
                  <a:schemeClr val="tx1"/>
                </a:solidFill>
                <a:effectLst/>
                <a:latin typeface="+mn-lt"/>
                <a:ea typeface="+mn-ea"/>
                <a:cs typeface="+mn-cs"/>
              </a:rPr>
              <a:t>iForset</a:t>
            </a:r>
            <a:r>
              <a:rPr lang="de" altLang="ko-KR" sz="900" kern="1200" dirty="0">
                <a:solidFill>
                  <a:schemeClr val="tx1"/>
                </a:solidFill>
                <a:effectLst/>
                <a:latin typeface="+mn-lt"/>
                <a:ea typeface="+mn-ea"/>
                <a:cs typeface="+mn-cs"/>
              </a:rPr>
              <a:t>: die Trennlinie zwischen normalen und </a:t>
            </a:r>
            <a:r>
              <a:rPr lang="de" altLang="ko-KR" sz="900" kern="1200" dirty="0" err="1">
                <a:solidFill>
                  <a:schemeClr val="tx1"/>
                </a:solidFill>
                <a:effectLst/>
                <a:latin typeface="+mn-lt"/>
                <a:ea typeface="+mn-ea"/>
                <a:cs typeface="+mn-cs"/>
              </a:rPr>
              <a:t>Ausreißerdaten</a:t>
            </a:r>
            <a:r>
              <a:rPr lang="de" altLang="ko-KR" sz="900" kern="1200" dirty="0">
                <a:solidFill>
                  <a:schemeClr val="tx1"/>
                </a:solidFill>
                <a:effectLst/>
                <a:latin typeface="+mn-lt"/>
                <a:ea typeface="+mn-ea"/>
                <a:cs typeface="+mn-cs"/>
              </a:rPr>
              <a:t> hat eine schöne Kurve erzeugt. (Also, Zeit berücksichtigt)</a:t>
            </a:r>
          </a:p>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15</a:t>
            </a:fld>
            <a:endParaRPr lang="de-DE"/>
          </a:p>
        </p:txBody>
      </p:sp>
    </p:spTree>
    <p:extLst>
      <p:ext uri="{BB962C8B-B14F-4D97-AF65-F5344CB8AC3E}">
        <p14:creationId xmlns:p14="http://schemas.microsoft.com/office/powerpoint/2010/main" val="3784108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altLang="ko-KR" dirty="0"/>
              <a:t>In diesem Abschnitt werde ich zeigen, erst mit welchen Datensätzen die Forschung durchgeführt wurde, mit welcher Evaluationsmetrik verwendet wurde und welche Ergebnisse gekriegt wurde.</a:t>
            </a:r>
          </a:p>
        </p:txBody>
      </p:sp>
      <p:sp>
        <p:nvSpPr>
          <p:cNvPr id="4" name="Foliennummernplatzhalter 3"/>
          <p:cNvSpPr>
            <a:spLocks noGrp="1"/>
          </p:cNvSpPr>
          <p:nvPr>
            <p:ph type="sldNum" sz="quarter" idx="10"/>
          </p:nvPr>
        </p:nvSpPr>
        <p:spPr/>
        <p:txBody>
          <a:bodyPr/>
          <a:lstStyle/>
          <a:p>
            <a:fld id="{2D6A0D67-EDAE-48EC-829F-B147F9799060}" type="slidenum">
              <a:rPr lang="de-DE" smtClean="0"/>
              <a:t>16</a:t>
            </a:fld>
            <a:endParaRPr lang="de-DE"/>
          </a:p>
        </p:txBody>
      </p:sp>
    </p:spTree>
    <p:extLst>
      <p:ext uri="{BB962C8B-B14F-4D97-AF65-F5344CB8AC3E}">
        <p14:creationId xmlns:p14="http://schemas.microsoft.com/office/powerpoint/2010/main" val="3454818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dirty="0"/>
              <a:t>Fazit:</a:t>
            </a:r>
          </a:p>
          <a:p>
            <a:r>
              <a:rPr lang="de" dirty="0"/>
              <a:t>Wenn die </a:t>
            </a:r>
            <a:r>
              <a:rPr lang="de" dirty="0" err="1"/>
              <a:t>Ausreißererkennung</a:t>
            </a:r>
            <a:r>
              <a:rPr lang="de" dirty="0"/>
              <a:t> erfolgreich geschafft wird, lohnt sich.</a:t>
            </a:r>
          </a:p>
          <a:p>
            <a:endParaRPr lang="de" dirty="0"/>
          </a:p>
          <a:p>
            <a:r>
              <a:rPr lang="de" dirty="0"/>
              <a:t>Die Ergebnisse dieser Arbeit können dazu beitragen, das Verständnis für die Auswirkungen von Ausreißern auf die Genauigkeit von Prognosemodellen zu verbessern und die Wahl geeigneter </a:t>
            </a:r>
            <a:r>
              <a:rPr lang="de" dirty="0" err="1"/>
              <a:t>Ausreißererkennungsalgorithmen</a:t>
            </a:r>
            <a:r>
              <a:rPr lang="de" dirty="0"/>
              <a:t> zu erleichtern.</a:t>
            </a:r>
          </a:p>
          <a:p>
            <a:endParaRPr lang="de" dirty="0"/>
          </a:p>
          <a:p>
            <a:r>
              <a:rPr lang="de" dirty="0"/>
              <a:t>Einschränkung:</a:t>
            </a:r>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stärkere Korrelation zwischen </a:t>
            </a:r>
            <a:r>
              <a:rPr lang="de-DE" altLang="ko-KR" dirty="0" err="1"/>
              <a:t>pm</a:t>
            </a:r>
            <a:r>
              <a:rPr lang="de-DE" altLang="ko-KR" dirty="0"/>
              <a:t> und anderen Variablen erforderlich</a:t>
            </a:r>
            <a:r>
              <a:rPr lang="ko-KR" altLang="en-US" dirty="0"/>
              <a:t> </a:t>
            </a:r>
            <a:r>
              <a:rPr lang="de-DE" altLang="ko-KR" dirty="0"/>
              <a:t>(z. B. </a:t>
            </a:r>
            <a:r>
              <a:rPr lang="de-DE" altLang="ko-KR" sz="900" b="0" i="0" kern="1200" dirty="0" err="1">
                <a:solidFill>
                  <a:schemeClr val="tx1"/>
                </a:solidFill>
                <a:effectLst/>
                <a:latin typeface="+mn-lt"/>
                <a:ea typeface="+mn-ea"/>
                <a:cs typeface="+mn-cs"/>
              </a:rPr>
              <a:t>sulfur</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dioxide</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carbon</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monoxide</a:t>
            </a:r>
            <a:r>
              <a:rPr lang="de-DE" altLang="ko-KR" sz="900" b="0" i="0" kern="1200" dirty="0">
                <a:solidFill>
                  <a:schemeClr val="tx1"/>
                </a:solidFill>
                <a:effectLst/>
                <a:latin typeface="+mn-lt"/>
                <a:ea typeface="+mn-ea"/>
                <a:cs typeface="+mn-cs"/>
              </a:rPr>
              <a:t>, Nitrogen </a:t>
            </a:r>
            <a:r>
              <a:rPr lang="de-DE" altLang="ko-KR" sz="900" b="0" i="0" kern="1200" dirty="0" err="1">
                <a:solidFill>
                  <a:schemeClr val="tx1"/>
                </a:solidFill>
                <a:effectLst/>
                <a:latin typeface="+mn-lt"/>
                <a:ea typeface="+mn-ea"/>
                <a:cs typeface="+mn-cs"/>
              </a:rPr>
              <a:t>dioxide</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ozone</a:t>
            </a:r>
            <a:r>
              <a:rPr lang="de-DE" altLang="ko-KR" dirty="0"/>
              <a: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In einer besseren Entwicklungsumgebung mit dem High Performance Computing-System der TU Dresden(den Grund, wieso ich den Algorithmus DBSCAN oder andere Algorithmen, die auf </a:t>
            </a:r>
            <a:r>
              <a:rPr lang="de-DE" altLang="ko-KR" dirty="0" err="1"/>
              <a:t>Deep</a:t>
            </a:r>
            <a:r>
              <a:rPr lang="de-DE" altLang="ko-KR" dirty="0"/>
              <a:t>-Learning</a:t>
            </a:r>
            <a:r>
              <a:rPr lang="de" altLang="ko-KR" dirty="0"/>
              <a:t> basieren, nicht genutzt habe, kann ich mit dieser Einschränkung erklären)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Ausblick:</a:t>
            </a: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1" kern="1200" dirty="0" err="1">
                <a:solidFill>
                  <a:schemeClr val="tx1"/>
                </a:solidFill>
                <a:effectLst/>
                <a:latin typeface="+mn-lt"/>
                <a:ea typeface="+mn-ea"/>
                <a:cs typeface="+mn-cs"/>
              </a:rPr>
              <a:t>Für</a:t>
            </a:r>
            <a:r>
              <a:rPr lang="en" altLang="ko-KR" sz="900" b="1" kern="1200" dirty="0">
                <a:solidFill>
                  <a:schemeClr val="tx1"/>
                </a:solidFill>
                <a:effectLst/>
                <a:latin typeface="+mn-lt"/>
                <a:ea typeface="+mn-ea"/>
                <a:cs typeface="+mn-cs"/>
              </a:rPr>
              <a:t> die </a:t>
            </a:r>
            <a:r>
              <a:rPr lang="en" altLang="ko-KR" sz="900" b="1" kern="1200" dirty="0" err="1">
                <a:solidFill>
                  <a:schemeClr val="tx1"/>
                </a:solidFill>
                <a:effectLst/>
                <a:latin typeface="+mn-lt"/>
                <a:ea typeface="+mn-ea"/>
                <a:cs typeface="+mn-cs"/>
              </a:rPr>
              <a:t>weitere</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Forschung</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braucht</a:t>
            </a:r>
            <a:r>
              <a:rPr lang="en" altLang="ko-KR" sz="900" b="1" kern="1200" dirty="0">
                <a:solidFill>
                  <a:schemeClr val="tx1"/>
                </a:solidFill>
                <a:effectLst/>
                <a:latin typeface="+mn-lt"/>
                <a:ea typeface="+mn-ea"/>
                <a:cs typeface="+mn-cs"/>
              </a:rPr>
              <a:t> man </a:t>
            </a:r>
            <a:r>
              <a:rPr lang="en" altLang="ko-KR" sz="900" b="1" kern="1200" dirty="0" err="1">
                <a:solidFill>
                  <a:schemeClr val="tx1"/>
                </a:solidFill>
                <a:effectLst/>
                <a:latin typeface="+mn-lt"/>
                <a:ea typeface="+mn-ea"/>
                <a:cs typeface="+mn-cs"/>
              </a:rPr>
              <a:t>erst</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eine</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bessere</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Entwicklungsumgebung</a:t>
            </a:r>
            <a:r>
              <a:rPr lang="en" altLang="ko-KR" sz="900" b="1" kern="1200" dirty="0">
                <a:solidFill>
                  <a:schemeClr val="tx1"/>
                </a:solidFill>
                <a:effectLst/>
                <a:latin typeface="+mn-lt"/>
                <a:ea typeface="+mn-ea"/>
                <a:cs typeface="+mn-cs"/>
              </a:rPr>
              <a:t>.</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 altLang="ko-KR" sz="900" b="1"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1" kern="1200" dirty="0">
                <a:solidFill>
                  <a:schemeClr val="tx1"/>
                </a:solidFill>
                <a:effectLst/>
                <a:latin typeface="+mn-lt"/>
                <a:ea typeface="+mn-ea"/>
                <a:cs typeface="+mn-cs"/>
              </a:rPr>
              <a:t>Ein Paper (Automatic Hyperparameter Tuning Method for Local Outlier Factor, with Applications to Anomaly Detection) hat </a:t>
            </a:r>
            <a:r>
              <a:rPr lang="en" altLang="ko-KR" sz="900" b="1" kern="1200" dirty="0" err="1">
                <a:solidFill>
                  <a:schemeClr val="tx1"/>
                </a:solidFill>
                <a:effectLst/>
                <a:latin typeface="+mn-lt"/>
                <a:ea typeface="+mn-ea"/>
                <a:cs typeface="+mn-cs"/>
              </a:rPr>
              <a:t>einen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neuen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Algorithmus</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vorgeschlagen</a:t>
            </a:r>
            <a:r>
              <a:rPr lang="en" altLang="ko-KR" sz="900" b="1" kern="1200" dirty="0">
                <a:solidFill>
                  <a:schemeClr val="tx1"/>
                </a:solidFill>
                <a:effectLst/>
                <a:latin typeface="+mn-lt"/>
                <a:ea typeface="+mn-ea"/>
                <a:cs typeface="+mn-cs"/>
              </a:rPr>
              <a:t>, der das </a:t>
            </a:r>
            <a:r>
              <a:rPr lang="en" altLang="ko-KR" sz="900" b="1" kern="1200" dirty="0" err="1">
                <a:solidFill>
                  <a:schemeClr val="tx1"/>
                </a:solidFill>
                <a:effectLst/>
                <a:latin typeface="+mn-lt"/>
                <a:ea typeface="+mn-ea"/>
                <a:cs typeface="+mn-cs"/>
              </a:rPr>
              <a:t>beste</a:t>
            </a:r>
            <a:r>
              <a:rPr lang="en" altLang="ko-KR" sz="900" b="1" kern="1200" dirty="0">
                <a:solidFill>
                  <a:schemeClr val="tx1"/>
                </a:solidFill>
                <a:effectLst/>
                <a:latin typeface="+mn-lt"/>
                <a:ea typeface="+mn-ea"/>
                <a:cs typeface="+mn-cs"/>
              </a:rPr>
              <a:t> Hyperparameter </a:t>
            </a:r>
            <a:r>
              <a:rPr lang="en" altLang="ko-KR" sz="900" b="1" kern="1200" dirty="0" err="1">
                <a:solidFill>
                  <a:schemeClr val="tx1"/>
                </a:solidFill>
                <a:effectLst/>
                <a:latin typeface="+mn-lt"/>
                <a:ea typeface="+mn-ea"/>
                <a:cs typeface="+mn-cs"/>
              </a:rPr>
              <a:t>für</a:t>
            </a:r>
            <a:r>
              <a:rPr lang="en" altLang="ko-KR" sz="900" b="1" kern="1200" dirty="0">
                <a:solidFill>
                  <a:schemeClr val="tx1"/>
                </a:solidFill>
                <a:effectLst/>
                <a:latin typeface="+mn-lt"/>
                <a:ea typeface="+mn-ea"/>
                <a:cs typeface="+mn-cs"/>
              </a:rPr>
              <a:t> LOF </a:t>
            </a:r>
            <a:r>
              <a:rPr lang="en" altLang="ko-KR" sz="900" b="1" kern="1200" dirty="0" err="1">
                <a:solidFill>
                  <a:schemeClr val="tx1"/>
                </a:solidFill>
                <a:effectLst/>
                <a:latin typeface="+mn-lt"/>
                <a:ea typeface="+mn-ea"/>
                <a:cs typeface="+mn-cs"/>
              </a:rPr>
              <a:t>findet</a:t>
            </a:r>
            <a:r>
              <a:rPr lang="en" altLang="ko-KR" sz="900" b="1" kern="1200" dirty="0">
                <a:solidFill>
                  <a:schemeClr val="tx1"/>
                </a:solidFill>
                <a:effectLst/>
                <a:latin typeface="+mn-lt"/>
                <a:ea typeface="+mn-ea"/>
                <a:cs typeface="+mn-cs"/>
              </a:rPr>
              <a:t>.</a:t>
            </a: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1" kern="1200" dirty="0">
                <a:solidFill>
                  <a:schemeClr val="tx1"/>
                </a:solidFill>
                <a:effectLst/>
                <a:latin typeface="+mn-lt"/>
                <a:ea typeface="+mn-ea"/>
                <a:cs typeface="+mn-cs"/>
              </a:rPr>
              <a:t>Ein Paper (</a:t>
            </a:r>
            <a:r>
              <a:rPr lang="de-DE" altLang="ko-KR" sz="900" kern="1200" dirty="0">
                <a:solidFill>
                  <a:schemeClr val="tx1"/>
                </a:solidFill>
                <a:effectLst/>
                <a:latin typeface="+mn-lt"/>
                <a:ea typeface="+mn-ea"/>
                <a:cs typeface="+mn-cs"/>
              </a:rPr>
              <a:t>Extended Isolation </a:t>
            </a:r>
            <a:r>
              <a:rPr lang="de-DE" altLang="ko-KR" sz="900" kern="1200" dirty="0" err="1">
                <a:solidFill>
                  <a:schemeClr val="tx1"/>
                </a:solidFill>
                <a:effectLst/>
                <a:latin typeface="+mn-lt"/>
                <a:ea typeface="+mn-ea"/>
                <a:cs typeface="+mn-cs"/>
              </a:rPr>
              <a:t>Forest</a:t>
            </a:r>
            <a:r>
              <a:rPr lang="en" altLang="ko-KR" sz="900" b="1" kern="1200" dirty="0">
                <a:solidFill>
                  <a:schemeClr val="tx1"/>
                </a:solidFill>
                <a:effectLst/>
                <a:latin typeface="+mn-lt"/>
                <a:ea typeface="+mn-ea"/>
                <a:cs typeface="+mn-cs"/>
              </a:rPr>
              <a:t>) hat </a:t>
            </a:r>
            <a:r>
              <a:rPr lang="en" altLang="ko-KR" sz="900" b="1" kern="1200" dirty="0" err="1">
                <a:solidFill>
                  <a:schemeClr val="tx1"/>
                </a:solidFill>
                <a:effectLst/>
                <a:latin typeface="+mn-lt"/>
                <a:ea typeface="+mn-ea"/>
                <a:cs typeface="+mn-cs"/>
              </a:rPr>
              <a:t>einen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erweiterten</a:t>
            </a:r>
            <a:r>
              <a:rPr lang="en" altLang="ko-KR" sz="900" b="1" kern="1200" dirty="0">
                <a:solidFill>
                  <a:schemeClr val="tx1"/>
                </a:solidFill>
                <a:effectLst/>
                <a:latin typeface="+mn-lt"/>
                <a:ea typeface="+mn-ea"/>
                <a:cs typeface="+mn-cs"/>
              </a:rPr>
              <a:t> Isolation Forest </a:t>
            </a:r>
            <a:r>
              <a:rPr lang="en" altLang="ko-KR" sz="900" b="1" kern="1200" dirty="0" err="1">
                <a:solidFill>
                  <a:schemeClr val="tx1"/>
                </a:solidFill>
                <a:effectLst/>
                <a:latin typeface="+mn-lt"/>
                <a:ea typeface="+mn-ea"/>
                <a:cs typeface="+mn-cs"/>
              </a:rPr>
              <a:t>vorgeschlagen</a:t>
            </a:r>
            <a:endParaRPr lang="en" altLang="ko-KR" sz="900" b="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DE" altLang="ko-KR" dirty="0"/>
          </a:p>
        </p:txBody>
      </p:sp>
      <p:sp>
        <p:nvSpPr>
          <p:cNvPr id="4" name="Foliennummernplatzhalter 3"/>
          <p:cNvSpPr>
            <a:spLocks noGrp="1"/>
          </p:cNvSpPr>
          <p:nvPr>
            <p:ph type="sldNum" sz="quarter" idx="10"/>
          </p:nvPr>
        </p:nvSpPr>
        <p:spPr/>
        <p:txBody>
          <a:bodyPr/>
          <a:lstStyle/>
          <a:p>
            <a:fld id="{2D6A0D67-EDAE-48EC-829F-B147F9799060}" type="slidenum">
              <a:rPr lang="de-DE" smtClean="0"/>
              <a:t>17</a:t>
            </a:fld>
            <a:endParaRPr lang="de-DE"/>
          </a:p>
        </p:txBody>
      </p:sp>
    </p:spTree>
    <p:extLst>
      <p:ext uri="{BB962C8B-B14F-4D97-AF65-F5344CB8AC3E}">
        <p14:creationId xmlns:p14="http://schemas.microsoft.com/office/powerpoint/2010/main" val="2795021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18</a:t>
            </a:fld>
            <a:endParaRPr lang="de-DE"/>
          </a:p>
        </p:txBody>
      </p:sp>
    </p:spTree>
    <p:extLst>
      <p:ext uri="{BB962C8B-B14F-4D97-AF65-F5344CB8AC3E}">
        <p14:creationId xmlns:p14="http://schemas.microsoft.com/office/powerpoint/2010/main" val="2446376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19</a:t>
            </a:fld>
            <a:endParaRPr lang="de-DE"/>
          </a:p>
        </p:txBody>
      </p:sp>
    </p:spTree>
    <p:extLst>
      <p:ext uri="{BB962C8B-B14F-4D97-AF65-F5344CB8AC3E}">
        <p14:creationId xmlns:p14="http://schemas.microsoft.com/office/powerpoint/2010/main" val="97456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Die Inhalte meiner Präsentation sind in vier Abschnitte unterteilt:</a:t>
            </a:r>
            <a:br>
              <a:rPr lang="de" altLang="ko-KR" sz="900" b="0" i="0" kern="1200" dirty="0">
                <a:solidFill>
                  <a:schemeClr val="tx1"/>
                </a:solidFill>
                <a:effectLst/>
                <a:latin typeface="+mn-lt"/>
                <a:ea typeface="+mn-ea"/>
                <a:cs typeface="+mn-cs"/>
              </a:rPr>
            </a:br>
            <a:r>
              <a:rPr lang="de" altLang="ko-KR" sz="900" b="0" i="0" kern="1200" dirty="0">
                <a:solidFill>
                  <a:schemeClr val="tx1"/>
                </a:solidFill>
                <a:effectLst/>
                <a:latin typeface="+mn-lt"/>
                <a:ea typeface="+mn-ea"/>
                <a:cs typeface="+mn-cs"/>
              </a:rPr>
              <a:t>Einleitung, Methoden, Ergebnisse &amp; Diskussion sowie Fazit &amp; Ausblick</a:t>
            </a:r>
            <a:br>
              <a:rPr lang="de" altLang="ko-KR" sz="900" b="0" i="0" kern="1200" dirty="0">
                <a:solidFill>
                  <a:schemeClr val="tx1"/>
                </a:solidFill>
                <a:effectLst/>
                <a:latin typeface="+mn-lt"/>
                <a:ea typeface="+mn-ea"/>
                <a:cs typeface="+mn-cs"/>
              </a:rPr>
            </a:br>
            <a:endParaRPr lang="de" altLang="ko-KR" sz="900" b="0" i="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b="0" i="0" kern="1200" dirty="0">
                <a:solidFill>
                  <a:schemeClr val="tx1"/>
                </a:solidFill>
                <a:effectLst/>
                <a:latin typeface="+mn-lt"/>
                <a:ea typeface="+mn-ea"/>
                <a:cs typeface="+mn-cs"/>
              </a:rPr>
              <a:t>In der Einleitung werde ich erläutern, was von meiner Arbeit erwartet werden kann. Und werde ich die Grundlagen der Untersuchung des Einflusses von Ausreißern vorstellen.</a:t>
            </a:r>
            <a:endParaRPr lang="de-DE" altLang="ko-KR" dirty="0"/>
          </a:p>
          <a:p>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2</a:t>
            </a:fld>
            <a:endParaRPr lang="de-DE"/>
          </a:p>
        </p:txBody>
      </p:sp>
    </p:spTree>
    <p:extLst>
      <p:ext uri="{BB962C8B-B14F-4D97-AF65-F5344CB8AC3E}">
        <p14:creationId xmlns:p14="http://schemas.microsoft.com/office/powerpoint/2010/main" val="2794811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20</a:t>
            </a:fld>
            <a:endParaRPr lang="de-DE"/>
          </a:p>
        </p:txBody>
      </p:sp>
    </p:spTree>
    <p:extLst>
      <p:ext uri="{BB962C8B-B14F-4D97-AF65-F5344CB8AC3E}">
        <p14:creationId xmlns:p14="http://schemas.microsoft.com/office/powerpoint/2010/main" val="430580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Der Zweck meiner Arbeit besteht aus drei Hauptideen.</a:t>
            </a:r>
            <a:br>
              <a:rPr lang="de" altLang="ko-KR" sz="900" b="0" i="0" kern="1200" dirty="0">
                <a:solidFill>
                  <a:schemeClr val="tx1"/>
                </a:solidFill>
                <a:effectLst/>
                <a:latin typeface="+mn-lt"/>
                <a:ea typeface="+mn-ea"/>
                <a:cs typeface="+mn-cs"/>
              </a:rPr>
            </a:br>
            <a:r>
              <a:rPr lang="de" altLang="ko-KR" sz="900" b="0" i="0" kern="1200" dirty="0">
                <a:solidFill>
                  <a:schemeClr val="tx1"/>
                </a:solidFill>
                <a:effectLst/>
                <a:latin typeface="+mn-lt"/>
                <a:ea typeface="+mn-ea"/>
                <a:cs typeface="+mn-cs"/>
              </a:rPr>
              <a:t>Erstens, das steigende Interesse der Menschen an Umwelt führt zu einem wachsenden Bedarf an Umweltmonitoring.</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Zweitens können kostengünstige Sensoren, die auch in Entwicklungsländern eingesetzt werden können, dabei helfen, Feinstaubkonzentrationen vorherzusagen und zu überwachen. Allerdings treten bei der Verwendung solcher Sensoren häufig Ausreißer auf.</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Drittens, obwohl sich die meisten Menschen für Foto-, Video- oder Textdaten interessieren, ist Zeitreihendaten im Bereich von Big Data wichtiger. Durch die Analyse von Zeitreihendaten können wir Trends erkennen und zukünftige Entwicklungen vorhersagen. Dies ist besonders wichtig im Umweltmonitoring, da es uns hilft, die Auswirkungen menschlicher Aktivitäten auf die Umwelt besser zu verstehen und geeignete Maßnahmen zu ergreifen.</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3</a:t>
            </a:fld>
            <a:endParaRPr lang="de-DE"/>
          </a:p>
        </p:txBody>
      </p:sp>
    </p:spTree>
    <p:extLst>
      <p:ext uri="{BB962C8B-B14F-4D97-AF65-F5344CB8AC3E}">
        <p14:creationId xmlns:p14="http://schemas.microsoft.com/office/powerpoint/2010/main" val="3056695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lang="de" altLang="ko-KR" sz="900" b="0" i="0" kern="1200" dirty="0">
                <a:solidFill>
                  <a:schemeClr val="tx1"/>
                </a:solidFill>
                <a:effectLst/>
                <a:latin typeface="+mn-lt"/>
                <a:ea typeface="+mn-ea"/>
                <a:cs typeface="+mn-cs"/>
              </a:rPr>
              <a:t>Zusammenfassend kann man sagen, dass meine Arbeit darauf abzielt, den Einfluss von Ausreißern auf die Prognosegenauigkeit von Feinstaubkonzentrationen zu untersuchen, und durch die Analyse des Einflusses von Ausreißern kann man ein vertieftes Verständnis für die hier </a:t>
            </a:r>
            <a:r>
              <a:rPr lang="de-DE" altLang="ko-KR" sz="900" b="0" i="0" kern="1200" dirty="0">
                <a:solidFill>
                  <a:schemeClr val="tx1"/>
                </a:solidFill>
                <a:effectLst/>
                <a:latin typeface="+mn-lt"/>
                <a:ea typeface="+mn-ea"/>
                <a:cs typeface="+mn-cs"/>
              </a:rPr>
              <a:t>verwendeten</a:t>
            </a:r>
            <a:r>
              <a:rPr lang="de" altLang="ko-KR" sz="900" b="0" i="0" kern="1200" dirty="0">
                <a:solidFill>
                  <a:schemeClr val="tx1"/>
                </a:solidFill>
                <a:effectLst/>
                <a:latin typeface="+mn-lt"/>
                <a:ea typeface="+mn-ea"/>
                <a:cs typeface="+mn-cs"/>
              </a:rPr>
              <a:t> Algorithmen entwickeln. Mit dieser gründlichen Analyse können wir in einer konkreten Forschungssituation eine Empfehlung für den besten Algorithmus abgeben.</a:t>
            </a:r>
            <a:endParaRPr lang="de" altLang="ko-KR" dirty="0">
              <a:effectLst/>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4</a:t>
            </a:fld>
            <a:endParaRPr lang="de-DE"/>
          </a:p>
        </p:txBody>
      </p:sp>
    </p:spTree>
    <p:extLst>
      <p:ext uri="{BB962C8B-B14F-4D97-AF65-F5344CB8AC3E}">
        <p14:creationId xmlns:p14="http://schemas.microsoft.com/office/powerpoint/2010/main" val="875635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Eine Zeitreihe ist eine Folge von Messungen, die in regelmäßigen Zeitintervallen durchgeführt werden. Somit kann eine Zeitreihe als eine Reihe aufeinander folgender Momente definiert werden. Die besonderen Merkmale von Zeitreihendaten bestehen darin, dass sie nach „Zeit“ sortiert und aufeinander folgende Werte miteinander korreliert sind. </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Zeitreihendaten zeitabhängig sind, gibt es ein zeitliches Muster. Traditionell werden Zeitreihendaten in Trend,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Zyklus und zufällige Schwankung kategorisiert.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Trend ist Veränderungen über einen längeren Zeitraum, die nicht in einem regelmäßigen Muster wiederholt werden. Die oben zwei Abbildungen zeigen fallende bzw. steigende Trends.</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tritt auf, wenn eine Zeitreihe von saisonalen Faktoren wie der Jahreszeit oder dem Wochentag beeinflusst wird. Die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stellt ein Muster dar, das sich gemäß einem regelmäßigen Zyklus wiederholt, und weist immer eine feste und bekannte Frequenz auf, wie z. B. Jahreszeit oder Wochentag. In der dritten Abbildung sind die zwischen 1975 und 1982 beobachteten Schwankungen ein Beispiel für ein solches Muster.</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Man kann dann sich fragen, was diese andere Schwankungen in dieser Abbildung sind. Die sind ein anderes Muster von Zeitreihen, das als Zyklus heißt.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Zyklus ist ein weiteres klassifiziertes Muster, das sich in Wellenform ohne regelmäßigen Zyklus und ohne feste Frequenz wiederholt. Diese Muster weisen typischerweise Schwankungen von zwei oder mehr Jahren auf. Die dritte Abbildung zeigt ein saisonales Muster, bildet aber auch große Wellen über einen langen Zeitraum ab, zum Beispiel so kurz wie sieben Jahre und so lang wie zehn Jahre, was ein Beispiel für einen Zyklus ist.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Zufällige Schwankungen sind, wie in der vierten Abbildung dargestellt, andere Unregelmäßigkeiten als Trend,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und Zyklus.</a:t>
            </a:r>
          </a:p>
        </p:txBody>
      </p:sp>
      <p:sp>
        <p:nvSpPr>
          <p:cNvPr id="4" name="슬라이드 번호 개체 틀 3"/>
          <p:cNvSpPr>
            <a:spLocks noGrp="1"/>
          </p:cNvSpPr>
          <p:nvPr>
            <p:ph type="sldNum" sz="quarter" idx="5"/>
          </p:nvPr>
        </p:nvSpPr>
        <p:spPr/>
        <p:txBody>
          <a:bodyPr/>
          <a:lstStyle/>
          <a:p>
            <a:fld id="{2D6A0D67-EDAE-48EC-829F-B147F9799060}" type="slidenum">
              <a:rPr lang="de-DE" smtClean="0"/>
              <a:t>5</a:t>
            </a:fld>
            <a:endParaRPr lang="de-DE"/>
          </a:p>
        </p:txBody>
      </p:sp>
    </p:spTree>
    <p:extLst>
      <p:ext uri="{BB962C8B-B14F-4D97-AF65-F5344CB8AC3E}">
        <p14:creationId xmlns:p14="http://schemas.microsoft.com/office/powerpoint/2010/main" val="227308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Punktausreißer: Wenn ein beliebiger Datenpunkt in Bezug auf die übrigen Daten als anomal betrachtet wird, wird er als Punktausreißer bezeichnet. Dies ist die einfachste Art von Ausreißer. Beispielsweise sind in Abbildung (a) die Punkte p1 und p2 sowie die Punkte im Bereich P3 Punktausreißer, da sie außerhalb der Grenzen des normalen Bereichs liegen.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Kollektive Ausreißer: Wenn eine Kollektion verwandter Datenpunkte in Bezug auf den gesamten Datensatz anomal ist, werden diese Punkte als kollektive Ausreißer bezeichnet. Ein einzelner Datenpunkt für sich genommen ist vielleicht keine Anomalie, aber was im Zusammenspiel mit anderen Daten geschieht, kann er eine Anomalie sein. Abbildung (b) ist ein Beispiel einer menschlichen Elektrokardiogramm-Ausgabe. Der Bereich zwischen 1000 und 1500 entlang der x-Achse weist auf eine Anomalie hin, da die gleichen niedrigen Werte ungewöhnlich lange vorhanden sind.</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Kontextabhängige Ausreißer: Wenn bestimmte Datenpunkte in einem bestimmten Kontext anomal sind, werden sie als kontextabhängige Ausreißer bezeichnet. Diese Datenpunkte können in einem bestimmten Kontext kontextabhängige Ausreißer sein, in einem anderen Kontext jedoch als normal gelten. Abbildung (c) zeigt ein Beispiel für kontextabhängige Ausreißer in Zeitreihendaten, die die monatlichen Temperaturen in einer Region zeigen. Eine Temperatur für die Zeit t1 kann im Winter normal sein, aber dieselbe Temperatur wäre im Sommer eine Anomalie.</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Zusammenfassend kann man sagen, dass Punktausreißer innerhalb des gesamten Datensatzes auftreten können, während kontextabhängige Ausreißer nur innerhalb einer Gruppe eines verwandten Datensatzes auftreten können. Kollektive Ausreißer können dagegen je nach Kontext der Daten insgesamt oder innerhalb einer Gruppe auftreten.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es in meiner Arbeit um Feinstaubdaten geht, konzentrieren wir uns auf Zeitreihendaten, und die </a:t>
            </a:r>
            <a:r>
              <a:rPr lang="de" altLang="ko-KR" sz="900" kern="1200" dirty="0" err="1">
                <a:solidFill>
                  <a:schemeClr val="tx1"/>
                </a:solidFill>
                <a:effectLst/>
                <a:latin typeface="+mn-lt"/>
                <a:ea typeface="+mn-ea"/>
                <a:cs typeface="+mn-cs"/>
              </a:rPr>
              <a:t>Ausreißererkennung</a:t>
            </a:r>
            <a:r>
              <a:rPr lang="de" altLang="ko-KR" sz="900" kern="1200" dirty="0">
                <a:solidFill>
                  <a:schemeClr val="tx1"/>
                </a:solidFill>
                <a:effectLst/>
                <a:latin typeface="+mn-lt"/>
                <a:ea typeface="+mn-ea"/>
                <a:cs typeface="+mn-cs"/>
              </a:rPr>
              <a:t> in Zeitreihendaten entspricht dem kontextabhängigen Ausreißer. Wie der Graph in Abbildung (c) zeigt, ist die Zeitabhängigkeit der wichtigste Faktor für Zeitreihendaten, weil sie zusätzliche Informationen enthalten kann, die sich für eine Verbesserung der </a:t>
            </a:r>
            <a:r>
              <a:rPr lang="de" altLang="ko-KR" sz="900" kern="1200" dirty="0" err="1">
                <a:solidFill>
                  <a:schemeClr val="tx1"/>
                </a:solidFill>
                <a:effectLst/>
                <a:latin typeface="+mn-lt"/>
                <a:ea typeface="+mn-ea"/>
                <a:cs typeface="+mn-cs"/>
              </a:rPr>
              <a:t>Ausreißererkennung</a:t>
            </a:r>
            <a:r>
              <a:rPr lang="de" altLang="ko-KR" sz="900" kern="1200" dirty="0">
                <a:solidFill>
                  <a:schemeClr val="tx1"/>
                </a:solidFill>
                <a:effectLst/>
                <a:latin typeface="+mn-lt"/>
                <a:ea typeface="+mn-ea"/>
                <a:cs typeface="+mn-cs"/>
              </a:rPr>
              <a:t> verwenden lassen.</a:t>
            </a:r>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6</a:t>
            </a:fld>
            <a:endParaRPr lang="de-DE"/>
          </a:p>
        </p:txBody>
      </p:sp>
    </p:spTree>
    <p:extLst>
      <p:ext uri="{BB962C8B-B14F-4D97-AF65-F5344CB8AC3E}">
        <p14:creationId xmlns:p14="http://schemas.microsoft.com/office/powerpoint/2010/main" val="3734628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altLang="ko-KR" dirty="0"/>
              <a:t>In der zweiten Abschnitt Methoden werde ich beschreiben, worauf wir uns konzentrieren, welche Methoden wir verwandet haben und was der Unterschied zwischen diese Arbeit und andere Arbeiten.</a:t>
            </a:r>
          </a:p>
          <a:p>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7</a:t>
            </a:fld>
            <a:endParaRPr lang="de-DE"/>
          </a:p>
        </p:txBody>
      </p:sp>
    </p:spTree>
    <p:extLst>
      <p:ext uri="{BB962C8B-B14F-4D97-AF65-F5344CB8AC3E}">
        <p14:creationId xmlns:p14="http://schemas.microsoft.com/office/powerpoint/2010/main" val="3374017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Abbildung (a) zeigt den allgemeinen Ablauf des maschinellen Lernens. </a:t>
            </a:r>
            <a:endParaRPr lang="de" altLang="ko-KR" dirty="0">
              <a:effectLst/>
            </a:endParaRPr>
          </a:p>
          <a:p>
            <a:endParaRPr lang="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 dirty="0"/>
              <a:t>Der erste Schritt ist die Datenbeschaffung. Hier wird die Daten mit Sensoren gesammelt. </a:t>
            </a:r>
            <a:r>
              <a:rPr lang="de" altLang="ko-KR" sz="900" kern="1200" dirty="0">
                <a:solidFill>
                  <a:schemeClr val="tx1"/>
                </a:solidFill>
                <a:effectLst/>
                <a:latin typeface="+mn-lt"/>
                <a:ea typeface="+mn-ea"/>
                <a:cs typeface="+mn-cs"/>
              </a:rPr>
              <a:t>Dabei </a:t>
            </a:r>
            <a:r>
              <a:rPr lang="de" altLang="ko-KR" sz="900" kern="1200" dirty="0" err="1">
                <a:solidFill>
                  <a:schemeClr val="tx1"/>
                </a:solidFill>
                <a:effectLst/>
                <a:latin typeface="+mn-lt"/>
                <a:ea typeface="+mn-ea"/>
                <a:cs typeface="+mn-cs"/>
              </a:rPr>
              <a:t>können</a:t>
            </a:r>
            <a:r>
              <a:rPr lang="de" altLang="ko-KR" sz="900" kern="1200" dirty="0">
                <a:solidFill>
                  <a:schemeClr val="tx1"/>
                </a:solidFill>
                <a:effectLst/>
                <a:latin typeface="+mn-lt"/>
                <a:ea typeface="+mn-ea"/>
                <a:cs typeface="+mn-cs"/>
              </a:rPr>
              <a:t> aufgrund technischer Probleme der Sensoren oder menschlicher Fehler </a:t>
            </a:r>
            <a:r>
              <a:rPr lang="de" altLang="ko-KR" sz="900" kern="1200" dirty="0" err="1">
                <a:solidFill>
                  <a:schemeClr val="tx1"/>
                </a:solidFill>
                <a:effectLst/>
                <a:latin typeface="+mn-lt"/>
                <a:ea typeface="+mn-ea"/>
                <a:cs typeface="+mn-cs"/>
              </a:rPr>
              <a:t>Ausreißerdaten</a:t>
            </a:r>
            <a:r>
              <a:rPr lang="de" altLang="ko-KR" sz="900" kern="1200" dirty="0">
                <a:solidFill>
                  <a:schemeClr val="tx1"/>
                </a:solidFill>
                <a:effectLst/>
                <a:latin typeface="+mn-lt"/>
                <a:ea typeface="+mn-ea"/>
                <a:cs typeface="+mn-cs"/>
              </a:rPr>
              <a:t> in den Datensatz gespeichert werden.</a:t>
            </a:r>
            <a:endParaRPr lang="de" altLang="ko-KR" dirty="0">
              <a:effectLst/>
            </a:endParaRPr>
          </a:p>
          <a:p>
            <a:endParaRPr lang="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 dirty="0"/>
              <a:t>Im zweiten Schritt ‚Inspektion und Erkundung‘ werden </a:t>
            </a:r>
            <a:r>
              <a:rPr lang="de" altLang="ko-KR" sz="900" kern="1200" dirty="0" err="1">
                <a:solidFill>
                  <a:schemeClr val="tx1"/>
                </a:solidFill>
                <a:effectLst/>
                <a:latin typeface="+mn-lt"/>
                <a:ea typeface="+mn-ea"/>
                <a:cs typeface="+mn-cs"/>
              </a:rPr>
              <a:t>unabhängige</a:t>
            </a:r>
            <a:r>
              <a:rPr lang="de" altLang="ko-KR" sz="900" kern="1200" dirty="0">
                <a:solidFill>
                  <a:schemeClr val="tx1"/>
                </a:solidFill>
                <a:effectLst/>
                <a:latin typeface="+mn-lt"/>
                <a:ea typeface="+mn-ea"/>
                <a:cs typeface="+mn-cs"/>
              </a:rPr>
              <a:t> Variablen, </a:t>
            </a:r>
            <a:r>
              <a:rPr lang="de" altLang="ko-KR" sz="900" kern="1200" dirty="0" err="1">
                <a:solidFill>
                  <a:schemeClr val="tx1"/>
                </a:solidFill>
                <a:effectLst/>
                <a:latin typeface="+mn-lt"/>
                <a:ea typeface="+mn-ea"/>
                <a:cs typeface="+mn-cs"/>
              </a:rPr>
              <a:t>abhängige</a:t>
            </a:r>
            <a:r>
              <a:rPr lang="de" altLang="ko-KR" sz="900" kern="1200" dirty="0">
                <a:solidFill>
                  <a:schemeClr val="tx1"/>
                </a:solidFill>
                <a:effectLst/>
                <a:latin typeface="+mn-lt"/>
                <a:ea typeface="+mn-ea"/>
                <a:cs typeface="+mn-cs"/>
              </a:rPr>
              <a:t> Variablen und Datentypen von Variablen untersucht, um die strukturellen Beziehungen aufzudecken, die durch verschiedene Features in den Daten hervorgerufen werden. </a:t>
            </a:r>
            <a:endParaRPr lang="de" altLang="ko-KR" dirty="0">
              <a:effectLst/>
            </a:endParaRPr>
          </a:p>
          <a:p>
            <a:endParaRPr lang="de-DE" dirty="0"/>
          </a:p>
          <a:p>
            <a:r>
              <a:rPr lang="de" altLang="ko-KR" dirty="0"/>
              <a:t>Anschließend werden diese Daten vorverarbeitet und bereinigt. Dieser Schritt ist der wichtige Teil dieser Arbeit. Wenn man sich diesen Schritt etwas genauer ansieht, kann man ihn in solche Schritte unterteilen. Im Schritt „Entfernen unvollständiger Daten“ entfernt man die unvollständigen Daten. Wenn beispielsweise eine von mehreren Variablen keinen Wert hat, werden diese Daten in diesem Teilschritt entfernt. Der folgende Teilschritt „Entfernen der </a:t>
            </a:r>
            <a:r>
              <a:rPr lang="de" altLang="ko-KR" dirty="0" err="1"/>
              <a:t>Anomaliedaten</a:t>
            </a:r>
            <a:r>
              <a:rPr lang="de" altLang="ko-KR" dirty="0"/>
              <a:t>“ verwendet mehrere </a:t>
            </a:r>
            <a:r>
              <a:rPr lang="de" altLang="ko-KR" dirty="0" err="1"/>
              <a:t>Ausreißererkennungsalgorithmen</a:t>
            </a:r>
            <a:r>
              <a:rPr lang="de" altLang="ko-KR" dirty="0"/>
              <a:t>, um Ausreißer zu entfernen. Dieser Unterschritt ist der Schlüsselschritt für diese Arbeit. Danach werden die Daten bereinigt. Die Bereinigung bedeutet, dass die Index neu angeordnet werden, weil sie aufgrund der entfernten Daten nicht kontinuierlich geworden sind.</a:t>
            </a:r>
            <a:endParaRPr lang="en-US" altLang="ko-KR" dirty="0"/>
          </a:p>
          <a:p>
            <a:endParaRPr lang="en-US" altLang="ko-KR" dirty="0"/>
          </a:p>
          <a:p>
            <a:r>
              <a:rPr lang="de" altLang="ko-KR" dirty="0"/>
              <a:t>Zurück zur Abbildung links, der folgende Schritt ist „Modellierung und Training“. Hier wird ein Modell zur Vorhersage von Feinstaub erstellt und dieses Modell durch den vorbearbeiteten Datensatz im vorherigen Schritt trainiert.</a:t>
            </a:r>
          </a:p>
          <a:p>
            <a:endParaRPr lang="de" altLang="ko-KR" dirty="0"/>
          </a:p>
          <a:p>
            <a:r>
              <a:rPr lang="de" altLang="ko-KR" dirty="0"/>
              <a:t>Danach bewerten wir die Leistung dieses Modells. Das Bewertungsverfahren wird in dem nächsten Abschnitt erläutert. Wenn die Leistung nicht so gut ist wie erwartet, kann dieser Prozess zum vorherigen Schritt zurückkehren und den Schritt 'Modellierung und Training' noch mal durchführen.</a:t>
            </a:r>
          </a:p>
          <a:p>
            <a:endParaRPr lang="de" altLang="ko-KR" dirty="0"/>
          </a:p>
          <a:p>
            <a:r>
              <a:rPr lang="de" altLang="ko-KR" dirty="0"/>
              <a:t>Im letzten Schritt wird das Modell bereitgestellt. Wenn jedoch Eine Situation vorliegt, in der das Modell aufgrund des kritischen Feedbacks erst noch weiter aktualisiert werden muss, kann es in die Erfassungsphase zurückkehren.</a:t>
            </a:r>
            <a:endParaRPr lang="de" altLang="ko-KR" dirty="0">
              <a:effectLst/>
            </a:endParaRPr>
          </a:p>
        </p:txBody>
      </p:sp>
      <p:sp>
        <p:nvSpPr>
          <p:cNvPr id="4" name="Foliennummernplatzhalter 3"/>
          <p:cNvSpPr>
            <a:spLocks noGrp="1"/>
          </p:cNvSpPr>
          <p:nvPr>
            <p:ph type="sldNum" sz="quarter" idx="10"/>
          </p:nvPr>
        </p:nvSpPr>
        <p:spPr/>
        <p:txBody>
          <a:bodyPr/>
          <a:lstStyle/>
          <a:p>
            <a:fld id="{2D6A0D67-EDAE-48EC-829F-B147F9799060}" type="slidenum">
              <a:rPr lang="de-DE" smtClean="0"/>
              <a:t>8</a:t>
            </a:fld>
            <a:endParaRPr lang="de-DE"/>
          </a:p>
        </p:txBody>
      </p:sp>
    </p:spTree>
    <p:extLst>
      <p:ext uri="{BB962C8B-B14F-4D97-AF65-F5344CB8AC3E}">
        <p14:creationId xmlns:p14="http://schemas.microsoft.com/office/powerpoint/2010/main" val="2107528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In dieser vorliegenden Arbeit werden insgesamt fünf Algorithmen verwendet. </a:t>
            </a:r>
            <a:r>
              <a:rPr lang="de" dirty="0"/>
              <a:t>Diese fünf Algorithmen kann man nach ihrem Grundkonzept in drei Typen unterteilen. Statistik-, cluster- und dichtebasiert.</a:t>
            </a:r>
          </a:p>
          <a:p>
            <a:endParaRPr lang="de" dirty="0"/>
          </a:p>
          <a:p>
            <a:r>
              <a:rPr lang="de" dirty="0"/>
              <a:t>In statistikbasierten Algorithmen gibt es zwei Algorithmen, die ich in dieser Arbeit verwendet habe. </a:t>
            </a:r>
            <a:r>
              <a:rPr lang="de" dirty="0" err="1"/>
              <a:t>Interquartile</a:t>
            </a:r>
            <a:r>
              <a:rPr lang="de" dirty="0"/>
              <a:t> Range und </a:t>
            </a:r>
            <a:r>
              <a:rPr lang="de" dirty="0" err="1"/>
              <a:t>z</a:t>
            </a:r>
            <a:r>
              <a:rPr lang="de" dirty="0"/>
              <a:t>-Score Filter.</a:t>
            </a:r>
            <a:endParaRPr lang="de-DE" dirty="0"/>
          </a:p>
          <a:p>
            <a:r>
              <a:rPr lang="de-DE" dirty="0"/>
              <a:t>Das Konzept der statistik-</a:t>
            </a:r>
            <a:r>
              <a:rPr lang="de" altLang="ko-KR" sz="900" b="0" i="0" kern="1200" dirty="0">
                <a:solidFill>
                  <a:schemeClr val="tx1"/>
                </a:solidFill>
                <a:effectLst/>
                <a:latin typeface="+mn-lt"/>
                <a:ea typeface="+mn-ea"/>
                <a:cs typeface="+mn-cs"/>
              </a:rPr>
              <a:t>basierte Algorithmen zur </a:t>
            </a:r>
            <a:r>
              <a:rPr lang="de" altLang="ko-KR" sz="900" b="0" i="0" kern="1200" dirty="0" err="1">
                <a:solidFill>
                  <a:schemeClr val="tx1"/>
                </a:solidFill>
                <a:effectLst/>
                <a:latin typeface="+mn-lt"/>
                <a:ea typeface="+mn-ea"/>
                <a:cs typeface="+mn-cs"/>
              </a:rPr>
              <a:t>Ausreißererkennung</a:t>
            </a:r>
            <a:r>
              <a:rPr lang="de" altLang="ko-KR" sz="900" b="0" i="0" kern="1200" dirty="0">
                <a:solidFill>
                  <a:schemeClr val="tx1"/>
                </a:solidFill>
                <a:effectLst/>
                <a:latin typeface="+mn-lt"/>
                <a:ea typeface="+mn-ea"/>
                <a:cs typeface="+mn-cs"/>
              </a:rPr>
              <a:t> ist es, nach Datenpunkten zu suchen, die signifikant von der Verteilung der restlichen Daten abweichen. Hierbei werden statistische Maße wie Mittelwert, Standardabweichung oder Quantile genutzt</a:t>
            </a:r>
            <a:r>
              <a:rPr lang="en-US" altLang="ko-KR" sz="900" b="0" i="0" kern="1200" dirty="0">
                <a:solidFill>
                  <a:schemeClr val="tx1"/>
                </a:solidFill>
                <a:effectLst/>
                <a:latin typeface="+mn-lt"/>
                <a:ea typeface="+mn-ea"/>
                <a:cs typeface="+mn-cs"/>
              </a:rPr>
              <a:t>.</a:t>
            </a:r>
            <a:endParaRPr lang="de-DE"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In clusterbasierten Algorithmen gibt es einen Algorithmus, der K-</a:t>
            </a:r>
            <a:r>
              <a:rPr lang="de" altLang="ko-KR" dirty="0" err="1"/>
              <a:t>Means</a:t>
            </a:r>
            <a:r>
              <a:rPr lang="de" altLang="ko-KR" dirty="0"/>
              <a:t> Clustering heißt.</a:t>
            </a:r>
            <a:endParaRPr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Die cluster-</a:t>
            </a:r>
            <a:r>
              <a:rPr lang="de" altLang="ko-KR" dirty="0"/>
              <a:t>basierte </a:t>
            </a:r>
            <a:r>
              <a:rPr lang="de" altLang="ko-KR" dirty="0" err="1"/>
              <a:t>Ausreißererkennungsalgorithmen</a:t>
            </a:r>
            <a:r>
              <a:rPr lang="de" altLang="ko-KR" dirty="0"/>
              <a:t> basieren auf der Idee, dass Ausreißer in einem Datensatz sich von den anderen Datenpunkten dadurch unterscheiden, dass sie keine klare Zugehörigkeit zu einem Cluster aufweisen oder sich weit von den Clustern entfernt befinden.</a:t>
            </a:r>
            <a:endParaRPr lang="de-DE" dirty="0"/>
          </a:p>
          <a:p>
            <a:endParaRPr lang="de-DE" dirty="0"/>
          </a:p>
          <a:p>
            <a:r>
              <a:rPr lang="de" altLang="ko-KR" dirty="0"/>
              <a:t>In dichtebasierten Algorithmen gibt es zwei Algorithmen. </a:t>
            </a:r>
            <a:r>
              <a:rPr lang="de" altLang="ko-KR" dirty="0" err="1"/>
              <a:t>Local</a:t>
            </a:r>
            <a:r>
              <a:rPr lang="de" altLang="ko-KR" dirty="0"/>
              <a:t> </a:t>
            </a:r>
            <a:r>
              <a:rPr lang="de" altLang="ko-KR" dirty="0" err="1"/>
              <a:t>Outlier</a:t>
            </a:r>
            <a:r>
              <a:rPr lang="de" altLang="ko-KR" dirty="0"/>
              <a:t> </a:t>
            </a:r>
            <a:r>
              <a:rPr lang="de" altLang="ko-KR" dirty="0" err="1"/>
              <a:t>Factor</a:t>
            </a:r>
            <a:r>
              <a:rPr lang="de" altLang="ko-KR" dirty="0"/>
              <a:t> und Isolation </a:t>
            </a:r>
            <a:r>
              <a:rPr lang="de" altLang="ko-KR" dirty="0" err="1"/>
              <a:t>Forest</a:t>
            </a:r>
            <a:r>
              <a:rPr lang="de" altLang="ko-KR" dirty="0"/>
              <a:t>.</a:t>
            </a:r>
            <a:endParaRPr lang="de-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Die d</a:t>
            </a:r>
            <a:r>
              <a:rPr lang="de" altLang="ko-KR" dirty="0"/>
              <a:t>ichte-basierte Ausreißererkennungsalgorithmen identifizieren Ausreißer anhand der Dichte von Daten in einem Datensatz. Die Daten, die in Bereichen mit geringer Dichte liegen oder in Gruppen mit niedriger Dichte, werden als Ausreißer betrachtet.</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9</a:t>
            </a:fld>
            <a:endParaRPr lang="de-DE"/>
          </a:p>
        </p:txBody>
      </p:sp>
    </p:spTree>
    <p:extLst>
      <p:ext uri="{BB962C8B-B14F-4D97-AF65-F5344CB8AC3E}">
        <p14:creationId xmlns:p14="http://schemas.microsoft.com/office/powerpoint/2010/main" val="54642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989681" y="2571749"/>
            <a:ext cx="6840001" cy="762617"/>
          </a:xfrm>
          <a:prstGeom prst="rect">
            <a:avLst/>
          </a:prstGeom>
          <a:ln>
            <a:noFill/>
          </a:ln>
        </p:spPr>
        <p:txBody>
          <a:bodyPr anchor="t"/>
          <a:lstStyle>
            <a:lvl1pPr algn="l">
              <a:defRPr sz="2800" b="1"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Subtitle 2"/>
          <p:cNvSpPr>
            <a:spLocks noGrp="1"/>
          </p:cNvSpPr>
          <p:nvPr>
            <p:ph type="subTitle" idx="1"/>
          </p:nvPr>
        </p:nvSpPr>
        <p:spPr>
          <a:xfrm>
            <a:off x="987840" y="3367497"/>
            <a:ext cx="6840000" cy="324000"/>
          </a:xfrm>
          <a:prstGeom prst="rect">
            <a:avLst/>
          </a:prstGeom>
        </p:spPr>
        <p:txBody>
          <a:bodyPr/>
          <a:lstStyle>
            <a:lvl1pPr marL="0" indent="0" algn="l">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11" name="Rechteck 22">
            <a:extLst>
              <a:ext uri="{FF2B5EF4-FFF2-40B4-BE49-F238E27FC236}">
                <a16:creationId xmlns:a16="http://schemas.microsoft.com/office/drawing/2014/main" id="{9EC1A838-4A71-41EB-BAE2-0041643BC9D4}"/>
              </a:ext>
            </a:extLst>
          </p:cNvPr>
          <p:cNvSpPr/>
          <p:nvPr userDrawn="1"/>
        </p:nvSpPr>
        <p:spPr>
          <a:xfrm>
            <a:off x="0" y="4732338"/>
            <a:ext cx="9144000" cy="41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Open Sans" panose="020B0606030504020204" pitchFamily="34" charset="0"/>
              <a:ea typeface="Open Sans" panose="020B0606030504020204" pitchFamily="34" charset="0"/>
              <a:cs typeface="Open Sans" panose="020B0606030504020204" pitchFamily="34" charset="0"/>
            </a:endParaRPr>
          </a:p>
        </p:txBody>
      </p:sp>
      <p:sp>
        <p:nvSpPr>
          <p:cNvPr id="14" name="Textplatzhalter 16">
            <a:extLst>
              <a:ext uri="{FF2B5EF4-FFF2-40B4-BE49-F238E27FC236}">
                <a16:creationId xmlns:a16="http://schemas.microsoft.com/office/drawing/2014/main" id="{E05DD9AE-D48F-4051-BF5C-DF56332B714C}"/>
              </a:ext>
            </a:extLst>
          </p:cNvPr>
          <p:cNvSpPr>
            <a:spLocks noGrp="1"/>
          </p:cNvSpPr>
          <p:nvPr>
            <p:ph type="body" sz="quarter" idx="12" hasCustomPrompt="1"/>
          </p:nvPr>
        </p:nvSpPr>
        <p:spPr>
          <a:xfrm>
            <a:off x="987840" y="2207181"/>
            <a:ext cx="4348162" cy="180000"/>
          </a:xfrm>
          <a:prstGeom prst="rect">
            <a:avLst/>
          </a:prstGeom>
        </p:spPr>
        <p:txBody>
          <a:bodyPr lIns="0" tIns="0" rIns="0" bIns="0"/>
          <a:lstStyle>
            <a:lvl1pPr marL="0" indent="0">
              <a:buNone/>
              <a:defRPr sz="1200">
                <a:latin typeface="Open Sans" panose="020B0606030504020204" pitchFamily="34" charset="0"/>
                <a:ea typeface="Open Sans" panose="020B0606030504020204" pitchFamily="34" charset="0"/>
                <a:cs typeface="Open Sans" panose="020B0606030504020204" pitchFamily="34" charset="0"/>
              </a:defRPr>
            </a:lvl1pPr>
          </a:lstStyle>
          <a:p>
            <a:pPr lvl="0"/>
            <a:r>
              <a:rPr lang="de-DE" dirty="0"/>
              <a:t>TU Dresden / Database Research Group</a:t>
            </a:r>
          </a:p>
        </p:txBody>
      </p:sp>
      <p:sp>
        <p:nvSpPr>
          <p:cNvPr id="20" name="Textplatzhalter 16">
            <a:extLst>
              <a:ext uri="{FF2B5EF4-FFF2-40B4-BE49-F238E27FC236}">
                <a16:creationId xmlns:a16="http://schemas.microsoft.com/office/drawing/2014/main" id="{5C851981-2C38-4E36-BCEB-0BE1C144695A}"/>
              </a:ext>
            </a:extLst>
          </p:cNvPr>
          <p:cNvSpPr>
            <a:spLocks noGrp="1"/>
          </p:cNvSpPr>
          <p:nvPr>
            <p:ph type="body" sz="quarter" idx="13" hasCustomPrompt="1"/>
          </p:nvPr>
        </p:nvSpPr>
        <p:spPr>
          <a:xfrm>
            <a:off x="987840" y="1950831"/>
            <a:ext cx="4348162" cy="180000"/>
          </a:xfrm>
          <a:prstGeom prst="rect">
            <a:avLst/>
          </a:prstGeom>
        </p:spPr>
        <p:txBody>
          <a:bodyPr lIns="0" tIns="0" rIns="0" bIns="0"/>
          <a:lstStyle>
            <a:lvl1pPr marL="0" indent="0">
              <a:buNone/>
              <a:defRPr sz="1200" b="1">
                <a:latin typeface="Open Sans" panose="020B0606030504020204" pitchFamily="34" charset="0"/>
                <a:ea typeface="Open Sans" panose="020B0606030504020204" pitchFamily="34" charset="0"/>
                <a:cs typeface="Open Sans" panose="020B0606030504020204" pitchFamily="34" charset="0"/>
              </a:defRPr>
            </a:lvl1pPr>
          </a:lstStyle>
          <a:p>
            <a:pPr lvl="0"/>
            <a:r>
              <a:rPr lang="de-DE" dirty="0"/>
              <a:t>Firstname </a:t>
            </a:r>
            <a:r>
              <a:rPr lang="de-DE" dirty="0" err="1"/>
              <a:t>Lastname</a:t>
            </a:r>
            <a:r>
              <a:rPr lang="de-DE" dirty="0"/>
              <a:t> </a:t>
            </a:r>
          </a:p>
        </p:txBody>
      </p:sp>
      <p:sp>
        <p:nvSpPr>
          <p:cNvPr id="22" name="Textfeld 3">
            <a:extLst>
              <a:ext uri="{FF2B5EF4-FFF2-40B4-BE49-F238E27FC236}">
                <a16:creationId xmlns:a16="http://schemas.microsoft.com/office/drawing/2014/main" id="{257E8C03-63E5-47DA-8B53-38BFFF25BA50}"/>
              </a:ext>
            </a:extLst>
          </p:cNvPr>
          <p:cNvSpPr txBox="1"/>
          <p:nvPr userDrawn="1"/>
        </p:nvSpPr>
        <p:spPr>
          <a:xfrm>
            <a:off x="5764697" y="4894797"/>
            <a:ext cx="3193774" cy="153888"/>
          </a:xfrm>
          <a:prstGeom prst="rect">
            <a:avLst/>
          </a:prstGeom>
        </p:spPr>
        <p:txBody>
          <a:bodyPr wrap="square" lIns="0" tIns="0" rIns="0" bIns="0" rtlCol="0">
            <a:spAutoFit/>
          </a:bodyPr>
          <a:lstStyle/>
          <a:p>
            <a:pPr algn="r"/>
            <a:r>
              <a:rPr lang="de-DE" sz="1000" dirty="0">
                <a:latin typeface="Open Sans" panose="020B0606030504020204" pitchFamily="34" charset="0"/>
                <a:ea typeface="Open Sans" panose="020B0606030504020204" pitchFamily="34" charset="0"/>
                <a:cs typeface="Open Sans" panose="020B0606030504020204" pitchFamily="34" charset="0"/>
              </a:rPr>
              <a:t>Version: </a:t>
            </a:r>
            <a:fld id="{F177775E-225A-407F-992E-67988BAC233C}" type="datetime2">
              <a:rPr lang="en-US" sz="1000" smtClean="0">
                <a:latin typeface="Open Sans" panose="020B0606030504020204" pitchFamily="34" charset="0"/>
                <a:ea typeface="Open Sans" panose="020B0606030504020204" pitchFamily="34" charset="0"/>
                <a:cs typeface="Open Sans" panose="020B0606030504020204" pitchFamily="34" charset="0"/>
              </a:rPr>
              <a:pPr algn="r"/>
              <a:t>Saturday, March 11, 2023</a:t>
            </a:fld>
            <a:endParaRPr lang="de-DE" sz="1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3" name="Grafik 23">
            <a:extLst>
              <a:ext uri="{FF2B5EF4-FFF2-40B4-BE49-F238E27FC236}">
                <a16:creationId xmlns:a16="http://schemas.microsoft.com/office/drawing/2014/main" id="{7420A23F-C841-42FA-A028-8D4D5BA6098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838936" y="171758"/>
            <a:ext cx="1414669" cy="576750"/>
          </a:xfrm>
          <a:prstGeom prst="rect">
            <a:avLst/>
          </a:prstGeom>
        </p:spPr>
      </p:pic>
      <p:sp>
        <p:nvSpPr>
          <p:cNvPr id="9" name="Textfeld 5">
            <a:extLst>
              <a:ext uri="{FF2B5EF4-FFF2-40B4-BE49-F238E27FC236}">
                <a16:creationId xmlns:a16="http://schemas.microsoft.com/office/drawing/2014/main" id="{8AEA814F-081F-4B5B-B287-4E2BF0E543DE}"/>
              </a:ext>
            </a:extLst>
          </p:cNvPr>
          <p:cNvSpPr txBox="1"/>
          <p:nvPr userDrawn="1"/>
        </p:nvSpPr>
        <p:spPr>
          <a:xfrm>
            <a:off x="353860" y="558558"/>
            <a:ext cx="7064971" cy="6155531"/>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40000" b="1" dirty="0">
                <a:solidFill>
                  <a:srgbClr val="D0E3F3"/>
                </a:solidFill>
                <a:latin typeface="Open Sans" panose="020B0606030504020204" pitchFamily="34" charset="0"/>
                <a:ea typeface="Open Sans" panose="020B0606030504020204" pitchFamily="34" charset="0"/>
                <a:cs typeface="Open Sans" panose="020B0606030504020204" pitchFamily="34" charset="0"/>
              </a:rPr>
              <a:t>5</a:t>
            </a:r>
          </a:p>
        </p:txBody>
      </p:sp>
    </p:spTree>
    <p:extLst>
      <p:ext uri="{BB962C8B-B14F-4D97-AF65-F5344CB8AC3E}">
        <p14:creationId xmlns:p14="http://schemas.microsoft.com/office/powerpoint/2010/main" val="222480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2" name="Rechteck 12">
            <a:extLst>
              <a:ext uri="{FF2B5EF4-FFF2-40B4-BE49-F238E27FC236}">
                <a16:creationId xmlns:a16="http://schemas.microsoft.com/office/drawing/2014/main" id="{3400C008-FE4A-42ED-A066-5EAD4C07FADD}"/>
              </a:ext>
            </a:extLst>
          </p:cNvPr>
          <p:cNvSpPr/>
          <p:nvPr userDrawn="1"/>
        </p:nvSpPr>
        <p:spPr>
          <a:xfrm>
            <a:off x="0" y="915988"/>
            <a:ext cx="9144000" cy="4227512"/>
          </a:xfrm>
          <a:prstGeom prst="rect">
            <a:avLst/>
          </a:prstGeom>
          <a:solidFill>
            <a:srgbClr val="E7F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D0E3F3"/>
              </a:solidFill>
            </a:endParaRPr>
          </a:p>
        </p:txBody>
      </p:sp>
      <p:pic>
        <p:nvPicPr>
          <p:cNvPr id="11" name="Grafik 15">
            <a:extLst>
              <a:ext uri="{FF2B5EF4-FFF2-40B4-BE49-F238E27FC236}">
                <a16:creationId xmlns:a16="http://schemas.microsoft.com/office/drawing/2014/main" id="{A5377975-D7FF-46E4-BA7E-6BAD37B8C71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17" b="23495"/>
          <a:stretch/>
        </p:blipFill>
        <p:spPr>
          <a:xfrm>
            <a:off x="1240865" y="-990"/>
            <a:ext cx="7543178" cy="5143500"/>
          </a:xfrm>
          <a:prstGeom prst="rect">
            <a:avLst/>
          </a:prstGeom>
        </p:spPr>
      </p:pic>
      <p:sp>
        <p:nvSpPr>
          <p:cNvPr id="2" name="Title 1"/>
          <p:cNvSpPr>
            <a:spLocks noGrp="1"/>
          </p:cNvSpPr>
          <p:nvPr>
            <p:ph type="ctrTitle"/>
          </p:nvPr>
        </p:nvSpPr>
        <p:spPr>
          <a:xfrm>
            <a:off x="837368" y="2486945"/>
            <a:ext cx="7617519" cy="832726"/>
          </a:xfrm>
          <a:prstGeom prst="rect">
            <a:avLst/>
          </a:prstGeom>
          <a:ln>
            <a:noFill/>
          </a:ln>
        </p:spPr>
        <p:txBody>
          <a:bodyPr anchor="t"/>
          <a:lstStyle>
            <a:lvl1pPr algn="l">
              <a:defRPr sz="2800" b="1"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Subtitle 2"/>
          <p:cNvSpPr>
            <a:spLocks noGrp="1"/>
          </p:cNvSpPr>
          <p:nvPr>
            <p:ph type="subTitle" idx="1"/>
          </p:nvPr>
        </p:nvSpPr>
        <p:spPr>
          <a:xfrm>
            <a:off x="835527" y="3375456"/>
            <a:ext cx="6840000" cy="324000"/>
          </a:xfrm>
          <a:prstGeom prst="rect">
            <a:avLst/>
          </a:prstGeom>
        </p:spPr>
        <p:txBody>
          <a:bodyPr/>
          <a:lstStyle>
            <a:lvl1pPr marL="0" indent="0" algn="l">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pic>
        <p:nvPicPr>
          <p:cNvPr id="10" name="Grafik 23">
            <a:extLst>
              <a:ext uri="{FF2B5EF4-FFF2-40B4-BE49-F238E27FC236}">
                <a16:creationId xmlns:a16="http://schemas.microsoft.com/office/drawing/2014/main" id="{CE660BB8-91B8-4F7D-8376-9E3C0BDE2283}"/>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38936" y="171758"/>
            <a:ext cx="1414669" cy="576750"/>
          </a:xfrm>
          <a:prstGeom prst="rect">
            <a:avLst/>
          </a:prstGeom>
        </p:spPr>
      </p:pic>
    </p:spTree>
    <p:extLst>
      <p:ext uri="{BB962C8B-B14F-4D97-AF65-F5344CB8AC3E}">
        <p14:creationId xmlns:p14="http://schemas.microsoft.com/office/powerpoint/2010/main" val="104528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6" name="Titel 5"/>
          <p:cNvSpPr>
            <a:spLocks noGrp="1"/>
          </p:cNvSpPr>
          <p:nvPr>
            <p:ph type="title"/>
          </p:nvPr>
        </p:nvSpPr>
        <p:spPr>
          <a:xfrm>
            <a:off x="936780" y="2355749"/>
            <a:ext cx="7560000" cy="930789"/>
          </a:xfrm>
          <a:prstGeom prst="rect">
            <a:avLst/>
          </a:prstGeom>
          <a:ln>
            <a:noFill/>
          </a:ln>
        </p:spPr>
        <p:txBody>
          <a:bodyPr anchor="t"/>
          <a:lstStyle>
            <a:lvl1pPr algn="l">
              <a:defRPr sz="2400" b="1">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4" name="Rechteck 3"/>
          <p:cNvSpPr/>
          <p:nvPr userDrawn="1"/>
        </p:nvSpPr>
        <p:spPr>
          <a:xfrm>
            <a:off x="511308" y="2139750"/>
            <a:ext cx="36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2EA88E"/>
              </a:solidFill>
            </a:endParaRPr>
          </a:p>
        </p:txBody>
      </p:sp>
      <p:sp>
        <p:nvSpPr>
          <p:cNvPr id="8" name="Rechteck 7"/>
          <p:cNvSpPr/>
          <p:nvPr userDrawn="1"/>
        </p:nvSpPr>
        <p:spPr>
          <a:xfrm rot="2700000">
            <a:off x="8582974" y="1773663"/>
            <a:ext cx="18000" cy="151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userDrawn="1"/>
        </p:nvSpPr>
        <p:spPr>
          <a:xfrm rot="8100000">
            <a:off x="8873225" y="2002836"/>
            <a:ext cx="18000" cy="79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2">
            <a:extLst>
              <a:ext uri="{FF2B5EF4-FFF2-40B4-BE49-F238E27FC236}">
                <a16:creationId xmlns:a16="http://schemas.microsoft.com/office/drawing/2014/main" id="{7C32C9CF-6F47-4863-BB0D-F0A81F892AEF}"/>
              </a:ext>
            </a:extLst>
          </p:cNvPr>
          <p:cNvSpPr/>
          <p:nvPr userDrawn="1"/>
        </p:nvSpPr>
        <p:spPr>
          <a:xfrm>
            <a:off x="358775" y="1957973"/>
            <a:ext cx="252412" cy="1800225"/>
          </a:xfrm>
          <a:prstGeom prst="rect">
            <a:avLst/>
          </a:prstGeom>
          <a:solidFill>
            <a:srgbClr val="D0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6322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180000" y="254870"/>
            <a:ext cx="6480000" cy="43056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Content Placeholder 2"/>
          <p:cNvSpPr>
            <a:spLocks noGrp="1"/>
          </p:cNvSpPr>
          <p:nvPr>
            <p:ph idx="1"/>
          </p:nvPr>
        </p:nvSpPr>
        <p:spPr>
          <a:xfrm>
            <a:off x="180000" y="918992"/>
            <a:ext cx="8784000" cy="3780000"/>
          </a:xfrm>
          <a:prstGeom prst="rect">
            <a:avLst/>
          </a:prstGeom>
          <a:ln>
            <a:noFill/>
          </a:ln>
        </p:spPr>
        <p:txBody>
          <a:bodyPr lIns="0"/>
          <a:lstStyle>
            <a:lvl1pPr marL="90488" indent="-90488">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b="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b="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buFont typeface="Arial" panose="020B0604020202020204" pitchFamily="34" charset="0"/>
              <a:buChar cha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246037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6480000" cy="43200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3" name="Content Placeholder 2"/>
          <p:cNvSpPr>
            <a:spLocks noGrp="1"/>
          </p:cNvSpPr>
          <p:nvPr>
            <p:ph idx="1"/>
          </p:nvPr>
        </p:nvSpPr>
        <p:spPr>
          <a:xfrm>
            <a:off x="180000" y="918992"/>
            <a:ext cx="4248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tabLst>
                <a:tab pos="4124325" algn="l"/>
              </a:tabLst>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5" name="Content Placeholder 2"/>
          <p:cNvSpPr>
            <a:spLocks noGrp="1"/>
          </p:cNvSpPr>
          <p:nvPr>
            <p:ph idx="10"/>
          </p:nvPr>
        </p:nvSpPr>
        <p:spPr>
          <a:xfrm>
            <a:off x="4716000" y="918992"/>
            <a:ext cx="4248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normalizeH="0"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buFont typeface="Muli" panose="00000500000000000000" pitchFamily="2" charset="0"/>
              <a:buChar char="•"/>
              <a:defRPr sz="1200">
                <a:latin typeface="+mj-lt"/>
              </a:defRPr>
            </a:lvl4pPr>
            <a:lvl5pPr>
              <a:defRPr sz="1200">
                <a:latin typeface="+mj-lt"/>
              </a:defRPr>
            </a:lvl5pPr>
            <a:lvl6pPr>
              <a:defRPr sz="1200"/>
            </a:lvl6pPr>
            <a:lvl7pPr>
              <a:defRPr sz="1200"/>
            </a:lvl7pPr>
            <a:lvl8pPr>
              <a:defRPr sz="1200"/>
            </a:lvl8pPr>
            <a:lvl9pPr marL="2743200" indent="0">
              <a:buNone/>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159263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6480000" cy="432000"/>
          </a:xfrm>
          <a:prstGeom prst="rect">
            <a:avLst/>
          </a:prstGeom>
        </p:spPr>
        <p:txBody>
          <a:bodyPr anchor="ctr"/>
          <a:lstStyle>
            <a:lvl1pPr>
              <a:defRPr sz="2200" b="1">
                <a:solidFill>
                  <a:srgbClr val="555555"/>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3" name="Content Placeholder 2"/>
          <p:cNvSpPr>
            <a:spLocks noGrp="1"/>
          </p:cNvSpPr>
          <p:nvPr>
            <p:ph idx="1"/>
          </p:nvPr>
        </p:nvSpPr>
        <p:spPr>
          <a:xfrm>
            <a:off x="180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8" name="Content Placeholder 2"/>
          <p:cNvSpPr>
            <a:spLocks noGrp="1"/>
          </p:cNvSpPr>
          <p:nvPr>
            <p:ph idx="13"/>
          </p:nvPr>
        </p:nvSpPr>
        <p:spPr>
          <a:xfrm>
            <a:off x="6192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tabLst>
                <a:tab pos="627063" algn="l"/>
              </a:tabLst>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9" name="Content Placeholder 2"/>
          <p:cNvSpPr>
            <a:spLocks noGrp="1"/>
          </p:cNvSpPr>
          <p:nvPr>
            <p:ph idx="14"/>
          </p:nvPr>
        </p:nvSpPr>
        <p:spPr>
          <a:xfrm>
            <a:off x="3186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494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ohne Inhalt">
    <p:spTree>
      <p:nvGrpSpPr>
        <p:cNvPr id="1" name=""/>
        <p:cNvGrpSpPr/>
        <p:nvPr/>
      </p:nvGrpSpPr>
      <p:grpSpPr>
        <a:xfrm>
          <a:off x="0" y="0"/>
          <a:ext cx="0" cy="0"/>
          <a:chOff x="0" y="0"/>
          <a:chExt cx="0" cy="0"/>
        </a:xfrm>
      </p:grpSpPr>
      <p:sp>
        <p:nvSpPr>
          <p:cNvPr id="2" name="Title 1"/>
          <p:cNvSpPr>
            <a:spLocks noGrp="1"/>
          </p:cNvSpPr>
          <p:nvPr>
            <p:ph type="title"/>
          </p:nvPr>
        </p:nvSpPr>
        <p:spPr>
          <a:xfrm>
            <a:off x="180000" y="254870"/>
            <a:ext cx="6480000" cy="43056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Tree>
    <p:extLst>
      <p:ext uri="{BB962C8B-B14F-4D97-AF65-F5344CB8AC3E}">
        <p14:creationId xmlns:p14="http://schemas.microsoft.com/office/powerpoint/2010/main" val="293284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42BE245D-6534-4407-A746-F730C69CC9AB}"/>
              </a:ext>
            </a:extLst>
          </p:cNvPr>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01236" y="235721"/>
            <a:ext cx="1183989" cy="411469"/>
          </a:xfrm>
          <a:prstGeom prst="rect">
            <a:avLst/>
          </a:prstGeom>
        </p:spPr>
      </p:pic>
      <p:sp>
        <p:nvSpPr>
          <p:cNvPr id="7" name="Rechteck 9">
            <a:extLst>
              <a:ext uri="{FF2B5EF4-FFF2-40B4-BE49-F238E27FC236}">
                <a16:creationId xmlns:a16="http://schemas.microsoft.com/office/drawing/2014/main" id="{8CE2738A-D753-48BE-891A-34A80614D575}"/>
              </a:ext>
            </a:extLst>
          </p:cNvPr>
          <p:cNvSpPr/>
          <p:nvPr userDrawn="1"/>
        </p:nvSpPr>
        <p:spPr>
          <a:xfrm>
            <a:off x="0" y="4732030"/>
            <a:ext cx="9144000" cy="411469"/>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3">
            <a:extLst>
              <a:ext uri="{FF2B5EF4-FFF2-40B4-BE49-F238E27FC236}">
                <a16:creationId xmlns:a16="http://schemas.microsoft.com/office/drawing/2014/main" id="{CB1B3FC5-F198-4DA7-B106-511A875FB776}"/>
              </a:ext>
            </a:extLst>
          </p:cNvPr>
          <p:cNvSpPr txBox="1"/>
          <p:nvPr userDrawn="1"/>
        </p:nvSpPr>
        <p:spPr>
          <a:xfrm>
            <a:off x="8553600" y="4824000"/>
            <a:ext cx="540000" cy="276999"/>
          </a:xfrm>
          <a:prstGeom prst="rect">
            <a:avLst/>
          </a:prstGeom>
          <a:noFill/>
        </p:spPr>
        <p:txBody>
          <a:bodyPr wrap="square" rtlCol="0">
            <a:spAutoFit/>
          </a:bodyPr>
          <a:lstStyle/>
          <a:p>
            <a:pPr algn="ctr"/>
            <a:fld id="{D9DDD7E6-EF1D-4D76-8D7C-7B5499DA39D6}" type="slidenum">
              <a:rPr lang="de-DE" sz="1200" smtClean="0">
                <a:latin typeface="Open Sans" panose="020B0606030504020204" pitchFamily="34" charset="0"/>
                <a:ea typeface="Open Sans" panose="020B0606030504020204" pitchFamily="34" charset="0"/>
                <a:cs typeface="Open Sans" panose="020B0606030504020204" pitchFamily="34" charset="0"/>
              </a:rPr>
              <a:pPr algn="ctr"/>
              <a:t>‹#›</a:t>
            </a:fld>
            <a:endParaRPr lang="de-DE" sz="1200" dirty="0" err="1">
              <a:latin typeface="Open Sans" panose="020B0606030504020204" pitchFamily="34" charset="0"/>
              <a:ea typeface="Open Sans" panose="020B0606030504020204" pitchFamily="34" charset="0"/>
              <a:cs typeface="Open Sans" panose="020B0606030504020204" pitchFamily="34" charset="0"/>
            </a:endParaRPr>
          </a:p>
        </p:txBody>
      </p:sp>
      <p:pic>
        <p:nvPicPr>
          <p:cNvPr id="10" name="Grafik 10" descr="Ein Bild, das Text, draußen, Schild enthält.&#10;&#10;Automatisch generierte Beschreibung">
            <a:extLst>
              <a:ext uri="{FF2B5EF4-FFF2-40B4-BE49-F238E27FC236}">
                <a16:creationId xmlns:a16="http://schemas.microsoft.com/office/drawing/2014/main" id="{DAA63AD8-7505-45CB-B82C-1C07FD8F588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58775" y="4843542"/>
            <a:ext cx="654094" cy="190884"/>
          </a:xfrm>
          <a:prstGeom prst="rect">
            <a:avLst/>
          </a:prstGeom>
        </p:spPr>
      </p:pic>
    </p:spTree>
    <p:extLst>
      <p:ext uri="{BB962C8B-B14F-4D97-AF65-F5344CB8AC3E}">
        <p14:creationId xmlns:p14="http://schemas.microsoft.com/office/powerpoint/2010/main" val="182470469"/>
      </p:ext>
    </p:extLst>
  </p:cSld>
  <p:clrMap bg1="lt1" tx1="dk1" bg2="lt2" tx2="dk2" accent1="accent1" accent2="accent2" accent3="accent3" accent4="accent4" accent5="accent5" accent6="accent6" hlink="hlink" folHlink="folHlink"/>
  <p:sldLayoutIdLst>
    <p:sldLayoutId id="2147483664" r:id="rId1"/>
    <p:sldLayoutId id="2147483670" r:id="rId2"/>
    <p:sldLayoutId id="2147483666" r:id="rId3"/>
    <p:sldLayoutId id="2147483665" r:id="rId4"/>
    <p:sldLayoutId id="2147483667" r:id="rId5"/>
    <p:sldLayoutId id="2147483668" r:id="rId6"/>
    <p:sldLayoutId id="2147483669" r:id="rId7"/>
  </p:sldLayoutIdLst>
  <p:hf sldNum="0" hdr="0" ftr="0" dt="0"/>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540804" y="2424223"/>
            <a:ext cx="7617519" cy="703441"/>
          </a:xfrm>
        </p:spPr>
        <p:txBody>
          <a:bodyPr/>
          <a:lstStyle/>
          <a:p>
            <a:r>
              <a:rPr lang="de" sz="2400" dirty="0"/>
              <a:t>Untersuchung des Einflusses von Ausreißern auf die Prognosegenauigkeit von Feinstaubkonzentrationen</a:t>
            </a:r>
            <a:endParaRPr lang="de-DE" sz="2400" dirty="0"/>
          </a:p>
        </p:txBody>
      </p:sp>
      <p:sp>
        <p:nvSpPr>
          <p:cNvPr id="6" name="Untertitel 5"/>
          <p:cNvSpPr>
            <a:spLocks noGrp="1"/>
          </p:cNvSpPr>
          <p:nvPr>
            <p:ph type="subTitle" idx="1"/>
          </p:nvPr>
        </p:nvSpPr>
        <p:spPr>
          <a:xfrm>
            <a:off x="547201" y="3366149"/>
            <a:ext cx="6840000" cy="281059"/>
          </a:xfrm>
        </p:spPr>
        <p:txBody>
          <a:bodyPr/>
          <a:lstStyle/>
          <a:p>
            <a:r>
              <a:rPr lang="de-DE" altLang="ko-KR" dirty="0"/>
              <a:t>Bachelorarbeit, Davin Ahn</a:t>
            </a:r>
            <a:endParaRPr lang="en-DE" altLang="ko-KR"/>
          </a:p>
        </p:txBody>
      </p:sp>
    </p:spTree>
    <p:extLst>
      <p:ext uri="{BB962C8B-B14F-4D97-AF65-F5344CB8AC3E}">
        <p14:creationId xmlns:p14="http://schemas.microsoft.com/office/powerpoint/2010/main" val="145001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3C68488C-C57D-294B-90D1-F8FC3D8496BB}"/>
              </a:ext>
            </a:extLst>
          </p:cNvPr>
          <p:cNvGraphicFramePr>
            <a:graphicFrameLocks noGrp="1"/>
          </p:cNvGraphicFramePr>
          <p:nvPr>
            <p:extLst>
              <p:ext uri="{D42A27DB-BD31-4B8C-83A1-F6EECF244321}">
                <p14:modId xmlns:p14="http://schemas.microsoft.com/office/powerpoint/2010/main" val="880172862"/>
              </p:ext>
            </p:extLst>
          </p:nvPr>
        </p:nvGraphicFramePr>
        <p:xfrm>
          <a:off x="267729" y="1990352"/>
          <a:ext cx="8608542" cy="1670796"/>
        </p:xfrm>
        <a:graphic>
          <a:graphicData uri="http://schemas.openxmlformats.org/drawingml/2006/table">
            <a:tbl>
              <a:tblPr firstRow="1" bandRow="1">
                <a:effectLst/>
                <a:tableStyleId>{0660B408-B3CF-4A94-85FC-2B1E0A45F4A2}</a:tableStyleId>
              </a:tblPr>
              <a:tblGrid>
                <a:gridCol w="1894704">
                  <a:extLst>
                    <a:ext uri="{9D8B030D-6E8A-4147-A177-3AD203B41FA5}">
                      <a16:colId xmlns:a16="http://schemas.microsoft.com/office/drawing/2014/main" val="2131860217"/>
                    </a:ext>
                  </a:extLst>
                </a:gridCol>
                <a:gridCol w="741405">
                  <a:extLst>
                    <a:ext uri="{9D8B030D-6E8A-4147-A177-3AD203B41FA5}">
                      <a16:colId xmlns:a16="http://schemas.microsoft.com/office/drawing/2014/main" val="3006874512"/>
                    </a:ext>
                  </a:extLst>
                </a:gridCol>
                <a:gridCol w="634314">
                  <a:extLst>
                    <a:ext uri="{9D8B030D-6E8A-4147-A177-3AD203B41FA5}">
                      <a16:colId xmlns:a16="http://schemas.microsoft.com/office/drawing/2014/main" val="3474172221"/>
                    </a:ext>
                  </a:extLst>
                </a:gridCol>
                <a:gridCol w="659027">
                  <a:extLst>
                    <a:ext uri="{9D8B030D-6E8A-4147-A177-3AD203B41FA5}">
                      <a16:colId xmlns:a16="http://schemas.microsoft.com/office/drawing/2014/main" val="2154563206"/>
                    </a:ext>
                  </a:extLst>
                </a:gridCol>
                <a:gridCol w="817231">
                  <a:extLst>
                    <a:ext uri="{9D8B030D-6E8A-4147-A177-3AD203B41FA5}">
                      <a16:colId xmlns:a16="http://schemas.microsoft.com/office/drawing/2014/main" val="3976688158"/>
                    </a:ext>
                  </a:extLst>
                </a:gridCol>
                <a:gridCol w="774217">
                  <a:extLst>
                    <a:ext uri="{9D8B030D-6E8A-4147-A177-3AD203B41FA5}">
                      <a16:colId xmlns:a16="http://schemas.microsoft.com/office/drawing/2014/main" val="1887927538"/>
                    </a:ext>
                  </a:extLst>
                </a:gridCol>
                <a:gridCol w="884817">
                  <a:extLst>
                    <a:ext uri="{9D8B030D-6E8A-4147-A177-3AD203B41FA5}">
                      <a16:colId xmlns:a16="http://schemas.microsoft.com/office/drawing/2014/main" val="2061325442"/>
                    </a:ext>
                  </a:extLst>
                </a:gridCol>
                <a:gridCol w="755782">
                  <a:extLst>
                    <a:ext uri="{9D8B030D-6E8A-4147-A177-3AD203B41FA5}">
                      <a16:colId xmlns:a16="http://schemas.microsoft.com/office/drawing/2014/main" val="660130742"/>
                    </a:ext>
                  </a:extLst>
                </a:gridCol>
                <a:gridCol w="709697">
                  <a:extLst>
                    <a:ext uri="{9D8B030D-6E8A-4147-A177-3AD203B41FA5}">
                      <a16:colId xmlns:a16="http://schemas.microsoft.com/office/drawing/2014/main" val="346906480"/>
                    </a:ext>
                  </a:extLst>
                </a:gridCol>
                <a:gridCol w="737348">
                  <a:extLst>
                    <a:ext uri="{9D8B030D-6E8A-4147-A177-3AD203B41FA5}">
                      <a16:colId xmlns:a16="http://schemas.microsoft.com/office/drawing/2014/main" val="1223097556"/>
                    </a:ext>
                  </a:extLst>
                </a:gridCol>
              </a:tblGrid>
              <a:tr h="429551">
                <a:tc>
                  <a:txBody>
                    <a:bodyPr/>
                    <a:lstStyle/>
                    <a:p>
                      <a:pPr algn="ctr" latinLnBrk="1"/>
                      <a:r>
                        <a:rPr lang="de-DE" altLang="ko-KR" sz="1200" dirty="0">
                          <a:solidFill>
                            <a:schemeClr val="bg1"/>
                          </a:solidFill>
                          <a:latin typeface="Open Sans" pitchFamily="2" charset="0"/>
                          <a:ea typeface="Open Sans" pitchFamily="2" charset="0"/>
                          <a:cs typeface="Open Sans" pitchFamily="2" charset="0"/>
                        </a:rPr>
                        <a:t>verwandte Algorithmen</a:t>
                      </a:r>
                      <a:endParaRPr lang="ko-KR" altLang="en-US" sz="1200" dirty="0">
                        <a:solidFill>
                          <a:schemeClr val="bg1"/>
                        </a:solidFill>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[SJLD15] </a:t>
                      </a:r>
                      <a:endParaRPr lang="ko-KR" altLang="en-US" sz="1200" dirty="0">
                        <a:solidFill>
                          <a:schemeClr val="bg1"/>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[AO22]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[JYK20]</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[MKPT20]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[WD16]</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[HZZ+13]</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[LIPJ21]</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[DF13]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dirty="0">
                          <a:solidFill>
                            <a:schemeClr val="bg1"/>
                          </a:solidFill>
                          <a:latin typeface="Open Sans" pitchFamily="2" charset="0"/>
                          <a:ea typeface="Open Sans" pitchFamily="2" charset="0"/>
                          <a:cs typeface="Open Sans" pitchFamily="2" charset="0"/>
                        </a:rPr>
                        <a:t>Diese Arbeit</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extLst>
                  <a:ext uri="{0D108BD9-81ED-4DB2-BD59-A6C34878D82A}">
                    <a16:rowId xmlns:a16="http://schemas.microsoft.com/office/drawing/2014/main" val="4229836391"/>
                  </a:ext>
                </a:extLst>
              </a:tr>
              <a:tr h="404532">
                <a:tc>
                  <a:txBody>
                    <a:bodyPr/>
                    <a:lstStyle/>
                    <a:p>
                      <a:pPr algn="r" latinLnBrk="1"/>
                      <a:r>
                        <a:rPr lang="de-DE" altLang="ko-KR" sz="1200" dirty="0">
                          <a:latin typeface="Open Sans" pitchFamily="2" charset="0"/>
                          <a:ea typeface="Open Sans" pitchFamily="2" charset="0"/>
                          <a:cs typeface="Open Sans" pitchFamily="2" charset="0"/>
                        </a:rPr>
                        <a:t>Statistik-basiert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04177821"/>
                  </a:ext>
                </a:extLst>
              </a:tr>
              <a:tr h="404532">
                <a:tc>
                  <a:txBody>
                    <a:bodyPr/>
                    <a:lstStyle/>
                    <a:p>
                      <a:pPr algn="r" latinLnBrk="1"/>
                      <a:r>
                        <a:rPr lang="de-DE" altLang="ko-KR" sz="1200" dirty="0">
                          <a:latin typeface="Open Sans" pitchFamily="2" charset="0"/>
                          <a:ea typeface="Open Sans" pitchFamily="2" charset="0"/>
                          <a:cs typeface="Open Sans" pitchFamily="2" charset="0"/>
                        </a:rPr>
                        <a:t>Cluster(Distanz)-basiert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lnL w="12700" cap="flat" cmpd="sng" algn="ctr">
                      <a:solidFill>
                        <a:schemeClr val="bg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extLst>
                  <a:ext uri="{0D108BD9-81ED-4DB2-BD59-A6C34878D82A}">
                    <a16:rowId xmlns:a16="http://schemas.microsoft.com/office/drawing/2014/main" val="3032187768"/>
                  </a:ext>
                </a:extLst>
              </a:tr>
              <a:tr h="404532">
                <a:tc>
                  <a:txBody>
                    <a:bodyPr/>
                    <a:lstStyle/>
                    <a:p>
                      <a:pPr algn="r" latinLnBrk="1"/>
                      <a:r>
                        <a:rPr lang="de-DE" altLang="ko-KR" sz="1200" dirty="0">
                          <a:latin typeface="Open Sans" pitchFamily="2" charset="0"/>
                          <a:ea typeface="Open Sans" pitchFamily="2" charset="0"/>
                          <a:cs typeface="Open Sans" pitchFamily="2" charset="0"/>
                        </a:rPr>
                        <a:t>Dichte-basiert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extLst>
                  <a:ext uri="{0D108BD9-81ED-4DB2-BD59-A6C34878D82A}">
                    <a16:rowId xmlns:a16="http://schemas.microsoft.com/office/drawing/2014/main" val="3730798090"/>
                  </a:ext>
                </a:extLst>
              </a:tr>
            </a:tbl>
          </a:graphicData>
        </a:graphic>
      </p:graphicFrame>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6480000" cy="432000"/>
          </a:xfrm>
        </p:spPr>
        <p:txBody>
          <a:bodyPr/>
          <a:lstStyle/>
          <a:p>
            <a:r>
              <a:rPr lang="de-DE" noProof="0" dirty="0"/>
              <a:t>Methoden</a:t>
            </a:r>
          </a:p>
        </p:txBody>
      </p:sp>
      <p:sp>
        <p:nvSpPr>
          <p:cNvPr id="4" name="Inhaltsplatzhalter 2">
            <a:extLst>
              <a:ext uri="{FF2B5EF4-FFF2-40B4-BE49-F238E27FC236}">
                <a16:creationId xmlns:a16="http://schemas.microsoft.com/office/drawing/2014/main" id="{81261856-6ECA-624B-9BFE-427126654D3A}"/>
              </a:ext>
            </a:extLst>
          </p:cNvPr>
          <p:cNvSpPr>
            <a:spLocks noGrp="1"/>
          </p:cNvSpPr>
          <p:nvPr>
            <p:ph idx="1"/>
          </p:nvPr>
        </p:nvSpPr>
        <p:spPr>
          <a:xfrm>
            <a:off x="180000" y="918993"/>
            <a:ext cx="3955582" cy="432000"/>
          </a:xfrm>
        </p:spPr>
        <p:txBody>
          <a:bodyPr/>
          <a:lstStyle/>
          <a:p>
            <a:pPr marL="81000" indent="0">
              <a:buNone/>
            </a:pPr>
            <a:r>
              <a:rPr lang="de-DE" altLang="ko-KR" dirty="0"/>
              <a:t>Verwandte Arbeiten</a:t>
            </a:r>
            <a:endParaRPr lang="de-DE" dirty="0"/>
          </a:p>
        </p:txBody>
      </p:sp>
    </p:spTree>
    <p:extLst>
      <p:ext uri="{BB962C8B-B14F-4D97-AF65-F5344CB8AC3E}">
        <p14:creationId xmlns:p14="http://schemas.microsoft.com/office/powerpoint/2010/main" val="3228796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1399387"/>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solidFill>
                  <a:schemeClr val="bg1">
                    <a:lumMod val="50000"/>
                  </a:schemeClr>
                </a:solidFill>
              </a:rPr>
              <a:t>1. Einleitung</a:t>
            </a:r>
            <a:br>
              <a:rPr lang="de-DE" altLang="ko-KR" dirty="0"/>
            </a:br>
            <a:r>
              <a:rPr lang="de-DE" altLang="ko-KR" dirty="0">
                <a:solidFill>
                  <a:schemeClr val="bg1">
                    <a:lumMod val="50000"/>
                  </a:schemeClr>
                </a:solidFill>
              </a:rPr>
              <a:t>2. Methoden</a:t>
            </a:r>
            <a:br>
              <a:rPr lang="de-DE" altLang="ko-KR" dirty="0"/>
            </a:br>
            <a:r>
              <a:rPr lang="de-DE" altLang="ko-KR" dirty="0"/>
              <a:t>3. Ergebnisse &amp; Diskussion</a:t>
            </a:r>
            <a:br>
              <a:rPr lang="de-DE" altLang="ko-KR" dirty="0"/>
            </a:br>
            <a:r>
              <a:rPr lang="de-DE" altLang="ko-KR" dirty="0">
                <a:solidFill>
                  <a:schemeClr val="bg1">
                    <a:lumMod val="50000"/>
                  </a:schemeClr>
                </a:solidFill>
              </a:rPr>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336727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pic>
        <p:nvPicPr>
          <p:cNvPr id="9" name="내용 개체 틀 8">
            <a:extLst>
              <a:ext uri="{FF2B5EF4-FFF2-40B4-BE49-F238E27FC236}">
                <a16:creationId xmlns:a16="http://schemas.microsoft.com/office/drawing/2014/main" id="{4B5DD013-5D46-E042-AA8B-61CE1015753C}"/>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654433" y="2571750"/>
            <a:ext cx="7835134" cy="2024337"/>
          </a:xfrm>
        </p:spPr>
      </p:pic>
      <p:sp>
        <p:nvSpPr>
          <p:cNvPr id="7" name="Inhaltsplatzhalter 2">
            <a:extLst>
              <a:ext uri="{FF2B5EF4-FFF2-40B4-BE49-F238E27FC236}">
                <a16:creationId xmlns:a16="http://schemas.microsoft.com/office/drawing/2014/main" id="{45CEE1B6-942B-BA43-B790-2BD347069E9E}"/>
              </a:ext>
            </a:extLst>
          </p:cNvPr>
          <p:cNvSpPr>
            <a:spLocks noGrp="1"/>
          </p:cNvSpPr>
          <p:nvPr>
            <p:ph idx="1"/>
          </p:nvPr>
        </p:nvSpPr>
        <p:spPr>
          <a:xfrm>
            <a:off x="418993" y="918993"/>
            <a:ext cx="3238609" cy="1652757"/>
          </a:xfrm>
        </p:spPr>
        <p:txBody>
          <a:bodyPr/>
          <a:lstStyle/>
          <a:p>
            <a:pPr marL="81000" indent="0">
              <a:buNone/>
            </a:pPr>
            <a:r>
              <a:rPr lang="de-DE" altLang="ko-KR" dirty="0"/>
              <a:t>Datensätze</a:t>
            </a:r>
            <a:endParaRPr lang="de-DE" altLang="ko-KR" b="0" dirty="0">
              <a:solidFill>
                <a:schemeClr val="tx1"/>
              </a:solidFill>
            </a:endParaRPr>
          </a:p>
          <a:p>
            <a:pPr marL="366750" indent="-285750">
              <a:buFont typeface="Arial" panose="020B0604020202020204" pitchFamily="34" charset="0"/>
              <a:buChar char="•"/>
            </a:pPr>
            <a:r>
              <a:rPr lang="de-DE" altLang="ko-KR" b="0" dirty="0">
                <a:solidFill>
                  <a:schemeClr val="tx1"/>
                </a:solidFill>
              </a:rPr>
              <a:t>DEUS-Projekt</a:t>
            </a:r>
          </a:p>
          <a:p>
            <a:pPr marL="366750" indent="-285750">
              <a:buFont typeface="Arial" panose="020B0604020202020204" pitchFamily="34" charset="0"/>
              <a:buChar char="•"/>
            </a:pPr>
            <a:r>
              <a:rPr lang="de-DE" altLang="ko-KR" b="0" dirty="0">
                <a:solidFill>
                  <a:schemeClr val="tx1"/>
                </a:solidFill>
              </a:rPr>
              <a:t>Allgemeine Information</a:t>
            </a:r>
          </a:p>
          <a:p>
            <a:pPr marL="366750" indent="-285750">
              <a:buFont typeface="Arial" panose="020B0604020202020204" pitchFamily="34" charset="0"/>
              <a:buChar char="•"/>
            </a:pPr>
            <a:r>
              <a:rPr lang="de-DE" altLang="ko-KR" b="0" dirty="0">
                <a:solidFill>
                  <a:schemeClr val="tx1"/>
                </a:solidFill>
              </a:rPr>
              <a:t>Korrelation</a:t>
            </a:r>
          </a:p>
        </p:txBody>
      </p:sp>
      <p:pic>
        <p:nvPicPr>
          <p:cNvPr id="11" name="그림 10">
            <a:extLst>
              <a:ext uri="{FF2B5EF4-FFF2-40B4-BE49-F238E27FC236}">
                <a16:creationId xmlns:a16="http://schemas.microsoft.com/office/drawing/2014/main" id="{4EFBFAA6-9833-0745-BC70-B1677A5BF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621" y="1071393"/>
            <a:ext cx="4808859" cy="1476579"/>
          </a:xfrm>
          <a:prstGeom prst="rect">
            <a:avLst/>
          </a:prstGeom>
        </p:spPr>
      </p:pic>
    </p:spTree>
    <p:extLst>
      <p:ext uri="{BB962C8B-B14F-4D97-AF65-F5344CB8AC3E}">
        <p14:creationId xmlns:p14="http://schemas.microsoft.com/office/powerpoint/2010/main" val="1045315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pic>
        <p:nvPicPr>
          <p:cNvPr id="9" name="내용 개체 틀 8">
            <a:extLst>
              <a:ext uri="{FF2B5EF4-FFF2-40B4-BE49-F238E27FC236}">
                <a16:creationId xmlns:a16="http://schemas.microsoft.com/office/drawing/2014/main" id="{5CF17832-37E0-324B-8A96-54921AEC8775}"/>
              </a:ext>
            </a:extLst>
          </p:cNvPr>
          <p:cNvPicPr>
            <a:picLocks noGrp="1" noChangeAspect="1"/>
          </p:cNvPicPr>
          <p:nvPr>
            <p:ph idx="10"/>
          </p:nvPr>
        </p:nvPicPr>
        <p:blipFill>
          <a:blip r:embed="rId3" cstate="print">
            <a:extLst>
              <a:ext uri="{28A0092B-C50C-407E-A947-70E740481C1C}">
                <a14:useLocalDpi xmlns:a14="http://schemas.microsoft.com/office/drawing/2010/main" val="0"/>
              </a:ext>
            </a:extLst>
          </a:blip>
          <a:stretch>
            <a:fillRect/>
          </a:stretch>
        </p:blipFill>
        <p:spPr>
          <a:xfrm>
            <a:off x="2563491" y="1352761"/>
            <a:ext cx="4017018" cy="917025"/>
          </a:xfrm>
        </p:spPr>
      </p:pic>
      <p:sp>
        <p:nvSpPr>
          <p:cNvPr id="8" name="Inhaltsplatzhalter 2">
            <a:extLst>
              <a:ext uri="{FF2B5EF4-FFF2-40B4-BE49-F238E27FC236}">
                <a16:creationId xmlns:a16="http://schemas.microsoft.com/office/drawing/2014/main" id="{B9DC1E30-27BD-5F4F-9BB3-3FB5AF6A549A}"/>
              </a:ext>
            </a:extLst>
          </p:cNvPr>
          <p:cNvSpPr txBox="1">
            <a:spLocks/>
          </p:cNvSpPr>
          <p:nvPr/>
        </p:nvSpPr>
        <p:spPr>
          <a:xfrm>
            <a:off x="418993" y="918993"/>
            <a:ext cx="7681398" cy="532947"/>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lang="en" altLang="ko-KR" dirty="0"/>
              <a:t>Symmetric Mean Absolute Percentage Error (SMAPE)</a:t>
            </a:r>
          </a:p>
          <a:p>
            <a:pPr marL="81000" indent="0">
              <a:buNone/>
            </a:pPr>
            <a:endParaRPr lang="en" altLang="ko-KR" b="0" dirty="0">
              <a:solidFill>
                <a:schemeClr val="tx1"/>
              </a:solidFill>
            </a:endParaRPr>
          </a:p>
        </p:txBody>
      </p:sp>
      <p:sp>
        <p:nvSpPr>
          <p:cNvPr id="3" name="Inhaltsplatzhalter 2">
            <a:extLst>
              <a:ext uri="{FF2B5EF4-FFF2-40B4-BE49-F238E27FC236}">
                <a16:creationId xmlns:a16="http://schemas.microsoft.com/office/drawing/2014/main" id="{3C7D14E2-B7AC-1485-FD8D-26F670535A3C}"/>
              </a:ext>
            </a:extLst>
          </p:cNvPr>
          <p:cNvSpPr txBox="1">
            <a:spLocks/>
          </p:cNvSpPr>
          <p:nvPr/>
        </p:nvSpPr>
        <p:spPr>
          <a:xfrm>
            <a:off x="418993" y="2566405"/>
            <a:ext cx="3113807" cy="532948"/>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kumimoji="1" lang="de-DE" altLang="ko-KR" dirty="0"/>
              <a:t>Entwicklungsumgebung</a:t>
            </a:r>
            <a:endParaRPr lang="en" altLang="ko-KR" b="0" dirty="0">
              <a:solidFill>
                <a:schemeClr val="tx1"/>
              </a:solidFill>
            </a:endParaRPr>
          </a:p>
        </p:txBody>
      </p:sp>
      <p:graphicFrame>
        <p:nvGraphicFramePr>
          <p:cNvPr id="4" name="내용 개체 틀 2">
            <a:extLst>
              <a:ext uri="{FF2B5EF4-FFF2-40B4-BE49-F238E27FC236}">
                <a16:creationId xmlns:a16="http://schemas.microsoft.com/office/drawing/2014/main" id="{94B13D5B-191F-B605-9E97-BF01E68CD5E2}"/>
              </a:ext>
            </a:extLst>
          </p:cNvPr>
          <p:cNvGraphicFramePr>
            <a:graphicFrameLocks/>
          </p:cNvGraphicFramePr>
          <p:nvPr>
            <p:extLst>
              <p:ext uri="{D42A27DB-BD31-4B8C-83A1-F6EECF244321}">
                <p14:modId xmlns:p14="http://schemas.microsoft.com/office/powerpoint/2010/main" val="3770448844"/>
              </p:ext>
            </p:extLst>
          </p:nvPr>
        </p:nvGraphicFramePr>
        <p:xfrm>
          <a:off x="990600" y="3029780"/>
          <a:ext cx="7162800" cy="1544204"/>
        </p:xfrm>
        <a:graphic>
          <a:graphicData uri="http://schemas.openxmlformats.org/drawingml/2006/table">
            <a:tbl>
              <a:tblPr firstRow="1" bandRow="1">
                <a:tableStyleId>{5C22544A-7EE6-4342-B048-85BDC9FD1C3A}</a:tableStyleId>
              </a:tblPr>
              <a:tblGrid>
                <a:gridCol w="2126134">
                  <a:extLst>
                    <a:ext uri="{9D8B030D-6E8A-4147-A177-3AD203B41FA5}">
                      <a16:colId xmlns:a16="http://schemas.microsoft.com/office/drawing/2014/main" val="1402511799"/>
                    </a:ext>
                  </a:extLst>
                </a:gridCol>
                <a:gridCol w="5036666">
                  <a:extLst>
                    <a:ext uri="{9D8B030D-6E8A-4147-A177-3AD203B41FA5}">
                      <a16:colId xmlns:a16="http://schemas.microsoft.com/office/drawing/2014/main" val="1083579010"/>
                    </a:ext>
                  </a:extLst>
                </a:gridCol>
              </a:tblGrid>
              <a:tr h="218631">
                <a:tc>
                  <a:txBody>
                    <a:bodyPr/>
                    <a:lstStyle/>
                    <a:p>
                      <a:pPr algn="r" latinLnBrk="1"/>
                      <a:endParaRPr lang="ko-KR" altLang="en-US" sz="1400" dirty="0">
                        <a:latin typeface="Open Sans" pitchFamily="2" charset="0"/>
                        <a:cs typeface="Open Sans" pitchFamily="2" charset="0"/>
                      </a:endParaRPr>
                    </a:p>
                  </a:txBody>
                  <a:tcPr anchor="ctr"/>
                </a:tc>
                <a:tc>
                  <a:txBody>
                    <a:bodyPr/>
                    <a:lstStyle/>
                    <a:p>
                      <a:pPr algn="ctr" latinLnBrk="1"/>
                      <a:r>
                        <a:rPr lang="de-DE" altLang="ko-KR" sz="1400" dirty="0">
                          <a:latin typeface="Open Sans" pitchFamily="2" charset="0"/>
                          <a:ea typeface="Open Sans" pitchFamily="2" charset="0"/>
                          <a:cs typeface="Open Sans" pitchFamily="2" charset="0"/>
                        </a:rPr>
                        <a:t>Verwandte Umgebung</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4224328304"/>
                  </a:ext>
                </a:extLst>
              </a:tr>
              <a:tr h="314902">
                <a:tc>
                  <a:txBody>
                    <a:bodyPr/>
                    <a:lstStyle/>
                    <a:p>
                      <a:pPr algn="r" latinLnBrk="1"/>
                      <a:r>
                        <a:rPr lang="de-DE" altLang="ko-KR" sz="1400" dirty="0" err="1">
                          <a:latin typeface="Open Sans" pitchFamily="2" charset="0"/>
                          <a:ea typeface="Open Sans" pitchFamily="2" charset="0"/>
                          <a:cs typeface="Open Sans" pitchFamily="2" charset="0"/>
                        </a:rPr>
                        <a:t>Jupyter</a:t>
                      </a:r>
                      <a:r>
                        <a:rPr lang="de-DE" altLang="ko-KR" sz="1400" dirty="0">
                          <a:latin typeface="Open Sans" pitchFamily="2" charset="0"/>
                          <a:ea typeface="Open Sans" pitchFamily="2" charset="0"/>
                          <a:cs typeface="Open Sans" pitchFamily="2" charset="0"/>
                        </a:rPr>
                        <a:t> Notebook</a:t>
                      </a:r>
                      <a:endParaRPr lang="ko-KR" altLang="en-US" sz="1400" dirty="0">
                        <a:latin typeface="Open Sans" pitchFamily="2" charset="0"/>
                        <a:cs typeface="Open Sans" pitchFamily="2" charset="0"/>
                      </a:endParaRPr>
                    </a:p>
                  </a:txBody>
                  <a:tcPr anchor="ctr"/>
                </a:tc>
                <a:tc>
                  <a:txBody>
                    <a:bodyPr/>
                    <a:lstStyle/>
                    <a:p>
                      <a:pPr algn="ctr" latinLnBrk="1"/>
                      <a:r>
                        <a:rPr lang="pt" altLang="ko-KR" sz="1400" dirty="0">
                          <a:latin typeface="Open Sans" pitchFamily="2" charset="0"/>
                          <a:ea typeface="Open Sans" pitchFamily="2" charset="0"/>
                          <a:cs typeface="Open Sans" pitchFamily="2" charset="0"/>
                        </a:rPr>
                        <a:t>Google </a:t>
                      </a:r>
                      <a:r>
                        <a:rPr lang="pt" altLang="ko-KR" sz="1400" dirty="0" err="1">
                          <a:latin typeface="Open Sans" pitchFamily="2" charset="0"/>
                          <a:ea typeface="Open Sans" pitchFamily="2" charset="0"/>
                          <a:cs typeface="Open Sans" pitchFamily="2" charset="0"/>
                        </a:rPr>
                        <a:t>Colab</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2745488614"/>
                  </a:ext>
                </a:extLst>
              </a:tr>
              <a:tr h="218631">
                <a:tc>
                  <a:txBody>
                    <a:bodyPr/>
                    <a:lstStyle/>
                    <a:p>
                      <a:pPr algn="r" latinLnBrk="1"/>
                      <a:r>
                        <a:rPr lang="de-DE" altLang="ko-KR" sz="1400" dirty="0">
                          <a:latin typeface="Open Sans" pitchFamily="2" charset="0"/>
                          <a:ea typeface="Open Sans" pitchFamily="2" charset="0"/>
                          <a:cs typeface="Open Sans" pitchFamily="2" charset="0"/>
                        </a:rPr>
                        <a:t>CPU</a:t>
                      </a:r>
                      <a:endParaRPr lang="ko-KR" altLang="en-US" sz="1400" dirty="0">
                        <a:latin typeface="Open Sans" pitchFamily="2" charset="0"/>
                        <a:cs typeface="Open Sans" pitchFamily="2" charset="0"/>
                      </a:endParaRPr>
                    </a:p>
                  </a:txBody>
                  <a:tcPr anchor="ctr"/>
                </a:tc>
                <a:tc>
                  <a:txBody>
                    <a:bodyPr/>
                    <a:lstStyle/>
                    <a:p>
                      <a:pPr algn="ctr" latinLnBrk="1"/>
                      <a:r>
                        <a:rPr lang="pt" altLang="ko-KR" sz="1400" dirty="0">
                          <a:latin typeface="Open Sans" pitchFamily="2" charset="0"/>
                          <a:ea typeface="Open Sans" pitchFamily="2" charset="0"/>
                          <a:cs typeface="Open Sans" pitchFamily="2" charset="0"/>
                        </a:rPr>
                        <a:t>Intel(</a:t>
                      </a:r>
                      <a:r>
                        <a:rPr lang="pt" altLang="ko-KR" sz="1400" dirty="0" err="1">
                          <a:latin typeface="Open Sans" pitchFamily="2" charset="0"/>
                          <a:ea typeface="Open Sans" pitchFamily="2" charset="0"/>
                          <a:cs typeface="Open Sans" pitchFamily="2" charset="0"/>
                        </a:rPr>
                        <a:t>R</a:t>
                      </a:r>
                      <a:r>
                        <a:rPr lang="pt" altLang="ko-KR" sz="1400" dirty="0">
                          <a:latin typeface="Open Sans" pitchFamily="2" charset="0"/>
                          <a:ea typeface="Open Sans" pitchFamily="2" charset="0"/>
                          <a:cs typeface="Open Sans" pitchFamily="2" charset="0"/>
                        </a:rPr>
                        <a:t>) Xeon(</a:t>
                      </a:r>
                      <a:r>
                        <a:rPr lang="pt" altLang="ko-KR" sz="1400" dirty="0" err="1">
                          <a:latin typeface="Open Sans" pitchFamily="2" charset="0"/>
                          <a:ea typeface="Open Sans" pitchFamily="2" charset="0"/>
                          <a:cs typeface="Open Sans" pitchFamily="2" charset="0"/>
                        </a:rPr>
                        <a:t>R</a:t>
                      </a:r>
                      <a:r>
                        <a:rPr lang="pt" altLang="ko-KR" sz="1400" dirty="0">
                          <a:latin typeface="Open Sans" pitchFamily="2" charset="0"/>
                          <a:ea typeface="Open Sans" pitchFamily="2" charset="0"/>
                          <a:cs typeface="Open Sans" pitchFamily="2" charset="0"/>
                        </a:rPr>
                        <a:t>)</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4183717908"/>
                  </a:ext>
                </a:extLst>
              </a:tr>
              <a:tr h="218631">
                <a:tc>
                  <a:txBody>
                    <a:bodyPr/>
                    <a:lstStyle/>
                    <a:p>
                      <a:pPr algn="r" latinLnBrk="1"/>
                      <a:r>
                        <a:rPr lang="de-DE" altLang="ko-KR" sz="1400" dirty="0">
                          <a:latin typeface="Open Sans" pitchFamily="2" charset="0"/>
                          <a:ea typeface="Open Sans" pitchFamily="2" charset="0"/>
                          <a:cs typeface="Open Sans" pitchFamily="2" charset="0"/>
                        </a:rPr>
                        <a:t>RAM</a:t>
                      </a:r>
                      <a:endParaRPr lang="ko-KR" altLang="en-US" sz="1400" dirty="0">
                        <a:latin typeface="Open Sans" pitchFamily="2" charset="0"/>
                        <a:cs typeface="Open Sans" pitchFamily="2" charset="0"/>
                      </a:endParaRPr>
                    </a:p>
                  </a:txBody>
                  <a:tcPr anchor="ctr"/>
                </a:tc>
                <a:tc>
                  <a:txBody>
                    <a:bodyPr/>
                    <a:lstStyle/>
                    <a:p>
                      <a:pPr algn="ctr" latinLnBrk="1"/>
                      <a:r>
                        <a:rPr lang="pt" altLang="ko-KR" sz="1400" dirty="0">
                          <a:latin typeface="Open Sans" pitchFamily="2" charset="0"/>
                          <a:ea typeface="Open Sans" pitchFamily="2" charset="0"/>
                          <a:cs typeface="Open Sans" pitchFamily="2" charset="0"/>
                        </a:rPr>
                        <a:t>12 GB</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2890812494"/>
                  </a:ext>
                </a:extLst>
              </a:tr>
              <a:tr h="314902">
                <a:tc>
                  <a:txBody>
                    <a:bodyPr/>
                    <a:lstStyle/>
                    <a:p>
                      <a:pPr algn="r" latinLnBrk="1"/>
                      <a:r>
                        <a:rPr lang="de-DE" altLang="ko-KR" sz="1400" dirty="0">
                          <a:latin typeface="Open Sans" pitchFamily="2" charset="0"/>
                          <a:ea typeface="Open Sans" pitchFamily="2" charset="0"/>
                          <a:cs typeface="Open Sans" pitchFamily="2" charset="0"/>
                        </a:rPr>
                        <a:t>Python Version</a:t>
                      </a:r>
                      <a:endParaRPr lang="ko-KR" altLang="en-US" sz="1400" dirty="0">
                        <a:latin typeface="Open Sans" pitchFamily="2" charset="0"/>
                        <a:cs typeface="Open Sans" pitchFamily="2" charset="0"/>
                      </a:endParaRPr>
                    </a:p>
                  </a:txBody>
                  <a:tcPr anchor="ctr"/>
                </a:tc>
                <a:tc>
                  <a:txBody>
                    <a:bodyPr/>
                    <a:lstStyle/>
                    <a:p>
                      <a:pPr algn="ctr" latinLnBrk="1"/>
                      <a:r>
                        <a:rPr lang="pt" altLang="ko-KR" sz="1400" dirty="0">
                          <a:latin typeface="Open Sans" pitchFamily="2" charset="0"/>
                          <a:ea typeface="Open Sans" pitchFamily="2" charset="0"/>
                          <a:cs typeface="Open Sans" pitchFamily="2" charset="0"/>
                        </a:rPr>
                        <a:t>3.8.16</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271262875"/>
                  </a:ext>
                </a:extLst>
              </a:tr>
            </a:tbl>
          </a:graphicData>
        </a:graphic>
      </p:graphicFrame>
    </p:spTree>
    <p:extLst>
      <p:ext uri="{BB962C8B-B14F-4D97-AF65-F5344CB8AC3E}">
        <p14:creationId xmlns:p14="http://schemas.microsoft.com/office/powerpoint/2010/main" val="1851429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DB2930B-2947-CD48-A160-3B39E3B1B477}"/>
              </a:ext>
            </a:extLst>
          </p:cNvPr>
          <p:cNvSpPr>
            <a:spLocks noGrp="1"/>
          </p:cNvSpPr>
          <p:nvPr>
            <p:ph type="title"/>
          </p:nvPr>
        </p:nvSpPr>
        <p:spPr>
          <a:xfrm>
            <a:off x="180000" y="254870"/>
            <a:ext cx="6480000" cy="432000"/>
          </a:xfrm>
        </p:spPr>
        <p:txBody>
          <a:bodyPr/>
          <a:lstStyle/>
          <a:p>
            <a:r>
              <a:rPr lang="de-DE" noProof="0" dirty="0"/>
              <a:t>Ergebnisse &amp; Diskussion</a:t>
            </a:r>
          </a:p>
        </p:txBody>
      </p:sp>
      <p:graphicFrame>
        <p:nvGraphicFramePr>
          <p:cNvPr id="2" name="표 1">
            <a:extLst>
              <a:ext uri="{FF2B5EF4-FFF2-40B4-BE49-F238E27FC236}">
                <a16:creationId xmlns:a16="http://schemas.microsoft.com/office/drawing/2014/main" id="{C634C4C8-CA7E-0448-B946-235184787972}"/>
              </a:ext>
            </a:extLst>
          </p:cNvPr>
          <p:cNvGraphicFramePr>
            <a:graphicFrameLocks noGrp="1" noChangeAspect="1"/>
          </p:cNvGraphicFramePr>
          <p:nvPr>
            <p:extLst>
              <p:ext uri="{D42A27DB-BD31-4B8C-83A1-F6EECF244321}">
                <p14:modId xmlns:p14="http://schemas.microsoft.com/office/powerpoint/2010/main" val="141006148"/>
              </p:ext>
            </p:extLst>
          </p:nvPr>
        </p:nvGraphicFramePr>
        <p:xfrm>
          <a:off x="4002840" y="918993"/>
          <a:ext cx="4683959" cy="3736138"/>
        </p:xfrm>
        <a:graphic>
          <a:graphicData uri="http://schemas.openxmlformats.org/drawingml/2006/table">
            <a:tbl>
              <a:tblPr firstRow="1" firstCol="1" bandRow="1">
                <a:tableStyleId>{5C22544A-7EE6-4342-B048-85BDC9FD1C3A}</a:tableStyleId>
              </a:tblPr>
              <a:tblGrid>
                <a:gridCol w="1118693">
                  <a:extLst>
                    <a:ext uri="{9D8B030D-6E8A-4147-A177-3AD203B41FA5}">
                      <a16:colId xmlns:a16="http://schemas.microsoft.com/office/drawing/2014/main" val="575220536"/>
                    </a:ext>
                  </a:extLst>
                </a:gridCol>
                <a:gridCol w="663940">
                  <a:extLst>
                    <a:ext uri="{9D8B030D-6E8A-4147-A177-3AD203B41FA5}">
                      <a16:colId xmlns:a16="http://schemas.microsoft.com/office/drawing/2014/main" val="497884229"/>
                    </a:ext>
                  </a:extLst>
                </a:gridCol>
                <a:gridCol w="627560">
                  <a:extLst>
                    <a:ext uri="{9D8B030D-6E8A-4147-A177-3AD203B41FA5}">
                      <a16:colId xmlns:a16="http://schemas.microsoft.com/office/drawing/2014/main" val="332010453"/>
                    </a:ext>
                  </a:extLst>
                </a:gridCol>
                <a:gridCol w="591179">
                  <a:extLst>
                    <a:ext uri="{9D8B030D-6E8A-4147-A177-3AD203B41FA5}">
                      <a16:colId xmlns:a16="http://schemas.microsoft.com/office/drawing/2014/main" val="1995098783"/>
                    </a:ext>
                  </a:extLst>
                </a:gridCol>
                <a:gridCol w="575407">
                  <a:extLst>
                    <a:ext uri="{9D8B030D-6E8A-4147-A177-3AD203B41FA5}">
                      <a16:colId xmlns:a16="http://schemas.microsoft.com/office/drawing/2014/main" val="1443277746"/>
                    </a:ext>
                  </a:extLst>
                </a:gridCol>
                <a:gridCol w="553590">
                  <a:extLst>
                    <a:ext uri="{9D8B030D-6E8A-4147-A177-3AD203B41FA5}">
                      <a16:colId xmlns:a16="http://schemas.microsoft.com/office/drawing/2014/main" val="2221000555"/>
                    </a:ext>
                  </a:extLst>
                </a:gridCol>
                <a:gridCol w="553590">
                  <a:extLst>
                    <a:ext uri="{9D8B030D-6E8A-4147-A177-3AD203B41FA5}">
                      <a16:colId xmlns:a16="http://schemas.microsoft.com/office/drawing/2014/main" val="1383604700"/>
                    </a:ext>
                  </a:extLst>
                </a:gridCol>
              </a:tblGrid>
              <a:tr h="266867">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ungefiltert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47506664"/>
                  </a:ext>
                </a:extLst>
              </a:tr>
              <a:tr h="266867">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2193719026"/>
                  </a:ext>
                </a:extLst>
              </a:tr>
              <a:tr h="266867">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Statistik</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584483901"/>
                  </a:ext>
                </a:extLst>
              </a:tr>
              <a:tr h="266867">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399715712"/>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T w="12700" cap="flat" cmpd="sng" algn="ctr">
                      <a:solidFill>
                        <a:schemeClr val="bg1"/>
                      </a:solidFill>
                      <a:prstDash val="solid"/>
                      <a:round/>
                      <a:headEnd type="none" w="med" len="med"/>
                      <a:tailEnd type="none" w="med" len="med"/>
                    </a:lnT>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56.76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54.98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55.98 </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1" kern="100" dirty="0">
                          <a:effectLst/>
                          <a:latin typeface="Open Sans" pitchFamily="2" charset="0"/>
                          <a:ea typeface="Open Sans" pitchFamily="2" charset="0"/>
                          <a:cs typeface="Open Sans" pitchFamily="2" charset="0"/>
                        </a:rPr>
                        <a:t>0.00</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073692418"/>
                  </a:ext>
                </a:extLst>
              </a:tr>
              <a:tr h="266867">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658283991"/>
                  </a:ext>
                </a:extLst>
              </a:tr>
              <a:tr h="266867">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5734215"/>
                  </a:ext>
                </a:extLst>
              </a:tr>
              <a:tr h="266867">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r>
                        <a:rPr lang="de-DE" altLang="ko-KR" sz="1100" b="0" kern="100" dirty="0">
                          <a:effectLst/>
                          <a:latin typeface="Open Sans" pitchFamily="2" charset="0"/>
                          <a:ea typeface="Open Sans" pitchFamily="2" charset="0"/>
                          <a:cs typeface="Open Sans" pitchFamily="2" charset="0"/>
                        </a:rPr>
                        <a:t>Statistik</a:t>
                      </a:r>
                      <a:endParaRPr lang="ko-KR" altLang="en-US" sz="1100" b="0" dirty="0">
                        <a:latin typeface="Open Sans" pitchFamily="2" charset="0"/>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3064031932"/>
                  </a:ext>
                </a:extLst>
              </a:tr>
              <a:tr h="266867">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205794719"/>
                  </a:ext>
                </a:extLst>
              </a:tr>
              <a:tr h="266867">
                <a:tc>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iForest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53.25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54.60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52.58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53.56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-2.42</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953520123"/>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IQR</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54.21</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-2.17</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1879052842"/>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z-score</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54.45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54.22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altLang="ko-KR" sz="1100" b="1" kern="100" dirty="0">
                          <a:effectLst/>
                          <a:latin typeface="Open Sans" pitchFamily="2" charset="0"/>
                          <a:ea typeface="Open Sans" pitchFamily="2" charset="0"/>
                          <a:cs typeface="Open Sans" pitchFamily="2" charset="0"/>
                        </a:rPr>
                        <a:t>-1.76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998493821"/>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k-means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56.97</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56.37</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55.36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55.80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-0.18</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631919856"/>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LOF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56.84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56.04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+0.06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174134996"/>
                  </a:ext>
                </a:extLst>
              </a:tr>
            </a:tbl>
          </a:graphicData>
        </a:graphic>
      </p:graphicFrame>
      <p:sp>
        <p:nvSpPr>
          <p:cNvPr id="6" name="Inhaltsplatzhalter 2">
            <a:extLst>
              <a:ext uri="{FF2B5EF4-FFF2-40B4-BE49-F238E27FC236}">
                <a16:creationId xmlns:a16="http://schemas.microsoft.com/office/drawing/2014/main" id="{D7166132-B14B-9E44-BF0F-1E65F6861B7B}"/>
              </a:ext>
            </a:extLst>
          </p:cNvPr>
          <p:cNvSpPr txBox="1">
            <a:spLocks/>
          </p:cNvSpPr>
          <p:nvPr/>
        </p:nvSpPr>
        <p:spPr>
          <a:xfrm>
            <a:off x="327553" y="918993"/>
            <a:ext cx="3238609" cy="1652757"/>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lang="de-DE" altLang="ko-KR" dirty="0"/>
              <a:t>Evaluation mit der Metrik SMAPE</a:t>
            </a:r>
          </a:p>
          <a:p>
            <a:pPr marL="81000" indent="0">
              <a:buNone/>
            </a:pPr>
            <a:endParaRPr kumimoji="1" lang="de-DE" altLang="ko-KR" sz="1400" b="0" dirty="0">
              <a:solidFill>
                <a:schemeClr val="tx1"/>
              </a:solidFill>
            </a:endParaRPr>
          </a:p>
          <a:p>
            <a:pPr marL="81000" indent="0">
              <a:buNone/>
            </a:pPr>
            <a:r>
              <a:rPr kumimoji="1" lang="de-DE" altLang="ko-KR" sz="1400" b="0" dirty="0">
                <a:solidFill>
                  <a:schemeClr val="tx1"/>
                </a:solidFill>
              </a:rPr>
              <a:t>Alle Algorithmen außerhalb LOF Algorithmus haben positive Ergebnisse resultiert.</a:t>
            </a:r>
            <a:endParaRPr kumimoji="1" lang="ko-KR" altLang="en-US" sz="1400" b="0" dirty="0">
              <a:solidFill>
                <a:schemeClr val="tx1"/>
              </a:solidFill>
            </a:endParaRPr>
          </a:p>
        </p:txBody>
      </p:sp>
    </p:spTree>
    <p:extLst>
      <p:ext uri="{BB962C8B-B14F-4D97-AF65-F5344CB8AC3E}">
        <p14:creationId xmlns:p14="http://schemas.microsoft.com/office/powerpoint/2010/main" val="3265317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499727D9-A8E1-A14D-8FF1-EEEE7F1169D3}"/>
              </a:ext>
            </a:extLst>
          </p:cNvPr>
          <p:cNvSpPr>
            <a:spLocks noGrp="1"/>
          </p:cNvSpPr>
          <p:nvPr>
            <p:ph type="title"/>
          </p:nvPr>
        </p:nvSpPr>
        <p:spPr>
          <a:xfrm>
            <a:off x="180000" y="254870"/>
            <a:ext cx="6480000" cy="432000"/>
          </a:xfrm>
        </p:spPr>
        <p:txBody>
          <a:bodyPr/>
          <a:lstStyle/>
          <a:p>
            <a:r>
              <a:rPr lang="de-DE" altLang="ko-KR" dirty="0"/>
              <a:t>Ergebnisse &amp; Diskussion</a:t>
            </a:r>
            <a:endParaRPr lang="de-DE" noProof="0" dirty="0"/>
          </a:p>
        </p:txBody>
      </p:sp>
      <p:grpSp>
        <p:nvGrpSpPr>
          <p:cNvPr id="2" name="그룹 1">
            <a:extLst>
              <a:ext uri="{FF2B5EF4-FFF2-40B4-BE49-F238E27FC236}">
                <a16:creationId xmlns:a16="http://schemas.microsoft.com/office/drawing/2014/main" id="{960461EE-BC38-F149-953B-26C1332181B0}"/>
              </a:ext>
            </a:extLst>
          </p:cNvPr>
          <p:cNvGrpSpPr/>
          <p:nvPr/>
        </p:nvGrpSpPr>
        <p:grpSpPr>
          <a:xfrm>
            <a:off x="1742449" y="734636"/>
            <a:ext cx="6099525" cy="3996390"/>
            <a:chOff x="1554624" y="922055"/>
            <a:chExt cx="5659101" cy="3674228"/>
          </a:xfrm>
        </p:grpSpPr>
        <p:pic>
          <p:nvPicPr>
            <p:cNvPr id="6" name="그림 5">
              <a:extLst>
                <a:ext uri="{FF2B5EF4-FFF2-40B4-BE49-F238E27FC236}">
                  <a16:creationId xmlns:a16="http://schemas.microsoft.com/office/drawing/2014/main" id="{FBE90E9D-E691-BC4A-9023-6813CDC050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4624" y="936223"/>
              <a:ext cx="2829501" cy="1807737"/>
            </a:xfrm>
            <a:prstGeom prst="rect">
              <a:avLst/>
            </a:prstGeom>
          </p:spPr>
        </p:pic>
        <p:pic>
          <p:nvPicPr>
            <p:cNvPr id="12" name="그림 11">
              <a:extLst>
                <a:ext uri="{FF2B5EF4-FFF2-40B4-BE49-F238E27FC236}">
                  <a16:creationId xmlns:a16="http://schemas.microsoft.com/office/drawing/2014/main" id="{4707AB79-74FF-0046-A03A-044365AFEA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4125" y="922055"/>
              <a:ext cx="2829600" cy="1826477"/>
            </a:xfrm>
            <a:prstGeom prst="rect">
              <a:avLst/>
            </a:prstGeom>
          </p:spPr>
        </p:pic>
        <p:pic>
          <p:nvPicPr>
            <p:cNvPr id="14" name="그림 13">
              <a:extLst>
                <a:ext uri="{FF2B5EF4-FFF2-40B4-BE49-F238E27FC236}">
                  <a16:creationId xmlns:a16="http://schemas.microsoft.com/office/drawing/2014/main" id="{6DFE7FAD-C7FE-814C-83C4-39AF47BEDB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84125" y="2758128"/>
              <a:ext cx="2829600" cy="1830917"/>
            </a:xfrm>
            <a:prstGeom prst="rect">
              <a:avLst/>
            </a:prstGeom>
          </p:spPr>
        </p:pic>
        <p:pic>
          <p:nvPicPr>
            <p:cNvPr id="16" name="그림 15">
              <a:extLst>
                <a:ext uri="{FF2B5EF4-FFF2-40B4-BE49-F238E27FC236}">
                  <a16:creationId xmlns:a16="http://schemas.microsoft.com/office/drawing/2014/main" id="{B760AAD2-2369-884B-B929-D1A7321627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75307" y="2758128"/>
              <a:ext cx="2829600" cy="1838155"/>
            </a:xfrm>
            <a:prstGeom prst="rect">
              <a:avLst/>
            </a:prstGeom>
          </p:spPr>
        </p:pic>
      </p:grpSp>
    </p:spTree>
    <p:extLst>
      <p:ext uri="{BB962C8B-B14F-4D97-AF65-F5344CB8AC3E}">
        <p14:creationId xmlns:p14="http://schemas.microsoft.com/office/powerpoint/2010/main" val="1846155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2400721"/>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solidFill>
                  <a:schemeClr val="bg1">
                    <a:lumMod val="50000"/>
                  </a:schemeClr>
                </a:solidFill>
              </a:rPr>
              <a:t>1. Einleitung</a:t>
            </a:r>
            <a:br>
              <a:rPr lang="de-DE" altLang="ko-KR" dirty="0">
                <a:solidFill>
                  <a:schemeClr val="bg1">
                    <a:lumMod val="50000"/>
                  </a:schemeClr>
                </a:solidFill>
              </a:rPr>
            </a:br>
            <a:r>
              <a:rPr lang="de-DE" altLang="ko-KR" dirty="0">
                <a:solidFill>
                  <a:schemeClr val="bg1">
                    <a:lumMod val="50000"/>
                  </a:schemeClr>
                </a:solidFill>
              </a:rPr>
              <a:t>2. Methoden</a:t>
            </a:r>
            <a:br>
              <a:rPr lang="de-DE" altLang="ko-KR" dirty="0">
                <a:solidFill>
                  <a:schemeClr val="bg1">
                    <a:lumMod val="50000"/>
                  </a:schemeClr>
                </a:solidFill>
              </a:rPr>
            </a:br>
            <a:r>
              <a:rPr lang="de-DE" altLang="ko-KR" dirty="0">
                <a:solidFill>
                  <a:schemeClr val="bg1">
                    <a:lumMod val="50000"/>
                  </a:schemeClr>
                </a:solidFill>
              </a:rPr>
              <a:t>3. Ergebnisse &amp; Diskussion</a:t>
            </a:r>
          </a:p>
          <a:p>
            <a:pPr>
              <a:lnSpc>
                <a:spcPct val="150000"/>
              </a:lnSpc>
            </a:pPr>
            <a:r>
              <a:rPr lang="de-DE" altLang="ko-KR" dirty="0"/>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1332801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rotWithShape="1">
          <a:blip r:embed="rId3"/>
          <a:srcRect t="4370" b="7437"/>
          <a:stretch/>
        </p:blipFill>
        <p:spPr>
          <a:xfrm>
            <a:off x="5008983" y="3050572"/>
            <a:ext cx="3408697" cy="1555751"/>
          </a:xfrm>
          <a:prstGeom prst="rect">
            <a:avLst/>
          </a:prstGeom>
        </p:spPr>
      </p:pic>
      <p:sp>
        <p:nvSpPr>
          <p:cNvPr id="2" name="Titel 1"/>
          <p:cNvSpPr>
            <a:spLocks noGrp="1"/>
          </p:cNvSpPr>
          <p:nvPr>
            <p:ph type="title"/>
          </p:nvPr>
        </p:nvSpPr>
        <p:spPr>
          <a:xfrm>
            <a:off x="180000" y="254870"/>
            <a:ext cx="2258400" cy="432000"/>
          </a:xfrm>
        </p:spPr>
        <p:txBody>
          <a:bodyPr/>
          <a:lstStyle/>
          <a:p>
            <a:r>
              <a:rPr lang="de" altLang="ko-KR" dirty="0"/>
              <a:t>Fazit &amp; Ausblick</a:t>
            </a:r>
            <a:endParaRPr lang="de-DE" noProof="0" dirty="0"/>
          </a:p>
        </p:txBody>
      </p:sp>
      <p:sp>
        <p:nvSpPr>
          <p:cNvPr id="3" name="Inhaltsplatzhalter 2"/>
          <p:cNvSpPr>
            <a:spLocks noGrp="1"/>
          </p:cNvSpPr>
          <p:nvPr>
            <p:ph idx="1"/>
          </p:nvPr>
        </p:nvSpPr>
        <p:spPr>
          <a:xfrm>
            <a:off x="180000" y="918992"/>
            <a:ext cx="4320880" cy="3780000"/>
          </a:xfrm>
        </p:spPr>
        <p:txBody>
          <a:bodyPr/>
          <a:lstStyle/>
          <a:p>
            <a:pPr marL="81000" indent="0">
              <a:buNone/>
            </a:pPr>
            <a:r>
              <a:rPr lang="de-DE" noProof="0" dirty="0"/>
              <a:t>Fazit</a:t>
            </a:r>
            <a:endParaRPr lang="de-DE" noProof="0" dirty="0">
              <a:solidFill>
                <a:schemeClr val="tx1"/>
              </a:solidFill>
            </a:endParaRPr>
          </a:p>
          <a:p>
            <a:pPr lvl="1">
              <a:lnSpc>
                <a:spcPct val="100000"/>
              </a:lnSpc>
            </a:pPr>
            <a:r>
              <a:rPr lang="de-DE" dirty="0"/>
              <a:t>Die erfolgreiche </a:t>
            </a:r>
            <a:r>
              <a:rPr lang="de-DE" dirty="0" err="1"/>
              <a:t>Ausreißerentfernung</a:t>
            </a:r>
            <a:r>
              <a:rPr lang="de-DE" dirty="0"/>
              <a:t> beeinflusst die Leistung des Lernmodells.</a:t>
            </a:r>
            <a:endParaRPr lang="de-DE" noProof="0" dirty="0">
              <a:solidFill>
                <a:schemeClr val="tx1"/>
              </a:solidFill>
            </a:endParaRPr>
          </a:p>
          <a:p>
            <a:pPr lvl="1">
              <a:lnSpc>
                <a:spcPct val="100000"/>
              </a:lnSpc>
            </a:pPr>
            <a:r>
              <a:rPr lang="de-DE" noProof="0" dirty="0">
                <a:solidFill>
                  <a:schemeClr val="tx1"/>
                </a:solidFill>
              </a:rPr>
              <a:t>Es wird erwartet, die Ergebnisse in dieser Arbeit  </a:t>
            </a:r>
            <a:r>
              <a:rPr lang="de-DE" dirty="0"/>
              <a:t>zum </a:t>
            </a:r>
            <a:r>
              <a:rPr lang="de-DE" noProof="0" dirty="0">
                <a:solidFill>
                  <a:schemeClr val="tx1"/>
                </a:solidFill>
              </a:rPr>
              <a:t>Bereich ‚Anomalie Erkennung‘ beizutragen.</a:t>
            </a:r>
          </a:p>
          <a:p>
            <a:pPr lvl="1">
              <a:lnSpc>
                <a:spcPct val="100000"/>
              </a:lnSpc>
            </a:pPr>
            <a:endParaRPr lang="de-DE" noProof="0" dirty="0">
              <a:solidFill>
                <a:schemeClr val="tx1"/>
              </a:solidFill>
            </a:endParaRPr>
          </a:p>
          <a:p>
            <a:pPr marL="81000">
              <a:buNone/>
            </a:pPr>
            <a:r>
              <a:rPr lang="de-DE" altLang="ko-KR" dirty="0"/>
              <a:t>  </a:t>
            </a:r>
            <a:r>
              <a:rPr lang="de-DE" altLang="ko-KR" dirty="0" err="1"/>
              <a:t>Einschränkungen</a:t>
            </a:r>
            <a:r>
              <a:rPr lang="de-DE" altLang="ko-KR" dirty="0"/>
              <a:t> dieser Arbeit</a:t>
            </a:r>
          </a:p>
          <a:p>
            <a:pPr lvl="1">
              <a:lnSpc>
                <a:spcPct val="100000"/>
              </a:lnSpc>
            </a:pPr>
            <a:r>
              <a:rPr lang="de-DE" altLang="ko-KR" dirty="0"/>
              <a:t>stärkere Korrelation zwischen </a:t>
            </a:r>
            <a:r>
              <a:rPr lang="de-DE" altLang="ko-KR" dirty="0" err="1"/>
              <a:t>pm</a:t>
            </a:r>
            <a:r>
              <a:rPr lang="de-DE" altLang="ko-KR" dirty="0"/>
              <a:t> und anderen Variablen</a:t>
            </a:r>
          </a:p>
          <a:p>
            <a:pPr lvl="1">
              <a:lnSpc>
                <a:spcPct val="100000"/>
              </a:lnSpc>
            </a:pPr>
            <a:r>
              <a:rPr lang="de-DE" altLang="ko-KR" dirty="0"/>
              <a:t>in einer besseren Entwicklungsumgebung</a:t>
            </a:r>
            <a:endParaRPr lang="de-DE" noProof="0" dirty="0"/>
          </a:p>
        </p:txBody>
      </p:sp>
      <p:sp>
        <p:nvSpPr>
          <p:cNvPr id="6" name="Inhaltsplatzhalter 5"/>
          <p:cNvSpPr>
            <a:spLocks noGrp="1"/>
          </p:cNvSpPr>
          <p:nvPr>
            <p:ph idx="10"/>
          </p:nvPr>
        </p:nvSpPr>
        <p:spPr/>
        <p:txBody>
          <a:bodyPr/>
          <a:lstStyle/>
          <a:p>
            <a:pPr marL="81000" indent="0">
              <a:buNone/>
            </a:pPr>
            <a:r>
              <a:rPr lang="de-DE" altLang="ko-KR" dirty="0"/>
              <a:t>Ausblick</a:t>
            </a:r>
          </a:p>
          <a:p>
            <a:pPr lvl="1">
              <a:lnSpc>
                <a:spcPct val="100000"/>
              </a:lnSpc>
            </a:pPr>
            <a:r>
              <a:rPr lang="de-DE" altLang="ko-KR" dirty="0"/>
              <a:t>den optimalen Wert für die Hyperparameter einzusetzen</a:t>
            </a:r>
          </a:p>
          <a:p>
            <a:pPr lvl="1">
              <a:lnSpc>
                <a:spcPct val="100000"/>
              </a:lnSpc>
            </a:pPr>
            <a:r>
              <a:rPr lang="de-DE" altLang="ko-KR" dirty="0"/>
              <a:t>erweiterte Algorithmen zu verwenden</a:t>
            </a:r>
          </a:p>
          <a:p>
            <a:endParaRPr lang="de-DE" dirty="0"/>
          </a:p>
        </p:txBody>
      </p:sp>
    </p:spTree>
    <p:extLst>
      <p:ext uri="{BB962C8B-B14F-4D97-AF65-F5344CB8AC3E}">
        <p14:creationId xmlns:p14="http://schemas.microsoft.com/office/powerpoint/2010/main" val="3352003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540804" y="2424223"/>
            <a:ext cx="7617519" cy="703441"/>
          </a:xfrm>
        </p:spPr>
        <p:txBody>
          <a:bodyPr/>
          <a:lstStyle/>
          <a:p>
            <a:r>
              <a:rPr lang="de" sz="2400" dirty="0"/>
              <a:t>Untersuchung des Einflusses von Ausreißern auf die Prognosegenauigkeit von Feinstaubkonzentrationen</a:t>
            </a:r>
            <a:endParaRPr lang="de-DE" sz="2400" dirty="0"/>
          </a:p>
        </p:txBody>
      </p:sp>
      <p:sp>
        <p:nvSpPr>
          <p:cNvPr id="6" name="Untertitel 5"/>
          <p:cNvSpPr>
            <a:spLocks noGrp="1"/>
          </p:cNvSpPr>
          <p:nvPr>
            <p:ph type="subTitle" idx="1"/>
          </p:nvPr>
        </p:nvSpPr>
        <p:spPr>
          <a:xfrm>
            <a:off x="547201" y="3366149"/>
            <a:ext cx="6840000" cy="281059"/>
          </a:xfrm>
        </p:spPr>
        <p:txBody>
          <a:bodyPr/>
          <a:lstStyle/>
          <a:p>
            <a:r>
              <a:rPr lang="de-DE" altLang="ko-KR" dirty="0"/>
              <a:t>Bachelorarbeit, Davin Ahn</a:t>
            </a:r>
            <a:endParaRPr lang="en-DE" altLang="ko-KR"/>
          </a:p>
        </p:txBody>
      </p:sp>
    </p:spTree>
    <p:extLst>
      <p:ext uri="{BB962C8B-B14F-4D97-AF65-F5344CB8AC3E}">
        <p14:creationId xmlns:p14="http://schemas.microsoft.com/office/powerpoint/2010/main" val="1481066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E5563-B375-594B-AF49-DB773085D2C4}"/>
              </a:ext>
            </a:extLst>
          </p:cNvPr>
          <p:cNvSpPr txBox="1"/>
          <p:nvPr/>
        </p:nvSpPr>
        <p:spPr>
          <a:xfrm>
            <a:off x="512539" y="1871822"/>
            <a:ext cx="8118921" cy="2169825"/>
          </a:xfrm>
          <a:prstGeom prst="rect">
            <a:avLst/>
          </a:prstGeom>
          <a:noFill/>
        </p:spPr>
        <p:txBody>
          <a:bodyPr wrap="square" rtlCol="0">
            <a:spAutoFit/>
          </a:bodyPr>
          <a:lstStyle/>
          <a:p>
            <a:pPr fontAlgn="base"/>
            <a:r>
              <a:rPr lang="ko-KR" altLang="en-US" dirty="0"/>
              <a:t>단일 도시에 있는 많은</a:t>
            </a:r>
            <a:r>
              <a:rPr lang="en-US" altLang="ko-KR" dirty="0"/>
              <a:t>(1000)</a:t>
            </a:r>
            <a:r>
              <a:rPr lang="ko-KR" altLang="en-US" dirty="0"/>
              <a:t>명의 심장 박동 데이터가 있다고 상상해 봅시다</a:t>
            </a:r>
            <a:r>
              <a:rPr lang="en-US" altLang="ko-KR" dirty="0"/>
              <a:t>. </a:t>
            </a:r>
            <a:r>
              <a:rPr lang="ko-KR" altLang="en-US" dirty="0"/>
              <a:t>예를 들어 </a:t>
            </a:r>
            <a:r>
              <a:rPr lang="en-US" altLang="ko-KR" dirty="0"/>
              <a:t>BPM</a:t>
            </a:r>
            <a:r>
              <a:rPr lang="ko-KR" altLang="en-US" dirty="0"/>
              <a:t>은 </a:t>
            </a:r>
            <a:r>
              <a:rPr lang="en-US" altLang="ko-KR" dirty="0"/>
              <a:t>5</a:t>
            </a:r>
            <a:r>
              <a:rPr lang="ko-KR" altLang="en-US" dirty="0"/>
              <a:t>분마다 기록됩니다</a:t>
            </a:r>
            <a:r>
              <a:rPr lang="en-US" altLang="ko-KR" dirty="0"/>
              <a:t>. </a:t>
            </a:r>
            <a:r>
              <a:rPr lang="ko-KR" altLang="en-US" dirty="0"/>
              <a:t>모든 사람의 전체 평균 </a:t>
            </a:r>
            <a:r>
              <a:rPr lang="en-US" altLang="ko-KR" dirty="0"/>
              <a:t>BPM</a:t>
            </a:r>
            <a:r>
              <a:rPr lang="ko-KR" altLang="en-US" dirty="0"/>
              <a:t>은 </a:t>
            </a:r>
            <a:r>
              <a:rPr lang="en-US" altLang="ko-KR" dirty="0"/>
              <a:t>80</a:t>
            </a:r>
            <a:r>
              <a:rPr lang="ko-KR" altLang="en-US" dirty="0"/>
              <a:t>이고 </a:t>
            </a:r>
            <a:r>
              <a:rPr lang="en-US" altLang="ko-KR" dirty="0"/>
              <a:t>1%</a:t>
            </a:r>
            <a:r>
              <a:rPr lang="ko-KR" altLang="en-US" dirty="0"/>
              <a:t>와 </a:t>
            </a:r>
            <a:r>
              <a:rPr lang="en-US" altLang="ko-KR" dirty="0"/>
              <a:t>99% </a:t>
            </a:r>
            <a:r>
              <a:rPr lang="ko-KR" altLang="en-US" dirty="0" err="1"/>
              <a:t>백분위수는</a:t>
            </a:r>
            <a:r>
              <a:rPr lang="ko-KR" altLang="en-US" dirty="0"/>
              <a:t> </a:t>
            </a:r>
            <a:r>
              <a:rPr lang="en-US" altLang="ko-KR" dirty="0"/>
              <a:t>30</a:t>
            </a:r>
            <a:r>
              <a:rPr lang="ko-KR" altLang="en-US" dirty="0"/>
              <a:t>과 </a:t>
            </a:r>
            <a:r>
              <a:rPr lang="en-US" altLang="ko-KR" dirty="0"/>
              <a:t>180</a:t>
            </a:r>
            <a:r>
              <a:rPr lang="ko-KR" altLang="en-US" dirty="0"/>
              <a:t>입니다</a:t>
            </a:r>
            <a:r>
              <a:rPr lang="en-US" altLang="ko-KR" dirty="0"/>
              <a:t>.</a:t>
            </a:r>
          </a:p>
          <a:p>
            <a:pPr fontAlgn="base"/>
            <a:r>
              <a:rPr lang="ko-KR" altLang="en-US" dirty="0"/>
              <a:t>일반적인 예외는 사람의 심장 박동 값이 </a:t>
            </a:r>
            <a:r>
              <a:rPr lang="en-US" altLang="ko-KR" dirty="0"/>
              <a:t>30</a:t>
            </a:r>
            <a:r>
              <a:rPr lang="ko-KR" altLang="en-US" dirty="0"/>
              <a:t>보다 작거나 </a:t>
            </a:r>
            <a:r>
              <a:rPr lang="en-US" altLang="ko-KR" dirty="0"/>
              <a:t>180</a:t>
            </a:r>
            <a:r>
              <a:rPr lang="ko-KR" altLang="en-US" dirty="0"/>
              <a:t>보다 높은 경우입니다</a:t>
            </a:r>
            <a:r>
              <a:rPr lang="en-US" altLang="ko-KR" dirty="0"/>
              <a:t>. 20 </a:t>
            </a:r>
            <a:r>
              <a:rPr lang="ko-KR" altLang="en-US" dirty="0"/>
              <a:t>또는 </a:t>
            </a:r>
            <a:r>
              <a:rPr lang="en-US" altLang="ko-KR" dirty="0"/>
              <a:t>230</a:t>
            </a:r>
            <a:r>
              <a:rPr lang="ko-KR" altLang="en-US" dirty="0"/>
              <a:t>과 같습니다</a:t>
            </a:r>
            <a:r>
              <a:rPr lang="en-US" altLang="ko-KR" dirty="0"/>
              <a:t>. </a:t>
            </a:r>
            <a:r>
              <a:rPr lang="ko-KR" altLang="en-US" dirty="0"/>
              <a:t>정상인 값의 예는 </a:t>
            </a:r>
            <a:r>
              <a:rPr lang="en-US" altLang="ko-KR" dirty="0"/>
              <a:t>50(</a:t>
            </a:r>
            <a:r>
              <a:rPr lang="ko-KR" altLang="en-US" dirty="0"/>
              <a:t>매우 이완됨</a:t>
            </a:r>
            <a:r>
              <a:rPr lang="en-US" altLang="ko-KR" dirty="0"/>
              <a:t>) </a:t>
            </a:r>
            <a:r>
              <a:rPr lang="ko-KR" altLang="en-US" dirty="0"/>
              <a:t>또는 </a:t>
            </a:r>
            <a:r>
              <a:rPr lang="en-US" altLang="ko-KR" dirty="0"/>
              <a:t>150(</a:t>
            </a:r>
            <a:r>
              <a:rPr lang="ko-KR" altLang="en-US" dirty="0"/>
              <a:t>운동 중</a:t>
            </a:r>
            <a:r>
              <a:rPr lang="en-US" altLang="ko-KR" dirty="0"/>
              <a:t>)</a:t>
            </a:r>
            <a:r>
              <a:rPr lang="ko-KR" altLang="en-US" dirty="0"/>
              <a:t>일 수 있습니다</a:t>
            </a:r>
            <a:r>
              <a:rPr lang="en-US" altLang="ko-KR" dirty="0"/>
              <a:t>.</a:t>
            </a:r>
          </a:p>
          <a:p>
            <a:pPr fontAlgn="base"/>
            <a:r>
              <a:rPr lang="ko-KR" altLang="en-US" dirty="0"/>
              <a:t>그러나 </a:t>
            </a:r>
            <a:r>
              <a:rPr lang="en-US" altLang="ko-KR" dirty="0"/>
              <a:t>1000</a:t>
            </a:r>
            <a:r>
              <a:rPr lang="ko-KR" altLang="en-US" dirty="0"/>
              <a:t>명 모두의 평균이 한 시간 간격 동안 </a:t>
            </a:r>
            <a:r>
              <a:rPr lang="en-US" altLang="ko-KR" dirty="0"/>
              <a:t>150BPM</a:t>
            </a:r>
            <a:r>
              <a:rPr lang="ko-KR" altLang="en-US" dirty="0"/>
              <a:t>이라면 이는 집단적 이상 현상입니다</a:t>
            </a:r>
            <a:r>
              <a:rPr lang="en-US" altLang="ko-KR" dirty="0"/>
              <a:t>. </a:t>
            </a:r>
            <a:r>
              <a:rPr lang="ko-KR" altLang="en-US" dirty="0"/>
              <a:t>개별적으로는 괜찮지만 모든 사람이 동시에 운동할 가능성은 거의 없습니다</a:t>
            </a:r>
            <a:r>
              <a:rPr lang="en-US" altLang="ko-KR" dirty="0"/>
              <a:t>!</a:t>
            </a:r>
          </a:p>
          <a:p>
            <a:pPr fontAlgn="base"/>
            <a:r>
              <a:rPr lang="ko-KR" altLang="en-US" dirty="0"/>
              <a:t>아침 </a:t>
            </a:r>
            <a:r>
              <a:rPr lang="en-US" altLang="ko-KR" dirty="0"/>
              <a:t>5</a:t>
            </a:r>
            <a:r>
              <a:rPr lang="ko-KR" altLang="en-US" dirty="0"/>
              <a:t>시에 사람의 </a:t>
            </a:r>
            <a:r>
              <a:rPr lang="en-US" altLang="ko-KR" dirty="0"/>
              <a:t>BPM</a:t>
            </a:r>
            <a:r>
              <a:rPr lang="ko-KR" altLang="en-US" dirty="0"/>
              <a:t>이 </a:t>
            </a:r>
            <a:r>
              <a:rPr lang="en-US" altLang="ko-KR" dirty="0"/>
              <a:t>150</a:t>
            </a:r>
            <a:r>
              <a:rPr lang="ko-KR" altLang="en-US" dirty="0"/>
              <a:t>이면 상황에 따라 이상할 가능성이 있습니다</a:t>
            </a:r>
            <a:r>
              <a:rPr lang="en-US" altLang="ko-KR" dirty="0"/>
              <a:t>. </a:t>
            </a:r>
            <a:r>
              <a:rPr lang="ko-KR" altLang="en-US" dirty="0"/>
              <a:t>값은 일반적으로 괜찮지만 사람이 한밤중에 운동을 할 가능성은 거의 없습니다</a:t>
            </a:r>
            <a:r>
              <a:rPr lang="en-US" altLang="ko-KR" dirty="0"/>
              <a:t>! </a:t>
            </a:r>
            <a:r>
              <a:rPr lang="ko-KR" altLang="en-US" dirty="0"/>
              <a:t>여기서 컨텍스트는 시간입니다</a:t>
            </a:r>
            <a:r>
              <a:rPr lang="en-US" altLang="ko-KR" dirty="0"/>
              <a:t>.</a:t>
            </a:r>
          </a:p>
          <a:p>
            <a:pPr fontAlgn="base"/>
            <a:r>
              <a:rPr lang="ko-KR" altLang="en-US" dirty="0"/>
              <a:t>또는 우리가 그 사람의 상태에 접근할 수 있고 상태 </a:t>
            </a:r>
            <a:r>
              <a:rPr lang="en-US" altLang="ko-KR" dirty="0"/>
              <a:t>== '</a:t>
            </a:r>
            <a:r>
              <a:rPr lang="ko-KR" altLang="en-US" dirty="0"/>
              <a:t>휴식 중</a:t>
            </a:r>
            <a:r>
              <a:rPr lang="en-US" altLang="ko-KR" dirty="0"/>
              <a:t>'</a:t>
            </a:r>
            <a:r>
              <a:rPr lang="ko-KR" altLang="en-US" dirty="0"/>
              <a:t>이고 </a:t>
            </a:r>
            <a:r>
              <a:rPr lang="en-US" altLang="ko-KR" dirty="0"/>
              <a:t>BPM</a:t>
            </a:r>
            <a:r>
              <a:rPr lang="ko-KR" altLang="en-US" dirty="0"/>
              <a:t>이 </a:t>
            </a:r>
            <a:r>
              <a:rPr lang="en-US" altLang="ko-KR" dirty="0"/>
              <a:t>150</a:t>
            </a:r>
            <a:r>
              <a:rPr lang="ko-KR" altLang="en-US" dirty="0"/>
              <a:t>인 경우</a:t>
            </a:r>
            <a:r>
              <a:rPr lang="en-US" altLang="ko-KR" dirty="0"/>
              <a:t>, </a:t>
            </a:r>
            <a:r>
              <a:rPr lang="ko-KR" altLang="en-US" dirty="0"/>
              <a:t>이는 하루 중 시간에 관계없이 컨텍스트 이상</a:t>
            </a:r>
            <a:r>
              <a:rPr lang="en-US" altLang="ko-KR" dirty="0"/>
              <a:t>(</a:t>
            </a:r>
            <a:r>
              <a:rPr lang="ko-KR" altLang="en-US" dirty="0"/>
              <a:t>컨텍스트가 개인의 상태임</a:t>
            </a:r>
            <a:r>
              <a:rPr lang="en-US" altLang="ko-KR" dirty="0"/>
              <a:t>)</a:t>
            </a:r>
            <a:r>
              <a:rPr lang="ko-KR" altLang="en-US" dirty="0"/>
              <a:t>이기도 합니다</a:t>
            </a:r>
            <a:r>
              <a:rPr lang="en-US" altLang="ko-KR" dirty="0"/>
              <a:t>.</a:t>
            </a:r>
          </a:p>
        </p:txBody>
      </p:sp>
    </p:spTree>
    <p:extLst>
      <p:ext uri="{BB962C8B-B14F-4D97-AF65-F5344CB8AC3E}">
        <p14:creationId xmlns:p14="http://schemas.microsoft.com/office/powerpoint/2010/main" val="3209321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1399387"/>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t>1. Einleitung</a:t>
            </a:r>
            <a:br>
              <a:rPr lang="de-DE" altLang="ko-KR" dirty="0"/>
            </a:br>
            <a:r>
              <a:rPr lang="de-DE" altLang="ko-KR" dirty="0">
                <a:solidFill>
                  <a:schemeClr val="bg1">
                    <a:lumMod val="50000"/>
                  </a:schemeClr>
                </a:solidFill>
              </a:rPr>
              <a:t>2. Methoden</a:t>
            </a:r>
            <a:br>
              <a:rPr lang="de-DE" altLang="ko-KR" dirty="0">
                <a:solidFill>
                  <a:schemeClr val="bg1">
                    <a:lumMod val="50000"/>
                  </a:schemeClr>
                </a:solidFill>
              </a:rPr>
            </a:br>
            <a:r>
              <a:rPr lang="de-DE" altLang="ko-KR" dirty="0">
                <a:solidFill>
                  <a:schemeClr val="bg1">
                    <a:lumMod val="50000"/>
                  </a:schemeClr>
                </a:solidFill>
              </a:rPr>
              <a:t>3. Ergebnisse &amp; Diskussion</a:t>
            </a:r>
            <a:br>
              <a:rPr lang="de-DE" altLang="ko-KR" dirty="0">
                <a:solidFill>
                  <a:schemeClr val="bg1">
                    <a:lumMod val="50000"/>
                  </a:schemeClr>
                </a:solidFill>
              </a:rPr>
            </a:br>
            <a:r>
              <a:rPr lang="de-DE" altLang="ko-KR" dirty="0">
                <a:solidFill>
                  <a:schemeClr val="bg1">
                    <a:lumMod val="50000"/>
                  </a:schemeClr>
                </a:solidFill>
              </a:rPr>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3696160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E5563-B375-594B-AF49-DB773085D2C4}"/>
              </a:ext>
            </a:extLst>
          </p:cNvPr>
          <p:cNvSpPr txBox="1"/>
          <p:nvPr/>
        </p:nvSpPr>
        <p:spPr>
          <a:xfrm>
            <a:off x="512539" y="1871822"/>
            <a:ext cx="8118921" cy="300082"/>
          </a:xfrm>
          <a:prstGeom prst="rect">
            <a:avLst/>
          </a:prstGeom>
          <a:noFill/>
        </p:spPr>
        <p:txBody>
          <a:bodyPr wrap="square" rtlCol="0">
            <a:spAutoFit/>
          </a:bodyPr>
          <a:lstStyle/>
          <a:p>
            <a:pPr fontAlgn="base"/>
            <a:r>
              <a:rPr lang="en-US" altLang="ko-KR" dirty="0"/>
              <a:t>Masking swamping</a:t>
            </a:r>
          </a:p>
        </p:txBody>
      </p:sp>
    </p:spTree>
    <p:extLst>
      <p:ext uri="{BB962C8B-B14F-4D97-AF65-F5344CB8AC3E}">
        <p14:creationId xmlns:p14="http://schemas.microsoft.com/office/powerpoint/2010/main" val="242482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내용 개체 틀 7">
            <a:extLst>
              <a:ext uri="{FF2B5EF4-FFF2-40B4-BE49-F238E27FC236}">
                <a16:creationId xmlns:a16="http://schemas.microsoft.com/office/drawing/2014/main" id="{2EA93215-7F43-2F47-8426-1BBD82468966}"/>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2712027" y="2215970"/>
            <a:ext cx="5971419" cy="2329509"/>
          </a:xfrm>
        </p:spPr>
      </p:pic>
      <p:sp>
        <p:nvSpPr>
          <p:cNvPr id="4" name="직사각형 3">
            <a:extLst>
              <a:ext uri="{FF2B5EF4-FFF2-40B4-BE49-F238E27FC236}">
                <a16:creationId xmlns:a16="http://schemas.microsoft.com/office/drawing/2014/main" id="{79420F9E-5CE8-F24C-A5C6-0A23D2A66899}"/>
              </a:ext>
            </a:extLst>
          </p:cNvPr>
          <p:cNvSpPr/>
          <p:nvPr/>
        </p:nvSpPr>
        <p:spPr>
          <a:xfrm>
            <a:off x="2692718" y="2215970"/>
            <a:ext cx="1735282" cy="1219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2" name="Titel 1"/>
          <p:cNvSpPr>
            <a:spLocks noGrp="1"/>
          </p:cNvSpPr>
          <p:nvPr>
            <p:ph type="title"/>
          </p:nvPr>
        </p:nvSpPr>
        <p:spPr>
          <a:xfrm>
            <a:off x="180000" y="254870"/>
            <a:ext cx="4248000" cy="432000"/>
          </a:xfrm>
        </p:spPr>
        <p:txBody>
          <a:bodyPr/>
          <a:lstStyle/>
          <a:p>
            <a:r>
              <a:rPr lang="de-DE" noProof="0" dirty="0"/>
              <a:t>Einleitung</a:t>
            </a:r>
          </a:p>
        </p:txBody>
      </p:sp>
      <p:sp>
        <p:nvSpPr>
          <p:cNvPr id="3" name="Inhaltsplatzhalter 2"/>
          <p:cNvSpPr>
            <a:spLocks noGrp="1"/>
          </p:cNvSpPr>
          <p:nvPr>
            <p:ph idx="1"/>
          </p:nvPr>
        </p:nvSpPr>
        <p:spPr>
          <a:xfrm>
            <a:off x="179999" y="918993"/>
            <a:ext cx="8735401" cy="1621268"/>
          </a:xfrm>
        </p:spPr>
        <p:txBody>
          <a:bodyPr/>
          <a:lstStyle/>
          <a:p>
            <a:pPr marL="81000" indent="0">
              <a:buNone/>
            </a:pPr>
            <a:r>
              <a:rPr lang="de-DE" altLang="ko-KR" dirty="0"/>
              <a:t>Zweck dieser Arbeit</a:t>
            </a:r>
          </a:p>
          <a:p>
            <a:pPr marL="366750" indent="-285750">
              <a:buFont typeface="Arial" panose="020B0604020202020204" pitchFamily="34" charset="0"/>
              <a:buChar char="•"/>
            </a:pPr>
            <a:r>
              <a:rPr lang="de-DE" b="0" dirty="0">
                <a:solidFill>
                  <a:schemeClr val="tx1"/>
                </a:solidFill>
              </a:rPr>
              <a:t>Die Zunahme des Umweltmonitoring-Bedarfs</a:t>
            </a:r>
          </a:p>
          <a:p>
            <a:pPr marL="366750" indent="-285750">
              <a:buFont typeface="Arial" panose="020B0604020202020204" pitchFamily="34" charset="0"/>
              <a:buChar char="•"/>
            </a:pPr>
            <a:r>
              <a:rPr lang="de-DE" b="0" dirty="0">
                <a:solidFill>
                  <a:schemeClr val="tx1"/>
                </a:solidFill>
              </a:rPr>
              <a:t>Häufige Verursachung der Ausreißer beim Messen der Umweltstoffe</a:t>
            </a:r>
            <a:br>
              <a:rPr lang="de-DE" b="0" dirty="0">
                <a:solidFill>
                  <a:schemeClr val="tx1"/>
                </a:solidFill>
              </a:rPr>
            </a:br>
            <a:r>
              <a:rPr lang="de-DE" b="0" dirty="0">
                <a:solidFill>
                  <a:schemeClr val="tx1"/>
                </a:solidFill>
              </a:rPr>
              <a:t>durch Kostengünstige Sensoren</a:t>
            </a:r>
          </a:p>
          <a:p>
            <a:pPr marL="366750" indent="-285750">
              <a:buFont typeface="Arial" panose="020B0604020202020204" pitchFamily="34" charset="0"/>
              <a:buChar char="•"/>
            </a:pPr>
            <a:r>
              <a:rPr lang="de-DE" altLang="ko-KR" b="0" dirty="0">
                <a:solidFill>
                  <a:schemeClr val="tx1"/>
                </a:solidFill>
              </a:rPr>
              <a:t>Die Wichtigkeit der Zeitreihendaten</a:t>
            </a:r>
          </a:p>
        </p:txBody>
      </p:sp>
      <p:pic>
        <p:nvPicPr>
          <p:cNvPr id="6" name="내용 개체 틀 7">
            <a:extLst>
              <a:ext uri="{FF2B5EF4-FFF2-40B4-BE49-F238E27FC236}">
                <a16:creationId xmlns:a16="http://schemas.microsoft.com/office/drawing/2014/main" id="{D41D28E6-D543-D54A-9A9F-DB81C504676B}"/>
              </a:ext>
            </a:extLst>
          </p:cNvPr>
          <p:cNvPicPr>
            <a:picLocks noChangeAspect="1"/>
          </p:cNvPicPr>
          <p:nvPr/>
        </p:nvPicPr>
        <p:blipFill rotWithShape="1">
          <a:blip r:embed="rId3">
            <a:extLst>
              <a:ext uri="{28A0092B-C50C-407E-A947-70E740481C1C}">
                <a14:useLocalDpi xmlns:a14="http://schemas.microsoft.com/office/drawing/2010/main" val="0"/>
              </a:ext>
            </a:extLst>
          </a:blip>
          <a:srcRect r="72391" b="92783"/>
          <a:stretch/>
        </p:blipFill>
        <p:spPr>
          <a:xfrm>
            <a:off x="7007355" y="4374573"/>
            <a:ext cx="1676091" cy="170906"/>
          </a:xfrm>
          <a:prstGeom prst="rect">
            <a:avLst/>
          </a:prstGeom>
          <a:ln>
            <a:noFill/>
          </a:ln>
        </p:spPr>
      </p:pic>
    </p:spTree>
    <p:extLst>
      <p:ext uri="{BB962C8B-B14F-4D97-AF65-F5344CB8AC3E}">
        <p14:creationId xmlns:p14="http://schemas.microsoft.com/office/powerpoint/2010/main" val="2607213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E2D062-FD18-1C43-9845-B75432F4EF40}"/>
              </a:ext>
            </a:extLst>
          </p:cNvPr>
          <p:cNvSpPr>
            <a:spLocks noGrp="1"/>
          </p:cNvSpPr>
          <p:nvPr>
            <p:ph type="title"/>
          </p:nvPr>
        </p:nvSpPr>
        <p:spPr>
          <a:xfrm>
            <a:off x="179999" y="254870"/>
            <a:ext cx="1688557" cy="430560"/>
          </a:xfrm>
        </p:spPr>
        <p:txBody>
          <a:bodyPr/>
          <a:lstStyle/>
          <a:p>
            <a:r>
              <a:rPr kumimoji="1" lang="de-DE" altLang="ko-KR" dirty="0"/>
              <a:t>Einleitung</a:t>
            </a:r>
            <a:endParaRPr kumimoji="1" lang="ko-KR" altLang="en-US" dirty="0"/>
          </a:p>
        </p:txBody>
      </p:sp>
      <p:sp>
        <p:nvSpPr>
          <p:cNvPr id="4" name="Inhaltsplatzhalter 5">
            <a:extLst>
              <a:ext uri="{FF2B5EF4-FFF2-40B4-BE49-F238E27FC236}">
                <a16:creationId xmlns:a16="http://schemas.microsoft.com/office/drawing/2014/main" id="{0A778C4F-10C4-AA43-8104-58284B05981C}"/>
              </a:ext>
            </a:extLst>
          </p:cNvPr>
          <p:cNvSpPr>
            <a:spLocks noGrp="1"/>
          </p:cNvSpPr>
          <p:nvPr>
            <p:ph idx="1"/>
          </p:nvPr>
        </p:nvSpPr>
        <p:spPr>
          <a:xfrm>
            <a:off x="180000" y="918992"/>
            <a:ext cx="8784000" cy="430560"/>
          </a:xfrm>
        </p:spPr>
        <p:txBody>
          <a:bodyPr/>
          <a:lstStyle/>
          <a:p>
            <a:pPr marL="81000">
              <a:buNone/>
            </a:pPr>
            <a:r>
              <a:rPr lang="de-DE" dirty="0"/>
              <a:t>Der Prozess dieser Arbeit</a:t>
            </a:r>
            <a:endParaRPr lang="de" dirty="0"/>
          </a:p>
        </p:txBody>
      </p:sp>
      <p:graphicFrame>
        <p:nvGraphicFramePr>
          <p:cNvPr id="3" name="다이어그램 2">
            <a:extLst>
              <a:ext uri="{FF2B5EF4-FFF2-40B4-BE49-F238E27FC236}">
                <a16:creationId xmlns:a16="http://schemas.microsoft.com/office/drawing/2014/main" id="{22CC593F-5C84-1043-8E05-8314B4CBEAA1}"/>
              </a:ext>
            </a:extLst>
          </p:cNvPr>
          <p:cNvGraphicFramePr/>
          <p:nvPr>
            <p:extLst>
              <p:ext uri="{D42A27DB-BD31-4B8C-83A1-F6EECF244321}">
                <p14:modId xmlns:p14="http://schemas.microsoft.com/office/powerpoint/2010/main" val="2366277183"/>
              </p:ext>
            </p:extLst>
          </p:nvPr>
        </p:nvGraphicFramePr>
        <p:xfrm>
          <a:off x="414883" y="1349552"/>
          <a:ext cx="8314233" cy="3364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1500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1991700"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9D7AF126-48A3-8044-A98E-CAE640C05E4C}"/>
              </a:ext>
            </a:extLst>
          </p:cNvPr>
          <p:cNvSpPr>
            <a:spLocks noGrp="1"/>
          </p:cNvSpPr>
          <p:nvPr>
            <p:ph idx="1"/>
          </p:nvPr>
        </p:nvSpPr>
        <p:spPr>
          <a:xfrm>
            <a:off x="180000" y="918993"/>
            <a:ext cx="3105382" cy="3626486"/>
          </a:xfrm>
        </p:spPr>
        <p:txBody>
          <a:bodyPr/>
          <a:lstStyle/>
          <a:p>
            <a:pPr marL="81000" indent="0">
              <a:buNone/>
            </a:pPr>
            <a:r>
              <a:rPr lang="de-DE" altLang="ko-KR" dirty="0"/>
              <a:t>Zeitreihendaten</a:t>
            </a:r>
          </a:p>
          <a:p>
            <a:pPr marL="366750" indent="-285750">
              <a:buFont typeface="Arial" panose="020B0604020202020204" pitchFamily="34" charset="0"/>
              <a:buChar char="•"/>
            </a:pPr>
            <a:r>
              <a:rPr lang="de" altLang="ko-KR" b="0" dirty="0">
                <a:solidFill>
                  <a:schemeClr val="tx1"/>
                </a:solidFill>
              </a:rPr>
              <a:t>Merkmale</a:t>
            </a:r>
            <a:endParaRPr lang="de-DE" altLang="ko-KR" b="0" dirty="0">
              <a:solidFill>
                <a:schemeClr val="tx1"/>
              </a:solidFill>
            </a:endParaRPr>
          </a:p>
          <a:p>
            <a:pPr marL="725525" lvl="1" indent="-285750">
              <a:buFont typeface="Arial" panose="020B0604020202020204" pitchFamily="34" charset="0"/>
              <a:buChar char="•"/>
            </a:pPr>
            <a:r>
              <a:rPr lang="de-DE" altLang="ko-KR" dirty="0"/>
              <a:t>N</a:t>
            </a:r>
            <a:r>
              <a:rPr lang="de" altLang="ko-KR" dirty="0"/>
              <a:t>ach Zeit sortiert</a:t>
            </a:r>
          </a:p>
          <a:p>
            <a:pPr marL="725525" lvl="1" indent="-285750">
              <a:buFont typeface="Arial" panose="020B0604020202020204" pitchFamily="34" charset="0"/>
              <a:buChar char="•"/>
            </a:pPr>
            <a:r>
              <a:rPr lang="de" altLang="ko-KR" dirty="0"/>
              <a:t>Werte miteinander korreliert</a:t>
            </a:r>
            <a:endParaRPr lang="de-DE" altLang="ko-KR" dirty="0"/>
          </a:p>
          <a:p>
            <a:pPr marL="725525" lvl="1" indent="-285750">
              <a:buFont typeface="Arial" panose="020B0604020202020204" pitchFamily="34" charset="0"/>
              <a:buChar char="•"/>
            </a:pPr>
            <a:endParaRPr lang="de-DE" altLang="ko-KR" dirty="0"/>
          </a:p>
          <a:p>
            <a:pPr marL="366750" indent="-285750">
              <a:buFont typeface="Arial" panose="020B0604020202020204" pitchFamily="34" charset="0"/>
              <a:buChar char="•"/>
            </a:pPr>
            <a:r>
              <a:rPr lang="de" altLang="ko-KR" b="0" dirty="0">
                <a:solidFill>
                  <a:schemeClr val="tx1"/>
                </a:solidFill>
              </a:rPr>
              <a:t>Muster</a:t>
            </a:r>
          </a:p>
          <a:p>
            <a:pPr marL="725525" lvl="1" indent="-285750">
              <a:buFont typeface="Arial" panose="020B0604020202020204" pitchFamily="34" charset="0"/>
              <a:buChar char="•"/>
            </a:pPr>
            <a:r>
              <a:rPr lang="de" altLang="ko-KR" b="0" dirty="0">
                <a:solidFill>
                  <a:schemeClr val="tx1"/>
                </a:solidFill>
              </a:rPr>
              <a:t>Trend</a:t>
            </a:r>
          </a:p>
          <a:p>
            <a:pPr marL="725525" lvl="1" indent="-285750">
              <a:buFont typeface="Arial" panose="020B0604020202020204" pitchFamily="34" charset="0"/>
              <a:buChar char="•"/>
            </a:pPr>
            <a:r>
              <a:rPr lang="de" altLang="ko-KR" b="0" dirty="0" err="1">
                <a:solidFill>
                  <a:schemeClr val="tx1"/>
                </a:solidFill>
              </a:rPr>
              <a:t>Saisonalität</a:t>
            </a:r>
            <a:endParaRPr lang="de" altLang="ko-KR" b="0" dirty="0">
              <a:solidFill>
                <a:schemeClr val="tx1"/>
              </a:solidFill>
            </a:endParaRPr>
          </a:p>
          <a:p>
            <a:pPr marL="725525" lvl="1" indent="-285750">
              <a:buFont typeface="Arial" panose="020B0604020202020204" pitchFamily="34" charset="0"/>
              <a:buChar char="•"/>
            </a:pPr>
            <a:r>
              <a:rPr lang="de" altLang="ko-KR" b="0" dirty="0">
                <a:solidFill>
                  <a:schemeClr val="tx1"/>
                </a:solidFill>
              </a:rPr>
              <a:t>Zyklus</a:t>
            </a:r>
          </a:p>
          <a:p>
            <a:pPr marL="725525" lvl="1" indent="-285750">
              <a:buFont typeface="Arial" panose="020B0604020202020204" pitchFamily="34" charset="0"/>
              <a:buChar char="•"/>
            </a:pPr>
            <a:r>
              <a:rPr lang="de" altLang="ko-KR" b="0" dirty="0">
                <a:solidFill>
                  <a:schemeClr val="tx1"/>
                </a:solidFill>
              </a:rPr>
              <a:t>zufällige Schwankung</a:t>
            </a:r>
          </a:p>
        </p:txBody>
      </p:sp>
      <p:grpSp>
        <p:nvGrpSpPr>
          <p:cNvPr id="13" name="그룹 12">
            <a:extLst>
              <a:ext uri="{FF2B5EF4-FFF2-40B4-BE49-F238E27FC236}">
                <a16:creationId xmlns:a16="http://schemas.microsoft.com/office/drawing/2014/main" id="{E9659DC1-E409-8B48-B26F-788A77FC268F}"/>
              </a:ext>
            </a:extLst>
          </p:cNvPr>
          <p:cNvGrpSpPr/>
          <p:nvPr/>
        </p:nvGrpSpPr>
        <p:grpSpPr>
          <a:xfrm>
            <a:off x="3264962" y="918993"/>
            <a:ext cx="5872097" cy="3626486"/>
            <a:chOff x="3424838" y="896882"/>
            <a:chExt cx="5286282" cy="3041897"/>
          </a:xfrm>
        </p:grpSpPr>
        <p:grpSp>
          <p:nvGrpSpPr>
            <p:cNvPr id="11" name="그룹 10">
              <a:extLst>
                <a:ext uri="{FF2B5EF4-FFF2-40B4-BE49-F238E27FC236}">
                  <a16:creationId xmlns:a16="http://schemas.microsoft.com/office/drawing/2014/main" id="{DF4AA8EA-381F-0842-BC76-975BF5891D83}"/>
                </a:ext>
              </a:extLst>
            </p:cNvPr>
            <p:cNvGrpSpPr/>
            <p:nvPr/>
          </p:nvGrpSpPr>
          <p:grpSpPr>
            <a:xfrm>
              <a:off x="3442634" y="896882"/>
              <a:ext cx="5268486" cy="1475319"/>
              <a:chOff x="3442634" y="896882"/>
              <a:chExt cx="5268486" cy="1475319"/>
            </a:xfrm>
          </p:grpSpPr>
          <p:pic>
            <p:nvPicPr>
              <p:cNvPr id="5" name="그림 4">
                <a:extLst>
                  <a:ext uri="{FF2B5EF4-FFF2-40B4-BE49-F238E27FC236}">
                    <a16:creationId xmlns:a16="http://schemas.microsoft.com/office/drawing/2014/main" id="{6B02F597-AD8F-D84B-BA24-3324DC36E5BF}"/>
                  </a:ext>
                </a:extLst>
              </p:cNvPr>
              <p:cNvPicPr>
                <a:picLocks noChangeAspect="1"/>
              </p:cNvPicPr>
              <p:nvPr/>
            </p:nvPicPr>
            <p:blipFill rotWithShape="1">
              <a:blip r:embed="rId3">
                <a:extLst>
                  <a:ext uri="{28A0092B-C50C-407E-A947-70E740481C1C}">
                    <a14:useLocalDpi xmlns:a14="http://schemas.microsoft.com/office/drawing/2010/main" val="0"/>
                  </a:ext>
                </a:extLst>
              </a:blip>
              <a:srcRect r="49086"/>
              <a:stretch/>
            </p:blipFill>
            <p:spPr>
              <a:xfrm>
                <a:off x="3442634" y="896882"/>
                <a:ext cx="5165513" cy="1475319"/>
              </a:xfrm>
              <a:prstGeom prst="rect">
                <a:avLst/>
              </a:prstGeom>
            </p:spPr>
          </p:pic>
          <p:sp>
            <p:nvSpPr>
              <p:cNvPr id="7" name="직사각형 6">
                <a:extLst>
                  <a:ext uri="{FF2B5EF4-FFF2-40B4-BE49-F238E27FC236}">
                    <a16:creationId xmlns:a16="http://schemas.microsoft.com/office/drawing/2014/main" id="{CFD4CBA1-F364-0D4E-9B79-7B946CE893E7}"/>
                  </a:ext>
                </a:extLst>
              </p:cNvPr>
              <p:cNvSpPr/>
              <p:nvPr/>
            </p:nvSpPr>
            <p:spPr>
              <a:xfrm>
                <a:off x="8505174" y="1390224"/>
                <a:ext cx="205946" cy="510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grpSp>
          <p:nvGrpSpPr>
            <p:cNvPr id="12" name="그룹 11">
              <a:extLst>
                <a:ext uri="{FF2B5EF4-FFF2-40B4-BE49-F238E27FC236}">
                  <a16:creationId xmlns:a16="http://schemas.microsoft.com/office/drawing/2014/main" id="{74541D57-F210-EF4A-82E6-338BE1E2943D}"/>
                </a:ext>
              </a:extLst>
            </p:cNvPr>
            <p:cNvGrpSpPr/>
            <p:nvPr/>
          </p:nvGrpSpPr>
          <p:grpSpPr>
            <a:xfrm>
              <a:off x="3424838" y="2463460"/>
              <a:ext cx="5062522" cy="1475319"/>
              <a:chOff x="3424838" y="2463460"/>
              <a:chExt cx="5062522" cy="1475319"/>
            </a:xfrm>
          </p:grpSpPr>
          <p:pic>
            <p:nvPicPr>
              <p:cNvPr id="6" name="그림 5">
                <a:extLst>
                  <a:ext uri="{FF2B5EF4-FFF2-40B4-BE49-F238E27FC236}">
                    <a16:creationId xmlns:a16="http://schemas.microsoft.com/office/drawing/2014/main" id="{82909F06-32B6-B34D-9A10-F570E366D0A4}"/>
                  </a:ext>
                </a:extLst>
              </p:cNvPr>
              <p:cNvPicPr>
                <a:picLocks noChangeAspect="1"/>
              </p:cNvPicPr>
              <p:nvPr/>
            </p:nvPicPr>
            <p:blipFill rotWithShape="1">
              <a:blip r:embed="rId3">
                <a:extLst>
                  <a:ext uri="{28A0092B-C50C-407E-A947-70E740481C1C}">
                    <a14:useLocalDpi xmlns:a14="http://schemas.microsoft.com/office/drawing/2010/main" val="0"/>
                  </a:ext>
                </a:extLst>
              </a:blip>
              <a:srcRect l="51039"/>
              <a:stretch/>
            </p:blipFill>
            <p:spPr>
              <a:xfrm>
                <a:off x="3520051" y="2463460"/>
                <a:ext cx="4967309" cy="1475319"/>
              </a:xfrm>
              <a:prstGeom prst="rect">
                <a:avLst/>
              </a:prstGeom>
            </p:spPr>
          </p:pic>
          <p:pic>
            <p:nvPicPr>
              <p:cNvPr id="4" name="그림 3">
                <a:extLst>
                  <a:ext uri="{FF2B5EF4-FFF2-40B4-BE49-F238E27FC236}">
                    <a16:creationId xmlns:a16="http://schemas.microsoft.com/office/drawing/2014/main" id="{F2CAE0C6-7B87-D24E-ABDD-174330D7F3A1}"/>
                  </a:ext>
                </a:extLst>
              </p:cNvPr>
              <p:cNvPicPr>
                <a:picLocks noChangeAspect="1"/>
              </p:cNvPicPr>
              <p:nvPr/>
            </p:nvPicPr>
            <p:blipFill rotWithShape="1">
              <a:blip r:embed="rId4">
                <a:extLst>
                  <a:ext uri="{28A0092B-C50C-407E-A947-70E740481C1C}">
                    <a14:useLocalDpi xmlns:a14="http://schemas.microsoft.com/office/drawing/2010/main" val="0"/>
                  </a:ext>
                </a:extLst>
              </a:blip>
              <a:srcRect l="50074" t="27524" r="48505"/>
              <a:stretch/>
            </p:blipFill>
            <p:spPr>
              <a:xfrm>
                <a:off x="3424838" y="2932740"/>
                <a:ext cx="129941" cy="963704"/>
              </a:xfrm>
              <a:prstGeom prst="rect">
                <a:avLst/>
              </a:prstGeom>
            </p:spPr>
          </p:pic>
        </p:grpSp>
      </p:grpSp>
    </p:spTree>
    <p:extLst>
      <p:ext uri="{BB962C8B-B14F-4D97-AF65-F5344CB8AC3E}">
        <p14:creationId xmlns:p14="http://schemas.microsoft.com/office/powerpoint/2010/main" val="312556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2833364"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3396D68C-5273-6F40-87C5-16F042D3E675}"/>
              </a:ext>
            </a:extLst>
          </p:cNvPr>
          <p:cNvSpPr>
            <a:spLocks noGrp="1"/>
          </p:cNvSpPr>
          <p:nvPr>
            <p:ph idx="1"/>
          </p:nvPr>
        </p:nvSpPr>
        <p:spPr>
          <a:xfrm>
            <a:off x="180000" y="918993"/>
            <a:ext cx="3955582" cy="3626486"/>
          </a:xfrm>
        </p:spPr>
        <p:txBody>
          <a:bodyPr/>
          <a:lstStyle/>
          <a:p>
            <a:pPr marL="81000" indent="0">
              <a:buNone/>
            </a:pPr>
            <a:r>
              <a:rPr lang="de-DE" altLang="ko-KR" dirty="0"/>
              <a:t>Anomalien</a:t>
            </a:r>
          </a:p>
          <a:p>
            <a:pPr marL="366750" indent="-285750">
              <a:buFont typeface="Arial" panose="020B0604020202020204" pitchFamily="34" charset="0"/>
              <a:buChar char="•"/>
            </a:pPr>
            <a:r>
              <a:rPr lang="de-DE" altLang="ko-KR" b="0" dirty="0">
                <a:solidFill>
                  <a:schemeClr val="tx1"/>
                </a:solidFill>
              </a:rPr>
              <a:t>Punktausreißer</a:t>
            </a:r>
          </a:p>
          <a:p>
            <a:pPr marL="366750" indent="-285750">
              <a:buFont typeface="Arial" panose="020B0604020202020204" pitchFamily="34" charset="0"/>
              <a:buChar char="•"/>
            </a:pPr>
            <a:r>
              <a:rPr lang="de-DE" b="0" noProof="0" dirty="0">
                <a:solidFill>
                  <a:schemeClr val="tx1"/>
                </a:solidFill>
              </a:rPr>
              <a:t>Kollektive Ausreißer</a:t>
            </a:r>
          </a:p>
          <a:p>
            <a:pPr marL="366750" indent="-285750">
              <a:buFont typeface="Arial" panose="020B0604020202020204" pitchFamily="34" charset="0"/>
              <a:buChar char="•"/>
            </a:pPr>
            <a:r>
              <a:rPr lang="de-DE" b="0" dirty="0">
                <a:solidFill>
                  <a:schemeClr val="tx1"/>
                </a:solidFill>
              </a:rPr>
              <a:t>Kontextabhängige Ausreißer</a:t>
            </a:r>
          </a:p>
          <a:p>
            <a:pPr marL="725525" lvl="1" indent="-285750">
              <a:buFont typeface="Arial" panose="020B0604020202020204" pitchFamily="34" charset="0"/>
              <a:buChar char="•"/>
            </a:pPr>
            <a:endParaRPr lang="de-DE" dirty="0"/>
          </a:p>
        </p:txBody>
      </p:sp>
      <p:pic>
        <p:nvPicPr>
          <p:cNvPr id="10" name="그림 9">
            <a:extLst>
              <a:ext uri="{FF2B5EF4-FFF2-40B4-BE49-F238E27FC236}">
                <a16:creationId xmlns:a16="http://schemas.microsoft.com/office/drawing/2014/main" id="{6C2A50D6-4421-7943-8D3D-AAF0EF8836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5582" y="802732"/>
            <a:ext cx="4828418" cy="3857048"/>
          </a:xfrm>
          <a:prstGeom prst="rect">
            <a:avLst/>
          </a:prstGeom>
        </p:spPr>
      </p:pic>
      <p:grpSp>
        <p:nvGrpSpPr>
          <p:cNvPr id="5" name="그룹 4">
            <a:extLst>
              <a:ext uri="{FF2B5EF4-FFF2-40B4-BE49-F238E27FC236}">
                <a16:creationId xmlns:a16="http://schemas.microsoft.com/office/drawing/2014/main" id="{239C81C9-CFE9-BF4E-A2E0-6514E99B4DBE}"/>
              </a:ext>
            </a:extLst>
          </p:cNvPr>
          <p:cNvGrpSpPr/>
          <p:nvPr/>
        </p:nvGrpSpPr>
        <p:grpSpPr>
          <a:xfrm>
            <a:off x="5997575" y="1226150"/>
            <a:ext cx="134024" cy="138499"/>
            <a:chOff x="6038850" y="1207100"/>
            <a:chExt cx="134024" cy="138499"/>
          </a:xfrm>
          <a:solidFill>
            <a:schemeClr val="bg1"/>
          </a:solidFill>
        </p:grpSpPr>
        <p:sp>
          <p:nvSpPr>
            <p:cNvPr id="4" name="직사각형 3">
              <a:extLst>
                <a:ext uri="{FF2B5EF4-FFF2-40B4-BE49-F238E27FC236}">
                  <a16:creationId xmlns:a16="http://schemas.microsoft.com/office/drawing/2014/main" id="{6C94C145-9E8B-9F45-9138-A78A6DDEE43A}"/>
                </a:ext>
              </a:extLst>
            </p:cNvPr>
            <p:cNvSpPr/>
            <p:nvPr/>
          </p:nvSpPr>
          <p:spPr>
            <a:xfrm>
              <a:off x="6038850" y="1219200"/>
              <a:ext cx="111125" cy="1143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ABC7515-BD42-6C4B-B91B-E8D4010E7174}"/>
                    </a:ext>
                  </a:extLst>
                </p:cNvPr>
                <p:cNvSpPr txBox="1"/>
                <p:nvPr/>
              </p:nvSpPr>
              <p:spPr>
                <a:xfrm>
                  <a:off x="6038850" y="1207100"/>
                  <a:ext cx="134024" cy="138499"/>
                </a:xfrm>
                <a:prstGeom prst="rect">
                  <a:avLst/>
                </a:prstGeom>
                <a:grpFill/>
                <a:ln>
                  <a:solidFill>
                    <a:schemeClr val="bg1"/>
                  </a:solidFill>
                </a:ln>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ko-KR" sz="90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kumimoji="1" lang="de-DE" altLang="ko-KR" sz="900" b="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t>𝑃</m:t>
                            </m:r>
                          </m:e>
                          <m:sub>
                            <m:r>
                              <a:rPr kumimoji="1" lang="de-DE" altLang="ko-KR" sz="900" b="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t>3</m:t>
                            </m:r>
                          </m:sub>
                        </m:sSub>
                      </m:oMath>
                    </m:oMathPara>
                  </a14:m>
                  <a:endParaRPr kumimoji="1" lang="ko-KR" altLang="en-US" sz="900" dirty="0" err="1">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 name="TextBox 1">
                  <a:extLst>
                    <a:ext uri="{FF2B5EF4-FFF2-40B4-BE49-F238E27FC236}">
                      <a16:creationId xmlns:a16="http://schemas.microsoft.com/office/drawing/2014/main" id="{2ABC7515-BD42-6C4B-B91B-E8D4010E7174}"/>
                    </a:ext>
                  </a:extLst>
                </p:cNvPr>
                <p:cNvSpPr txBox="1">
                  <a:spLocks noRot="1" noChangeAspect="1" noMove="1" noResize="1" noEditPoints="1" noAdjustHandles="1" noChangeArrowheads="1" noChangeShapeType="1" noTextEdit="1"/>
                </p:cNvSpPr>
                <p:nvPr/>
              </p:nvSpPr>
              <p:spPr>
                <a:xfrm>
                  <a:off x="6038850" y="1207100"/>
                  <a:ext cx="134024" cy="138499"/>
                </a:xfrm>
                <a:prstGeom prst="rect">
                  <a:avLst/>
                </a:prstGeom>
                <a:blipFill>
                  <a:blip r:embed="rId4"/>
                  <a:stretch>
                    <a:fillRect l="-15385"/>
                  </a:stretch>
                </a:blipFill>
                <a:ln>
                  <a:solidFill>
                    <a:schemeClr val="bg1"/>
                  </a:solidFill>
                </a:ln>
              </p:spPr>
              <p:txBody>
                <a:bodyPr/>
                <a:lstStyle/>
                <a:p>
                  <a:r>
                    <a:rPr lang="ko-KR" altLang="en-US">
                      <a:noFill/>
                    </a:rPr>
                    <a:t> </a:t>
                  </a:r>
                </a:p>
              </p:txBody>
            </p:sp>
          </mc:Fallback>
        </mc:AlternateContent>
      </p:grpSp>
    </p:spTree>
    <p:extLst>
      <p:ext uri="{BB962C8B-B14F-4D97-AF65-F5344CB8AC3E}">
        <p14:creationId xmlns:p14="http://schemas.microsoft.com/office/powerpoint/2010/main" val="2659545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1399387"/>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solidFill>
                  <a:schemeClr val="bg1">
                    <a:lumMod val="50000"/>
                  </a:schemeClr>
                </a:solidFill>
              </a:rPr>
              <a:t>1. Einleitung</a:t>
            </a:r>
            <a:br>
              <a:rPr lang="de-DE" altLang="ko-KR" dirty="0"/>
            </a:br>
            <a:r>
              <a:rPr lang="de-DE" altLang="ko-KR" dirty="0"/>
              <a:t>2. Methoden</a:t>
            </a:r>
            <a:br>
              <a:rPr lang="de-DE" altLang="ko-KR" dirty="0"/>
            </a:br>
            <a:r>
              <a:rPr lang="de-DE" altLang="ko-KR" dirty="0">
                <a:solidFill>
                  <a:schemeClr val="bg1">
                    <a:lumMod val="50000"/>
                  </a:schemeClr>
                </a:solidFill>
              </a:rPr>
              <a:t>3. Ergebnisse &amp; Diskussion</a:t>
            </a:r>
            <a:br>
              <a:rPr lang="de-DE" altLang="ko-KR" dirty="0">
                <a:solidFill>
                  <a:schemeClr val="bg1">
                    <a:lumMod val="50000"/>
                  </a:schemeClr>
                </a:solidFill>
              </a:rPr>
            </a:br>
            <a:r>
              <a:rPr lang="de-DE" altLang="ko-KR" dirty="0">
                <a:solidFill>
                  <a:schemeClr val="bg1">
                    <a:lumMod val="50000"/>
                  </a:schemeClr>
                </a:solidFill>
              </a:rPr>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49882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4EFEB2B7-1064-F84D-9487-9042C670CA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182" y="785109"/>
            <a:ext cx="8206821" cy="3933195"/>
          </a:xfrm>
          <a:prstGeom prst="rect">
            <a:avLst/>
          </a:prstGeom>
        </p:spPr>
      </p:pic>
      <p:sp>
        <p:nvSpPr>
          <p:cNvPr id="2" name="Titel 1"/>
          <p:cNvSpPr>
            <a:spLocks noGrp="1"/>
          </p:cNvSpPr>
          <p:nvPr>
            <p:ph type="title"/>
          </p:nvPr>
        </p:nvSpPr>
        <p:spPr>
          <a:xfrm>
            <a:off x="180000" y="254870"/>
            <a:ext cx="1690364" cy="430560"/>
          </a:xfrm>
        </p:spPr>
        <p:txBody>
          <a:bodyPr/>
          <a:lstStyle/>
          <a:p>
            <a:r>
              <a:rPr lang="de-DE" altLang="ko-KR" dirty="0"/>
              <a:t>Methoden</a:t>
            </a:r>
            <a:endParaRPr lang="de-DE" noProof="0" dirty="0"/>
          </a:p>
        </p:txBody>
      </p:sp>
      <p:sp>
        <p:nvSpPr>
          <p:cNvPr id="21" name="Inhaltsplatzhalter 2">
            <a:extLst>
              <a:ext uri="{FF2B5EF4-FFF2-40B4-BE49-F238E27FC236}">
                <a16:creationId xmlns:a16="http://schemas.microsoft.com/office/drawing/2014/main" id="{CCFD0325-8FE4-014E-AA60-6A91ABD49330}"/>
              </a:ext>
            </a:extLst>
          </p:cNvPr>
          <p:cNvSpPr txBox="1">
            <a:spLocks/>
          </p:cNvSpPr>
          <p:nvPr/>
        </p:nvSpPr>
        <p:spPr>
          <a:xfrm>
            <a:off x="4668593" y="955569"/>
            <a:ext cx="3955582" cy="739119"/>
          </a:xfrm>
          <a:prstGeom prst="rect">
            <a:avLst/>
          </a:prstGeom>
        </p:spPr>
        <p:txBody>
          <a:bodyPr/>
          <a:lst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1000" indent="0">
              <a:buFont typeface="Arial" panose="020B0604020202020204" pitchFamily="34" charset="0"/>
              <a:buNone/>
            </a:pPr>
            <a:r>
              <a:rPr lang="de-DE" altLang="ko-KR" sz="1500" b="1" dirty="0">
                <a:solidFill>
                  <a:srgbClr val="1F75BC"/>
                </a:solidFill>
                <a:latin typeface="Open Sans" pitchFamily="2" charset="0"/>
                <a:ea typeface="Open Sans" pitchFamily="2" charset="0"/>
                <a:cs typeface="Open Sans" pitchFamily="2" charset="0"/>
              </a:rPr>
              <a:t>Modellierung der Feinstaubkonzentration</a:t>
            </a:r>
          </a:p>
        </p:txBody>
      </p:sp>
      <p:sp>
        <p:nvSpPr>
          <p:cNvPr id="3" name="직사각형 2">
            <a:extLst>
              <a:ext uri="{FF2B5EF4-FFF2-40B4-BE49-F238E27FC236}">
                <a16:creationId xmlns:a16="http://schemas.microsoft.com/office/drawing/2014/main" id="{0DAB15FC-5B55-5F48-AB07-59CD627ACB59}"/>
              </a:ext>
            </a:extLst>
          </p:cNvPr>
          <p:cNvSpPr/>
          <p:nvPr/>
        </p:nvSpPr>
        <p:spPr>
          <a:xfrm>
            <a:off x="1255776" y="4281758"/>
            <a:ext cx="6096000" cy="4365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548689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1934663" cy="430560"/>
          </a:xfrm>
        </p:spPr>
        <p:txBody>
          <a:bodyPr/>
          <a:lstStyle/>
          <a:p>
            <a:r>
              <a:rPr lang="de-DE" noProof="0" dirty="0">
                <a:latin typeface="Open Sans" pitchFamily="2" charset="0"/>
                <a:ea typeface="Open Sans" pitchFamily="2" charset="0"/>
                <a:cs typeface="Open Sans" pitchFamily="2" charset="0"/>
              </a:rPr>
              <a:t>Methoden</a:t>
            </a:r>
          </a:p>
        </p:txBody>
      </p:sp>
      <p:sp>
        <p:nvSpPr>
          <p:cNvPr id="36" name="Rechteck 35"/>
          <p:cNvSpPr/>
          <p:nvPr/>
        </p:nvSpPr>
        <p:spPr>
          <a:xfrm>
            <a:off x="680407" y="3118668"/>
            <a:ext cx="2874955" cy="1274060"/>
          </a:xfrm>
          <a:prstGeom prst="rect">
            <a:avLst/>
          </a:prstGeom>
          <a:solidFill>
            <a:srgbClr val="B9CFE1"/>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bg1"/>
              </a:solidFill>
              <a:latin typeface="Open Sans" pitchFamily="2" charset="0"/>
              <a:ea typeface="Open Sans" pitchFamily="2" charset="0"/>
              <a:cs typeface="Open Sans" pitchFamily="2" charset="0"/>
            </a:endParaRPr>
          </a:p>
        </p:txBody>
      </p:sp>
      <p:sp>
        <p:nvSpPr>
          <p:cNvPr id="14" name="Textfeld 13"/>
          <p:cNvSpPr txBox="1"/>
          <p:nvPr/>
        </p:nvSpPr>
        <p:spPr>
          <a:xfrm>
            <a:off x="683868" y="3420628"/>
            <a:ext cx="2874955" cy="600164"/>
          </a:xfrm>
          <a:prstGeom prst="rect">
            <a:avLst/>
          </a:prstGeom>
          <a:noFill/>
        </p:spPr>
        <p:txBody>
          <a:bodyPr wrap="square" rtlCol="0" anchor="ctr">
            <a:spAutoFit/>
          </a:bodyPr>
          <a:lstStyle/>
          <a:p>
            <a:pPr algn="ctr"/>
            <a:r>
              <a:rPr lang="de" altLang="ko-KR" sz="1100" dirty="0">
                <a:latin typeface="Open Sans" pitchFamily="2" charset="0"/>
                <a:ea typeface="Open Sans" pitchFamily="2" charset="0"/>
                <a:cs typeface="Open Sans" pitchFamily="2" charset="0"/>
              </a:rPr>
              <a:t>Durch statistische Maße nach Datenpunkten zu suchen, die von restlichen Daten abweichen.</a:t>
            </a:r>
            <a:endParaRPr lang="de-DE" sz="1100" dirty="0">
              <a:solidFill>
                <a:srgbClr val="555555"/>
              </a:solidFill>
              <a:latin typeface="Open Sans" pitchFamily="2" charset="0"/>
              <a:ea typeface="Open Sans" pitchFamily="2" charset="0"/>
              <a:cs typeface="Open Sans" pitchFamily="2" charset="0"/>
            </a:endParaRPr>
          </a:p>
        </p:txBody>
      </p:sp>
      <p:sp>
        <p:nvSpPr>
          <p:cNvPr id="37" name="Rechteck 36"/>
          <p:cNvSpPr/>
          <p:nvPr/>
        </p:nvSpPr>
        <p:spPr>
          <a:xfrm>
            <a:off x="3641123" y="3118668"/>
            <a:ext cx="1952368" cy="1274061"/>
          </a:xfrm>
          <a:prstGeom prst="rect">
            <a:avLst/>
          </a:prstGeom>
          <a:solidFill>
            <a:schemeClr val="accent3">
              <a:lumMod val="20000"/>
              <a:lumOff val="8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solidFill>
                <a:schemeClr val="bg1"/>
              </a:solidFill>
              <a:latin typeface="Open Sans" pitchFamily="2" charset="0"/>
              <a:ea typeface="Open Sans" pitchFamily="2" charset="0"/>
              <a:cs typeface="Open Sans" pitchFamily="2" charset="0"/>
            </a:endParaRPr>
          </a:p>
        </p:txBody>
      </p:sp>
      <p:sp>
        <p:nvSpPr>
          <p:cNvPr id="19" name="Textfeld 18"/>
          <p:cNvSpPr txBox="1"/>
          <p:nvPr/>
        </p:nvSpPr>
        <p:spPr>
          <a:xfrm>
            <a:off x="3641121" y="3420628"/>
            <a:ext cx="1944058" cy="600164"/>
          </a:xfrm>
          <a:prstGeom prst="rect">
            <a:avLst/>
          </a:prstGeom>
          <a:noFill/>
          <a:ln>
            <a:noFill/>
          </a:ln>
        </p:spPr>
        <p:txBody>
          <a:bodyPr wrap="square" rtlCol="0" anchor="ctr">
            <a:spAutoFit/>
          </a:bodyPr>
          <a:lstStyle/>
          <a:p>
            <a:pPr algn="ctr"/>
            <a:r>
              <a:rPr lang="de" altLang="ko-KR" sz="1100" dirty="0">
                <a:solidFill>
                  <a:srgbClr val="555555"/>
                </a:solidFill>
                <a:latin typeface="Open Sans" pitchFamily="2" charset="0"/>
                <a:ea typeface="Open Sans" pitchFamily="2" charset="0"/>
                <a:cs typeface="Open Sans" pitchFamily="2" charset="0"/>
              </a:rPr>
              <a:t>Datenpunkte zu gruppieren, und die Zugehörigkeit beobachten.</a:t>
            </a:r>
            <a:endParaRPr lang="de-DE" altLang="ko-KR" sz="1100" dirty="0">
              <a:solidFill>
                <a:srgbClr val="555555"/>
              </a:solidFill>
              <a:latin typeface="Open Sans" pitchFamily="2" charset="0"/>
              <a:ea typeface="Open Sans" pitchFamily="2" charset="0"/>
              <a:cs typeface="Open Sans" pitchFamily="2" charset="0"/>
            </a:endParaRPr>
          </a:p>
        </p:txBody>
      </p:sp>
      <p:sp>
        <p:nvSpPr>
          <p:cNvPr id="33" name="Rechteck 32"/>
          <p:cNvSpPr/>
          <p:nvPr/>
        </p:nvSpPr>
        <p:spPr>
          <a:xfrm>
            <a:off x="5679250" y="3118667"/>
            <a:ext cx="2877894" cy="1274062"/>
          </a:xfrm>
          <a:prstGeom prst="rect">
            <a:avLst/>
          </a:prstGeom>
          <a:solidFill>
            <a:schemeClr val="accent4">
              <a:lumMod val="20000"/>
              <a:lumOff val="8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bg1"/>
              </a:solidFill>
              <a:latin typeface="Open Sans" pitchFamily="2" charset="0"/>
              <a:ea typeface="Open Sans" pitchFamily="2" charset="0"/>
              <a:cs typeface="Open Sans" pitchFamily="2" charset="0"/>
            </a:endParaRPr>
          </a:p>
        </p:txBody>
      </p:sp>
      <p:sp>
        <p:nvSpPr>
          <p:cNvPr id="22" name="Textfeld 21"/>
          <p:cNvSpPr txBox="1"/>
          <p:nvPr/>
        </p:nvSpPr>
        <p:spPr>
          <a:xfrm>
            <a:off x="5682189" y="3505266"/>
            <a:ext cx="2874955" cy="430887"/>
          </a:xfrm>
          <a:prstGeom prst="rect">
            <a:avLst/>
          </a:prstGeom>
          <a:noFill/>
        </p:spPr>
        <p:txBody>
          <a:bodyPr wrap="square" rtlCol="0" anchor="ctr">
            <a:spAutoFit/>
          </a:bodyPr>
          <a:lstStyle/>
          <a:p>
            <a:pPr algn="ctr"/>
            <a:r>
              <a:rPr lang="de" altLang="ko-KR" sz="1100" dirty="0">
                <a:solidFill>
                  <a:srgbClr val="555555"/>
                </a:solidFill>
                <a:latin typeface="Open Sans" pitchFamily="2" charset="0"/>
                <a:ea typeface="Open Sans" pitchFamily="2" charset="0"/>
                <a:cs typeface="Open Sans" pitchFamily="2" charset="0"/>
              </a:rPr>
              <a:t>Datenpunkte</a:t>
            </a:r>
            <a:r>
              <a:rPr lang="de" altLang="ko-KR" sz="1100" dirty="0">
                <a:latin typeface="Open Sans" pitchFamily="2" charset="0"/>
                <a:ea typeface="Open Sans" pitchFamily="2" charset="0"/>
                <a:cs typeface="Open Sans" pitchFamily="2" charset="0"/>
              </a:rPr>
              <a:t> anhand der Dichte zu identifizieren</a:t>
            </a:r>
            <a:endParaRPr lang="de-DE" altLang="ko-KR" sz="1100" dirty="0">
              <a:solidFill>
                <a:srgbClr val="555555"/>
              </a:solidFill>
              <a:latin typeface="Open Sans" pitchFamily="2" charset="0"/>
              <a:ea typeface="Open Sans" pitchFamily="2" charset="0"/>
              <a:cs typeface="Open Sans" pitchFamily="2" charset="0"/>
            </a:endParaRPr>
          </a:p>
        </p:txBody>
      </p:sp>
      <p:sp>
        <p:nvSpPr>
          <p:cNvPr id="29" name="Textfeld 28"/>
          <p:cNvSpPr txBox="1"/>
          <p:nvPr/>
        </p:nvSpPr>
        <p:spPr>
          <a:xfrm>
            <a:off x="676424" y="4445176"/>
            <a:ext cx="7873798" cy="207749"/>
          </a:xfrm>
          <a:prstGeom prst="rect">
            <a:avLst/>
          </a:prstGeom>
          <a:noFill/>
        </p:spPr>
        <p:txBody>
          <a:bodyPr wrap="square" rtlCol="0">
            <a:spAutoFit/>
          </a:bodyPr>
          <a:lstStyle/>
          <a:p>
            <a:r>
              <a:rPr lang="de-DE" sz="750" dirty="0">
                <a:solidFill>
                  <a:srgbClr val="555555"/>
                </a:solidFill>
                <a:latin typeface="Open Sans" pitchFamily="2" charset="0"/>
                <a:ea typeface="Open Sans" pitchFamily="2" charset="0"/>
                <a:cs typeface="Open Sans" pitchFamily="2" charset="0"/>
              </a:rPr>
              <a:t>[Joachim Hammer, Mike </a:t>
            </a:r>
            <a:r>
              <a:rPr lang="de-DE" sz="750" dirty="0" err="1">
                <a:solidFill>
                  <a:srgbClr val="555555"/>
                </a:solidFill>
                <a:latin typeface="Open Sans" pitchFamily="2" charset="0"/>
                <a:ea typeface="Open Sans" pitchFamily="2" charset="0"/>
                <a:cs typeface="Open Sans" pitchFamily="2" charset="0"/>
              </a:rPr>
              <a:t>Stonebraker</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Oguzhan</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Topsakal</a:t>
            </a:r>
            <a:r>
              <a:rPr lang="de-DE" sz="750" dirty="0">
                <a:solidFill>
                  <a:srgbClr val="555555"/>
                </a:solidFill>
                <a:latin typeface="Open Sans" pitchFamily="2" charset="0"/>
                <a:ea typeface="Open Sans" pitchFamily="2" charset="0"/>
                <a:cs typeface="Open Sans" pitchFamily="2" charset="0"/>
              </a:rPr>
              <a:t> : </a:t>
            </a:r>
            <a:r>
              <a:rPr lang="en-US" sz="750" dirty="0">
                <a:solidFill>
                  <a:srgbClr val="555555"/>
                </a:solidFill>
                <a:latin typeface="Open Sans" pitchFamily="2" charset="0"/>
                <a:ea typeface="Open Sans" pitchFamily="2" charset="0"/>
                <a:cs typeface="Open Sans" pitchFamily="2" charset="0"/>
              </a:rPr>
              <a:t>THALIA: Test Harness for the Assessment of Legacy Information </a:t>
            </a:r>
            <a:r>
              <a:rPr lang="de-DE" sz="750" dirty="0">
                <a:solidFill>
                  <a:srgbClr val="555555"/>
                </a:solidFill>
                <a:latin typeface="Open Sans" pitchFamily="2" charset="0"/>
                <a:ea typeface="Open Sans" pitchFamily="2" charset="0"/>
                <a:cs typeface="Open Sans" pitchFamily="2" charset="0"/>
              </a:rPr>
              <a:t>Integration Approaches, </a:t>
            </a:r>
            <a:r>
              <a:rPr lang="de-DE" sz="750" dirty="0" err="1">
                <a:solidFill>
                  <a:srgbClr val="555555"/>
                </a:solidFill>
                <a:latin typeface="Open Sans" pitchFamily="2" charset="0"/>
                <a:ea typeface="Open Sans" pitchFamily="2" charset="0"/>
                <a:cs typeface="Open Sans" pitchFamily="2" charset="0"/>
              </a:rPr>
              <a:t>technical</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report</a:t>
            </a:r>
            <a:r>
              <a:rPr lang="de-DE" sz="750" dirty="0">
                <a:solidFill>
                  <a:srgbClr val="555555"/>
                </a:solidFill>
                <a:latin typeface="Open Sans" pitchFamily="2" charset="0"/>
                <a:ea typeface="Open Sans" pitchFamily="2" charset="0"/>
                <a:cs typeface="Open Sans" pitchFamily="2" charset="0"/>
              </a:rPr>
              <a:t>, 2004]</a:t>
            </a:r>
          </a:p>
        </p:txBody>
      </p:sp>
      <p:sp>
        <p:nvSpPr>
          <p:cNvPr id="4" name="Rechteck 3"/>
          <p:cNvSpPr/>
          <p:nvPr/>
        </p:nvSpPr>
        <p:spPr>
          <a:xfrm>
            <a:off x="676424" y="1487346"/>
            <a:ext cx="7877370" cy="468000"/>
          </a:xfrm>
          <a:prstGeom prst="rect">
            <a:avLst/>
          </a:prstGeom>
          <a:solidFill>
            <a:srgbClr val="01305D"/>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ko-KR" sz="1800" dirty="0">
                <a:solidFill>
                  <a:schemeClr val="bg1"/>
                </a:solidFill>
                <a:latin typeface="Open Sans" pitchFamily="2" charset="0"/>
                <a:ea typeface="Open Sans" pitchFamily="2" charset="0"/>
                <a:cs typeface="Open Sans" pitchFamily="2" charset="0"/>
              </a:rPr>
              <a:t>Algorithmen für </a:t>
            </a:r>
            <a:r>
              <a:rPr lang="de-DE" altLang="ko-KR" sz="1800" dirty="0" err="1">
                <a:solidFill>
                  <a:schemeClr val="bg1"/>
                </a:solidFill>
                <a:latin typeface="Open Sans" pitchFamily="2" charset="0"/>
                <a:ea typeface="Open Sans" pitchFamily="2" charset="0"/>
                <a:cs typeface="Open Sans" pitchFamily="2" charset="0"/>
              </a:rPr>
              <a:t>Ausreißererkennung</a:t>
            </a:r>
            <a:endParaRPr lang="de-DE" sz="1013" dirty="0">
              <a:solidFill>
                <a:schemeClr val="bg1"/>
              </a:solidFill>
              <a:latin typeface="Open Sans" pitchFamily="2" charset="0"/>
              <a:ea typeface="Open Sans" pitchFamily="2" charset="0"/>
              <a:cs typeface="Open Sans" pitchFamily="2" charset="0"/>
            </a:endParaRPr>
          </a:p>
        </p:txBody>
      </p:sp>
      <p:sp>
        <p:nvSpPr>
          <p:cNvPr id="31" name="Rechteck 30"/>
          <p:cNvSpPr/>
          <p:nvPr/>
        </p:nvSpPr>
        <p:spPr>
          <a:xfrm>
            <a:off x="676424" y="2016728"/>
            <a:ext cx="2882322" cy="468000"/>
          </a:xfrm>
          <a:prstGeom prst="rect">
            <a:avLst/>
          </a:prstGeom>
          <a:solidFill>
            <a:srgbClr val="6494BC"/>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Statistik-basiert</a:t>
            </a:r>
            <a:endParaRPr lang="de-DE" sz="1200" dirty="0">
              <a:solidFill>
                <a:schemeClr val="tx1"/>
              </a:solidFill>
              <a:latin typeface="Open Sans" pitchFamily="2" charset="0"/>
              <a:ea typeface="Open Sans" pitchFamily="2" charset="0"/>
              <a:cs typeface="Open Sans" pitchFamily="2" charset="0"/>
            </a:endParaRPr>
          </a:p>
        </p:txBody>
      </p:sp>
      <p:sp>
        <p:nvSpPr>
          <p:cNvPr id="32" name="Rechteck 31"/>
          <p:cNvSpPr/>
          <p:nvPr/>
        </p:nvSpPr>
        <p:spPr>
          <a:xfrm>
            <a:off x="5675870" y="2016728"/>
            <a:ext cx="2881274" cy="468000"/>
          </a:xfrm>
          <a:prstGeom prst="rect">
            <a:avLst/>
          </a:prstGeom>
          <a:solidFill>
            <a:schemeClr val="accent4">
              <a:lumMod val="60000"/>
              <a:lumOff val="4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Dichte-basiert</a:t>
            </a:r>
            <a:endParaRPr lang="de-DE" sz="1200" dirty="0">
              <a:solidFill>
                <a:schemeClr val="tx1"/>
              </a:solidFill>
              <a:latin typeface="Open Sans" pitchFamily="2" charset="0"/>
              <a:ea typeface="Open Sans" pitchFamily="2" charset="0"/>
              <a:cs typeface="Open Sans" pitchFamily="2" charset="0"/>
            </a:endParaRPr>
          </a:p>
        </p:txBody>
      </p:sp>
      <p:sp>
        <p:nvSpPr>
          <p:cNvPr id="35" name="Rechteck 34"/>
          <p:cNvSpPr/>
          <p:nvPr/>
        </p:nvSpPr>
        <p:spPr>
          <a:xfrm>
            <a:off x="3641123" y="2578668"/>
            <a:ext cx="1952368" cy="468000"/>
          </a:xfrm>
          <a:prstGeom prst="rect">
            <a:avLst/>
          </a:prstGeom>
          <a:solidFill>
            <a:schemeClr val="accent3">
              <a:lumMod val="40000"/>
              <a:lumOff val="6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latin typeface="Open Sans" pitchFamily="2" charset="0"/>
                <a:ea typeface="Open Sans" pitchFamily="2" charset="0"/>
                <a:cs typeface="Open Sans" pitchFamily="2" charset="0"/>
              </a:rPr>
              <a:t>K-</a:t>
            </a:r>
            <a:r>
              <a:rPr lang="de-DE" sz="1100" dirty="0" err="1">
                <a:solidFill>
                  <a:schemeClr val="tx1"/>
                </a:solidFill>
                <a:latin typeface="Open Sans" pitchFamily="2" charset="0"/>
                <a:ea typeface="Open Sans" pitchFamily="2" charset="0"/>
                <a:cs typeface="Open Sans" pitchFamily="2" charset="0"/>
              </a:rPr>
              <a:t>Means</a:t>
            </a:r>
            <a:r>
              <a:rPr lang="de-DE" sz="1100" dirty="0">
                <a:solidFill>
                  <a:schemeClr val="tx1"/>
                </a:solidFill>
                <a:latin typeface="Open Sans" pitchFamily="2" charset="0"/>
                <a:ea typeface="Open Sans" pitchFamily="2" charset="0"/>
                <a:cs typeface="Open Sans" pitchFamily="2" charset="0"/>
              </a:rPr>
              <a:t> Clustering</a:t>
            </a:r>
          </a:p>
        </p:txBody>
      </p:sp>
      <p:sp>
        <p:nvSpPr>
          <p:cNvPr id="21" name="Rechteck 20"/>
          <p:cNvSpPr/>
          <p:nvPr/>
        </p:nvSpPr>
        <p:spPr>
          <a:xfrm>
            <a:off x="676424" y="2578668"/>
            <a:ext cx="1440700" cy="468000"/>
          </a:xfrm>
          <a:prstGeom prst="rect">
            <a:avLst/>
          </a:prstGeom>
          <a:solidFill>
            <a:srgbClr val="9FBDD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latin typeface="Open Sans" pitchFamily="2" charset="0"/>
                <a:ea typeface="Open Sans" pitchFamily="2" charset="0"/>
                <a:cs typeface="Open Sans" pitchFamily="2" charset="0"/>
              </a:rPr>
              <a:t>Interquartile</a:t>
            </a:r>
            <a:r>
              <a:rPr lang="de-DE" sz="1100" dirty="0">
                <a:solidFill>
                  <a:schemeClr val="tx1"/>
                </a:solidFill>
                <a:latin typeface="Open Sans" pitchFamily="2" charset="0"/>
                <a:ea typeface="Open Sans" pitchFamily="2" charset="0"/>
                <a:cs typeface="Open Sans" pitchFamily="2" charset="0"/>
              </a:rPr>
              <a:t> Range</a:t>
            </a:r>
          </a:p>
        </p:txBody>
      </p:sp>
      <p:sp>
        <p:nvSpPr>
          <p:cNvPr id="15" name="Rechteck 30">
            <a:extLst>
              <a:ext uri="{FF2B5EF4-FFF2-40B4-BE49-F238E27FC236}">
                <a16:creationId xmlns:a16="http://schemas.microsoft.com/office/drawing/2014/main" id="{AFA1A339-8C8D-9A40-B354-AB6C62EE6E35}"/>
              </a:ext>
            </a:extLst>
          </p:cNvPr>
          <p:cNvSpPr/>
          <p:nvPr/>
        </p:nvSpPr>
        <p:spPr>
          <a:xfrm>
            <a:off x="3641124" y="2016728"/>
            <a:ext cx="1952368" cy="468000"/>
          </a:xfrm>
          <a:prstGeom prst="rect">
            <a:avLst/>
          </a:prstGeom>
          <a:solidFill>
            <a:schemeClr val="accent3">
              <a:lumMod val="60000"/>
              <a:lumOff val="4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Cluster-basiert</a:t>
            </a:r>
            <a:endParaRPr lang="de-DE" sz="1200" dirty="0">
              <a:solidFill>
                <a:schemeClr val="tx1"/>
              </a:solidFill>
              <a:latin typeface="Open Sans" pitchFamily="2" charset="0"/>
              <a:ea typeface="Open Sans" pitchFamily="2" charset="0"/>
              <a:cs typeface="Open Sans" pitchFamily="2" charset="0"/>
            </a:endParaRPr>
          </a:p>
        </p:txBody>
      </p:sp>
      <p:sp>
        <p:nvSpPr>
          <p:cNvPr id="16" name="Rechteck 20">
            <a:extLst>
              <a:ext uri="{FF2B5EF4-FFF2-40B4-BE49-F238E27FC236}">
                <a16:creationId xmlns:a16="http://schemas.microsoft.com/office/drawing/2014/main" id="{05363086-4B2E-0E4C-B781-AF3FACE73DBD}"/>
              </a:ext>
            </a:extLst>
          </p:cNvPr>
          <p:cNvSpPr/>
          <p:nvPr/>
        </p:nvSpPr>
        <p:spPr>
          <a:xfrm>
            <a:off x="2114663" y="2578668"/>
            <a:ext cx="1440700" cy="468000"/>
          </a:xfrm>
          <a:prstGeom prst="rect">
            <a:avLst/>
          </a:prstGeom>
          <a:solidFill>
            <a:srgbClr val="9FBDD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latin typeface="Open Sans" pitchFamily="2" charset="0"/>
                <a:ea typeface="Open Sans" pitchFamily="2" charset="0"/>
                <a:cs typeface="Open Sans" pitchFamily="2" charset="0"/>
              </a:rPr>
              <a:t>z</a:t>
            </a:r>
            <a:r>
              <a:rPr lang="de-DE" sz="1100" dirty="0">
                <a:solidFill>
                  <a:schemeClr val="tx1"/>
                </a:solidFill>
                <a:latin typeface="Open Sans" pitchFamily="2" charset="0"/>
                <a:ea typeface="Open Sans" pitchFamily="2" charset="0"/>
                <a:cs typeface="Open Sans" pitchFamily="2" charset="0"/>
              </a:rPr>
              <a:t>-Score Filter</a:t>
            </a:r>
          </a:p>
        </p:txBody>
      </p:sp>
      <p:sp>
        <p:nvSpPr>
          <p:cNvPr id="18" name="Rechteck 20">
            <a:extLst>
              <a:ext uri="{FF2B5EF4-FFF2-40B4-BE49-F238E27FC236}">
                <a16:creationId xmlns:a16="http://schemas.microsoft.com/office/drawing/2014/main" id="{6C7675C3-4BCA-8942-BAD0-CF47142B54A6}"/>
              </a:ext>
            </a:extLst>
          </p:cNvPr>
          <p:cNvSpPr/>
          <p:nvPr/>
        </p:nvSpPr>
        <p:spPr>
          <a:xfrm>
            <a:off x="5671283" y="2574097"/>
            <a:ext cx="1440700" cy="468000"/>
          </a:xfrm>
          <a:prstGeom prst="rect">
            <a:avLst/>
          </a:prstGeom>
          <a:solidFill>
            <a:srgbClr val="FBCAC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100" dirty="0">
                <a:solidFill>
                  <a:schemeClr val="tx1"/>
                </a:solidFill>
                <a:latin typeface="Open Sans" pitchFamily="2" charset="0"/>
                <a:ea typeface="Open Sans" pitchFamily="2" charset="0"/>
                <a:cs typeface="Open Sans" pitchFamily="2" charset="0"/>
              </a:rPr>
              <a:t>Local</a:t>
            </a:r>
            <a:r>
              <a:rPr lang="en" sz="1000" dirty="0">
                <a:solidFill>
                  <a:schemeClr val="tx1"/>
                </a:solidFill>
                <a:latin typeface="Open Sans" pitchFamily="2" charset="0"/>
                <a:ea typeface="Open Sans" pitchFamily="2" charset="0"/>
                <a:cs typeface="Open Sans" pitchFamily="2" charset="0"/>
              </a:rPr>
              <a:t> </a:t>
            </a:r>
            <a:r>
              <a:rPr lang="en" sz="1100" dirty="0">
                <a:solidFill>
                  <a:schemeClr val="tx1"/>
                </a:solidFill>
                <a:latin typeface="Open Sans" pitchFamily="2" charset="0"/>
                <a:ea typeface="Open Sans" pitchFamily="2" charset="0"/>
                <a:cs typeface="Open Sans" pitchFamily="2" charset="0"/>
              </a:rPr>
              <a:t>Outlier</a:t>
            </a:r>
            <a:r>
              <a:rPr lang="en" sz="1000" dirty="0">
                <a:solidFill>
                  <a:schemeClr val="tx1"/>
                </a:solidFill>
                <a:latin typeface="Open Sans" pitchFamily="2" charset="0"/>
                <a:ea typeface="Open Sans" pitchFamily="2" charset="0"/>
                <a:cs typeface="Open Sans" pitchFamily="2" charset="0"/>
              </a:rPr>
              <a:t> </a:t>
            </a:r>
            <a:r>
              <a:rPr lang="en" sz="1100" dirty="0">
                <a:solidFill>
                  <a:schemeClr val="tx1"/>
                </a:solidFill>
                <a:latin typeface="Open Sans" pitchFamily="2" charset="0"/>
                <a:ea typeface="Open Sans" pitchFamily="2" charset="0"/>
                <a:cs typeface="Open Sans" pitchFamily="2" charset="0"/>
              </a:rPr>
              <a:t>Factor</a:t>
            </a:r>
            <a:endParaRPr lang="de-DE" sz="1100" dirty="0">
              <a:solidFill>
                <a:schemeClr val="tx1"/>
              </a:solidFill>
              <a:latin typeface="Open Sans" pitchFamily="2" charset="0"/>
              <a:ea typeface="Open Sans" pitchFamily="2" charset="0"/>
              <a:cs typeface="Open Sans" pitchFamily="2" charset="0"/>
            </a:endParaRPr>
          </a:p>
        </p:txBody>
      </p:sp>
      <p:sp>
        <p:nvSpPr>
          <p:cNvPr id="20" name="Rechteck 20">
            <a:extLst>
              <a:ext uri="{FF2B5EF4-FFF2-40B4-BE49-F238E27FC236}">
                <a16:creationId xmlns:a16="http://schemas.microsoft.com/office/drawing/2014/main" id="{6DA86ED3-2B6F-154D-83C0-BD1D4A0E658F}"/>
              </a:ext>
            </a:extLst>
          </p:cNvPr>
          <p:cNvSpPr/>
          <p:nvPr/>
        </p:nvSpPr>
        <p:spPr>
          <a:xfrm>
            <a:off x="7109522" y="2574097"/>
            <a:ext cx="1440700" cy="468000"/>
          </a:xfrm>
          <a:prstGeom prst="rect">
            <a:avLst/>
          </a:prstGeom>
          <a:solidFill>
            <a:srgbClr val="FBCAC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ko-KR" sz="1100" dirty="0">
                <a:solidFill>
                  <a:schemeClr val="tx1"/>
                </a:solidFill>
                <a:latin typeface="Open Sans" pitchFamily="2" charset="0"/>
                <a:ea typeface="Open Sans" pitchFamily="2" charset="0"/>
                <a:cs typeface="Open Sans" pitchFamily="2" charset="0"/>
              </a:rPr>
              <a:t>Isolation Forest</a:t>
            </a:r>
            <a:endParaRPr lang="de-DE" altLang="ko-KR" sz="1100" dirty="0">
              <a:solidFill>
                <a:schemeClr val="tx1"/>
              </a:solidFill>
              <a:latin typeface="Open Sans" pitchFamily="2" charset="0"/>
              <a:ea typeface="Open Sans" pitchFamily="2" charset="0"/>
              <a:cs typeface="Open Sans" pitchFamily="2" charset="0"/>
            </a:endParaRPr>
          </a:p>
        </p:txBody>
      </p:sp>
      <p:sp>
        <p:nvSpPr>
          <p:cNvPr id="23" name="Inhaltsplatzhalter 2">
            <a:extLst>
              <a:ext uri="{FF2B5EF4-FFF2-40B4-BE49-F238E27FC236}">
                <a16:creationId xmlns:a16="http://schemas.microsoft.com/office/drawing/2014/main" id="{04A8888C-93C5-A842-80FA-A8ADF4518375}"/>
              </a:ext>
            </a:extLst>
          </p:cNvPr>
          <p:cNvSpPr>
            <a:spLocks noGrp="1"/>
          </p:cNvSpPr>
          <p:nvPr>
            <p:ph idx="1"/>
          </p:nvPr>
        </p:nvSpPr>
        <p:spPr>
          <a:xfrm>
            <a:off x="180000" y="918993"/>
            <a:ext cx="2513504" cy="389759"/>
          </a:xfrm>
        </p:spPr>
        <p:txBody>
          <a:bodyPr/>
          <a:lstStyle/>
          <a:p>
            <a:pPr marL="81000" indent="0">
              <a:buNone/>
            </a:pPr>
            <a:r>
              <a:rPr lang="de-DE" altLang="ko-KR" dirty="0">
                <a:latin typeface="Open Sans" pitchFamily="2" charset="0"/>
                <a:ea typeface="Open Sans" pitchFamily="2" charset="0"/>
                <a:cs typeface="Open Sans" pitchFamily="2" charset="0"/>
              </a:rPr>
              <a:t>Verwandte Algorithmen</a:t>
            </a:r>
            <a:endParaRPr lang="de-DE"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113820307"/>
      </p:ext>
    </p:extLst>
  </p:cSld>
  <p:clrMapOvr>
    <a:masterClrMapping/>
  </p:clrMapOvr>
</p:sld>
</file>

<file path=ppt/theme/theme1.xml><?xml version="1.0" encoding="utf-8"?>
<a:theme xmlns:a="http://schemas.openxmlformats.org/drawingml/2006/main" name="DB_theme">
  <a:themeElements>
    <a:clrScheme name="DB_V3">
      <a:dk1>
        <a:srgbClr val="4C4D4D"/>
      </a:dk1>
      <a:lt1>
        <a:sysClr val="window" lastClr="FFFFFF"/>
      </a:lt1>
      <a:dk2>
        <a:srgbClr val="3F3F3F"/>
      </a:dk2>
      <a:lt2>
        <a:srgbClr val="E7E6E6"/>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Benutzerdefiniert 1">
      <a:majorFont>
        <a:latin typeface="Muli"/>
        <a:ea typeface=""/>
        <a:cs typeface=""/>
      </a:majorFont>
      <a:minorFont>
        <a:latin typeface="Mul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200" dirty="0" err="1"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äsentation1" id="{E3B4F816-E1FC-47B8-96B3-CACC8EC42666}" vid="{D262E696-FDFF-4970-9F97-450A3B0C71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Muli"/>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Muli"/>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DB_theme</Template>
  <TotalTime>2572</TotalTime>
  <Words>3692</Words>
  <Application>Microsoft Office PowerPoint</Application>
  <PresentationFormat>화면 슬라이드 쇼(16:9)</PresentationFormat>
  <Paragraphs>341</Paragraphs>
  <Slides>20</Slides>
  <Notes>20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20</vt:i4>
      </vt:variant>
    </vt:vector>
  </HeadingPairs>
  <TitlesOfParts>
    <vt:vector size="26" baseType="lpstr">
      <vt:lpstr>Muli</vt:lpstr>
      <vt:lpstr>Söhne</vt:lpstr>
      <vt:lpstr>Arial</vt:lpstr>
      <vt:lpstr>Cambria Math</vt:lpstr>
      <vt:lpstr>Open Sans</vt:lpstr>
      <vt:lpstr>DB_theme</vt:lpstr>
      <vt:lpstr>Untersuchung des Einflusses von Ausreißern auf die Prognosegenauigkeit von Feinstaubkonzentrationen</vt:lpstr>
      <vt:lpstr>PowerPoint 프레젠테이션</vt:lpstr>
      <vt:lpstr>Einleitung</vt:lpstr>
      <vt:lpstr>Einleitung</vt:lpstr>
      <vt:lpstr>Einleitung</vt:lpstr>
      <vt:lpstr>Einleitung</vt:lpstr>
      <vt:lpstr>PowerPoint 프레젠테이션</vt:lpstr>
      <vt:lpstr>Methoden</vt:lpstr>
      <vt:lpstr>Methoden</vt:lpstr>
      <vt:lpstr>Methoden</vt:lpstr>
      <vt:lpstr>PowerPoint 프레젠테이션</vt:lpstr>
      <vt:lpstr>Ergebnisse &amp; Diskussion</vt:lpstr>
      <vt:lpstr>Ergebnisse &amp; Diskussion</vt:lpstr>
      <vt:lpstr>Ergebnisse &amp; Diskussion</vt:lpstr>
      <vt:lpstr>Ergebnisse &amp; Diskussion</vt:lpstr>
      <vt:lpstr>PowerPoint 프레젠테이션</vt:lpstr>
      <vt:lpstr>Fazit &amp; Ausblick</vt:lpstr>
      <vt:lpstr>Untersuchung des Einflusses von Ausreißern auf die Prognosegenauigkeit von Feinstaubkonzentrationen</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Einführung und Klassifikation</dc:title>
  <dc:creator>Davin Ahn</dc:creator>
  <cp:lastModifiedBy>5094974a, b3461fe2</cp:lastModifiedBy>
  <cp:revision>159</cp:revision>
  <cp:lastPrinted>2017-08-03T12:32:02Z</cp:lastPrinted>
  <dcterms:created xsi:type="dcterms:W3CDTF">2023-02-19T16:39:47Z</dcterms:created>
  <dcterms:modified xsi:type="dcterms:W3CDTF">2023-03-11T11:56:54Z</dcterms:modified>
</cp:coreProperties>
</file>