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6"/>
  </p:notesMasterIdLst>
  <p:handoutMasterIdLst>
    <p:handoutMasterId r:id="rId27"/>
  </p:handoutMasterIdLst>
  <p:sldIdLst>
    <p:sldId id="279" r:id="rId2"/>
    <p:sldId id="287" r:id="rId3"/>
    <p:sldId id="296" r:id="rId4"/>
    <p:sldId id="310" r:id="rId5"/>
    <p:sldId id="295" r:id="rId6"/>
    <p:sldId id="318" r:id="rId7"/>
    <p:sldId id="308" r:id="rId8"/>
    <p:sldId id="297" r:id="rId9"/>
    <p:sldId id="307" r:id="rId10"/>
    <p:sldId id="319" r:id="rId11"/>
    <p:sldId id="311" r:id="rId12"/>
    <p:sldId id="312" r:id="rId13"/>
    <p:sldId id="301" r:id="rId14"/>
    <p:sldId id="300" r:id="rId15"/>
    <p:sldId id="320" r:id="rId16"/>
    <p:sldId id="302" r:id="rId17"/>
    <p:sldId id="321" r:id="rId18"/>
    <p:sldId id="316" r:id="rId19"/>
    <p:sldId id="317" r:id="rId20"/>
    <p:sldId id="322" r:id="rId21"/>
    <p:sldId id="323" r:id="rId22"/>
    <p:sldId id="324" r:id="rId23"/>
    <p:sldId id="325" r:id="rId24"/>
    <p:sldId id="326" r:id="rId25"/>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C71"/>
    <a:srgbClr val="1F75BB"/>
    <a:srgbClr val="A47E07"/>
    <a:srgbClr val="FBCAC5"/>
    <a:srgbClr val="F8AAA2"/>
    <a:srgbClr val="B9CFE1"/>
    <a:srgbClr val="9FBDD5"/>
    <a:srgbClr val="AFB6B5"/>
    <a:srgbClr val="CCD9D7"/>
    <a:srgbClr val="5B8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60698" autoAdjust="0"/>
  </p:normalViewPr>
  <p:slideViewPr>
    <p:cSldViewPr snapToGrid="0">
      <p:cViewPr varScale="1">
        <p:scale>
          <a:sx n="92" d="100"/>
          <a:sy n="92" d="100"/>
        </p:scale>
        <p:origin x="2046" y="84"/>
      </p:cViewPr>
      <p:guideLst/>
    </p:cSldViewPr>
  </p:slideViewPr>
  <p:outlineViewPr>
    <p:cViewPr>
      <p:scale>
        <a:sx n="33" d="100"/>
        <a:sy n="33" d="100"/>
      </p:scale>
      <p:origin x="0" y="-270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14.03.2023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14.03.2023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Im nächsten Abschnitt werde ich zeigen, erst mit welchen Datensätzen die Forschung durchgeführt wurde, mit welcher Evaluationsmetrik verwendet wurde und welche Ergebnisse erhalten wurden.</a:t>
            </a:r>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 in dieser Arbeit verwendete zwei Feinstaubdatensätze habe ich aus einem Projekt</a:t>
            </a:r>
          </a:p>
          <a:p>
            <a:endParaRPr lang="de-DE" altLang="ko-KR" dirty="0"/>
          </a:p>
          <a:p>
            <a:r>
              <a:rPr lang="de-DE" altLang="ko-KR" dirty="0"/>
              <a:t>DEUS genommen.</a:t>
            </a:r>
          </a:p>
          <a:p>
            <a:r>
              <a:rPr lang="de-DE" altLang="ko-KR" dirty="0"/>
              <a:t>Die Eigenschaften dieser beiden Datensätze sind in der Tabelle dargestellt.</a:t>
            </a:r>
          </a:p>
          <a:p>
            <a:endParaRPr lang="de-DE" altLang="ko-KR" dirty="0"/>
          </a:p>
          <a:p>
            <a:r>
              <a:rPr lang="de-DE" altLang="ko-KR" dirty="0"/>
              <a:t>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erst die in Ds vorhandenen Daten nach Sensoren zu unterteilen. Danach wird Ds mit entfernten Ausreißern auf </a:t>
            </a:r>
            <a:r>
              <a:rPr lang="de-DE" altLang="ko-KR" dirty="0" err="1"/>
              <a:t>Studengranularität</a:t>
            </a:r>
            <a:r>
              <a:rPr lang="de-DE" altLang="ko-KR" dirty="0"/>
              <a:t> aggregiert, weil das in dieser Arbeit verwendete Modell einen stündlich verfeinerten Datensatz erfordert. Schließlich wird der auf Stundengranularität aggregierte pm-Wert von Ds den pm-Wert von </a:t>
            </a:r>
            <a:r>
              <a:rPr lang="de-DE" altLang="ko-KR" dirty="0" err="1"/>
              <a:t>Dh</a:t>
            </a:r>
            <a:r>
              <a:rPr lang="de-DE" altLang="ko-KR" dirty="0"/>
              <a:t> ersetzt.</a:t>
            </a:r>
          </a:p>
          <a:p>
            <a:r>
              <a:rPr lang="de-DE" altLang="ko-KR" dirty="0"/>
              <a:t>Man kann sich vielleicht fragen, warum Ausreißer in anderen Features außer dem pm nicht erkannt wurden.</a:t>
            </a:r>
          </a:p>
          <a:p>
            <a:endParaRPr lang="de-DE" altLang="ko-KR" dirty="0"/>
          </a:p>
          <a:p>
            <a:r>
              <a:rPr lang="de-DE" altLang="ko-KR" dirty="0"/>
              <a:t>Weil alle Features des Datensatzes außer dem pm als ausreißerfrei beurteilt werden,</a:t>
            </a:r>
          </a:p>
          <a:p>
            <a:r>
              <a:rPr lang="ko-KR" altLang="en-US" dirty="0"/>
              <a:t>이어서</a:t>
            </a:r>
            <a:endParaRPr lang="de-DE" altLang="ko-KR" dirty="0"/>
          </a:p>
          <a:p>
            <a:r>
              <a:rPr lang="de-DE" altLang="ko-KR" dirty="0"/>
              <a:t>wird nur das Feature pm zur Ausreißererkennung verwendet.</a:t>
            </a:r>
          </a:p>
          <a:p>
            <a:endParaRPr lang="de-DE" altLang="ko-KR" dirty="0"/>
          </a:p>
          <a:p>
            <a:r>
              <a:rPr lang="de-DE" altLang="ko-KR" dirty="0"/>
              <a:t>Schließlich wird der bereinigte Datensatz in einen Trainingssatz und einen Testsatz aufgeteilt.</a:t>
            </a:r>
          </a:p>
          <a:p>
            <a:endParaRPr lang="de-DE" altLang="ko-KR" dirty="0"/>
          </a:p>
          <a:p>
            <a:endParaRPr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in dieser Arbeit verwendete Metik für die Evaluation ist Symmetric Mean Absolute Percentage Error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Durch diese Metrik werden der vorhergesagte Wert „y_hat“ und der tatsächliche Wert „y“ relativ verglichen und die Berechnung wird in Prozent ausgedrückt. Ein niedriger SMAPE-Wert deutet auf eine h</a:t>
            </a:r>
            <a:r>
              <a:rPr lang="de-DE" altLang="ko-KR" sz="900" kern="1200" dirty="0">
                <a:solidFill>
                  <a:schemeClr val="tx1"/>
                </a:solidFill>
                <a:effectLst/>
                <a:latin typeface="+mn-lt"/>
                <a:ea typeface="+mn-ea"/>
                <a:cs typeface="+mn-cs"/>
              </a:rPr>
              <a:t>ö</a:t>
            </a:r>
            <a:r>
              <a:rPr lang="de" altLang="ko-KR" sz="900" kern="1200" dirty="0">
                <a:solidFill>
                  <a:schemeClr val="tx1"/>
                </a:solidFill>
                <a:effectLst/>
                <a:latin typeface="+mn-lt"/>
                <a:ea typeface="+mn-ea"/>
                <a:cs typeface="+mn-cs"/>
              </a:rPr>
              <a:t>he Prognosegenauigkeit hin, während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b="0" i="0" dirty="0">
                <a:solidFill>
                  <a:srgbClr val="D1D5DB"/>
                </a:solidFill>
                <a:effectLst/>
                <a:latin typeface="Söhne"/>
              </a:rPr>
              <a:t>Die unten stehende Tabelle zeigt die Entwicklungsumgebung, die ich während meiner Arbeit genutzt habe. 12GB RAM und Intel CPU habe ich benutzt.</a:t>
            </a:r>
            <a:endParaRPr lang="en-US"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Bevor ich auf die Forschungsergebnisse eingehe, werde ich noch einmal auf das Ziel der Arbeit eingehen.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es, den Einfluss von Ausreißern in Feinstaubmessdaten auf die Genauigkeit eines Prognosemodells zu untersuchen. Dazu wurde ein mit fünf Algorithmen bereinigter Datensatz als Trainingsdaten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ganz kleinen negativen Einfluss hat.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diesen fünf Algorithmen hat der </a:t>
            </a:r>
            <a:r>
              <a:rPr kumimoji="1" lang="de-DE" altLang="ko-KR" dirty="0" err="1"/>
              <a:t>iForest</a:t>
            </a:r>
            <a:r>
              <a:rPr kumimoji="1" lang="de-DE" altLang="ko-KR" dirty="0"/>
              <a:t> zu der besten Verbesserung bei der Erkennung von Ausreißern geführt. Die </a:t>
            </a:r>
            <a:r>
              <a:rPr kumimoji="1" lang="de-DE" altLang="ko-KR" dirty="0" err="1"/>
              <a:t>Ausreißerentfernung</a:t>
            </a:r>
            <a:r>
              <a:rPr kumimoji="1" lang="de-DE" altLang="ko-KR" dirty="0"/>
              <a:t> hat die Leistung des Modells um -2,42 % im Vergleich zum bestehenden Modell verbessert.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Quartil besiert, und daher ist er ein robuster Algorithmus für die schiefen Datenverteilung, während der z-Score auf dem Mittelwert basiert und bei seiner Berechnung leicht durch Ausreißer beeinflusst werden kann. </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von K-</a:t>
            </a:r>
            <a:r>
              <a:rPr kumimoji="1" lang="de-DE" altLang="ko-KR" dirty="0" err="1"/>
              <a:t>Means</a:t>
            </a:r>
            <a:r>
              <a:rPr kumimoji="1" lang="de-DE" altLang="ko-KR" dirty="0"/>
              <a:t>- und LOF-Algorithmen erkläre ich in der nächsten Folie mit den Abbildungen.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Das negative Ergebnis des LOF-Algorithmus ist wahrscheinlich darauf zurückzuführen, dass zu viele signifikante Datenpunkte entfernt wurden, wie in der vierten Abbildung gezeigt wird. Dies ist die Haupt-Eigenschaft des LOF-Algorithmus, der Datenpunkte entfernt, die niedriger als die durchschnittliche Dichte eines Bereiches sind, obwohl sie sich in einem dichten Bereich befinden. Im Gegensatz dazu entfernen andere Dichtebasierte Algorithmen nur Daten aus Bereich mit geringer Dichte.</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Der K-Means-Algorithmus ist auch weniger effektiv als die iForest-, IQR- und z-Score-Algorithmen, da er</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einige Daten entfernt hat, die in dichten Bereichen vorhanden sind</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einige Daten nicht entfernt hat, die als Ausreißer betrachtet werden.</a:t>
            </a:r>
          </a:p>
          <a:p>
            <a:endParaRPr lang="de" altLang="ko-KR" sz="900" b="0" i="0" kern="1200" dirty="0">
              <a:solidFill>
                <a:schemeClr val="tx1"/>
              </a:solidFill>
              <a:effectLst/>
              <a:latin typeface="+mn-lt"/>
              <a:ea typeface="+mn-ea"/>
              <a:cs typeface="+mn-cs"/>
            </a:endParaRP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zeigen die Ergebnisse dieser Arbeit, dass das Entfernen von Ausreißern mit bestimmten Algorithmen wie iForest, IQR, z-Score und k-means die Leistung von Prognosemodellen auf Basis von Feinstaubmessdaten verbessern kann.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K-Means unter 1 = 1763</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iForest unter 10 = 733</a:t>
            </a:r>
          </a:p>
          <a:p>
            <a:endParaRPr lang="de" altLang="ko-KR" sz="9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t>Abschlie</a:t>
            </a:r>
            <a:r>
              <a:rPr lang="de-DE" altLang="ko-KR" dirty="0"/>
              <a:t>ßend</a:t>
            </a:r>
            <a:r>
              <a:rPr lang="de" altLang="ko-KR" dirty="0"/>
              <a:t> ziehe ich in diesem Abschnitt Schlussfolgerungen und mache einen Vorschlag für zukünftige Arbeiten.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Abschließend lässt sich sagen, dass die erfolgreiche Entfernung von Ausreißern eine entscheidende Rolle bei der Verbesserung der Genauigkeit von Prognosemodellen spielt. Die in dieser Arbeit präsentierten Ergebnisse können zum besseren Verständnis der Auswirkungen von Ausreißern auf die Leistung von Lernmodellen bei</a:t>
            </a:r>
            <a:r>
              <a:rPr lang="de" altLang="ko-KR" dirty="0"/>
              <a:t>tragen</a:t>
            </a:r>
            <a:r>
              <a:rPr lang="de" dirty="0"/>
              <a:t> und erleichtern die Auswahl geeigneter </a:t>
            </a:r>
            <a:r>
              <a:rPr lang="de" dirty="0" err="1"/>
              <a:t>Ausreißererkennungsalgorithmen</a:t>
            </a:r>
            <a:r>
              <a:rPr lang="de" dirty="0"/>
              <a:t>.</a:t>
            </a:r>
          </a:p>
          <a:p>
            <a:endParaRPr lang="de" dirty="0"/>
          </a:p>
          <a:p>
            <a:r>
              <a:rPr lang="de" dirty="0"/>
              <a:t>Es gibt aber bei dieser Arbeit </a:t>
            </a:r>
            <a:r>
              <a:rPr lang="de-DE" dirty="0"/>
              <a:t>eine </a:t>
            </a:r>
            <a:r>
              <a:rPr lang="de" altLang="ko-KR" dirty="0"/>
              <a:t>Einschränkung der geringen </a:t>
            </a:r>
            <a:r>
              <a:rPr lang="de-DE" altLang="ko-KR" dirty="0"/>
              <a:t>Hardware-Leistung</a:t>
            </a:r>
            <a:r>
              <a:rPr lang="de" altLang="ko-KR" dirty="0"/>
              <a:t>. Manchmal gab es bei der Implementierung eine Überschreitung der verfügbaren Arbeitsspeicher-Kapazität. Diese Einschränkung kann man z. B. mit dem High Performance Computing-System der TU Dresden</a:t>
            </a:r>
            <a:r>
              <a:rPr lang="ko-KR" altLang="en-US" dirty="0"/>
              <a:t> </a:t>
            </a:r>
            <a:r>
              <a:rPr lang="de-DE" altLang="ko-KR" dirty="0"/>
              <a:t>überwunden werden.</a:t>
            </a:r>
            <a:r>
              <a:rPr lang="de" altLang="ko-KR" dirty="0"/>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Wenn man mindestens die Einschränkung der niedrigen Rechner-Leistung überwinden kann, kann man mit diesem Rechner einige noch komplexere Algorithmen durchführen. Beispielsweise hat ein Paper </a:t>
            </a:r>
            <a:r>
              <a:rPr lang="en" altLang="ko-KR" sz="900" b="0" kern="1200" dirty="0">
                <a:solidFill>
                  <a:schemeClr val="tx1"/>
                </a:solidFill>
                <a:effectLst/>
                <a:latin typeface="+mn-lt"/>
                <a:ea typeface="+mn-ea"/>
                <a:cs typeface="+mn-cs"/>
              </a:rPr>
              <a:t>einen neuen Algorithmus vorgeschlagen, der das beste Hyperparameter für LOF findet. </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Oder ein anderes Paper hat einen erweiterten Isolation Forest vorgeschlagen.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Für diese Algorithmen benötigt man aber eine bessere Hardware.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(Automatic Hyperparameter Tuning Method for Local Outlier Factor, with Applications to Anomaly Detection)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0" kern="1200" dirty="0">
                <a:solidFill>
                  <a:schemeClr val="tx1"/>
                </a:solidFill>
                <a:effectLst/>
                <a:latin typeface="+mn-lt"/>
                <a:ea typeface="+mn-ea"/>
                <a:cs typeface="+mn-cs"/>
              </a:rPr>
              <a:t>(</a:t>
            </a:r>
            <a:r>
              <a:rPr lang="de-DE" altLang="ko-KR" sz="900" b="0" kern="1200" dirty="0">
                <a:solidFill>
                  <a:schemeClr val="tx1"/>
                </a:solidFill>
                <a:effectLst/>
                <a:latin typeface="+mn-lt"/>
                <a:ea typeface="+mn-ea"/>
                <a:cs typeface="+mn-cs"/>
              </a:rPr>
              <a:t>Extended Isolation Forest</a:t>
            </a:r>
            <a:r>
              <a:rPr lang="en" altLang="ko-KR" sz="900" b="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zeigt diese Arbeit, dass die Anwendung von </a:t>
            </a:r>
            <a:r>
              <a:rPr lang="de" altLang="ko-KR" sz="900" kern="1200" dirty="0" err="1">
                <a:solidFill>
                  <a:schemeClr val="tx1"/>
                </a:solidFill>
                <a:effectLst/>
                <a:latin typeface="+mn-lt"/>
                <a:ea typeface="+mn-ea"/>
                <a:cs typeface="+mn-cs"/>
              </a:rPr>
              <a:t>Ausreißererkennungsalgorithmen</a:t>
            </a:r>
            <a:r>
              <a:rPr lang="de" altLang="ko-KR" sz="900" kern="1200" dirty="0">
                <a:solidFill>
                  <a:schemeClr val="tx1"/>
                </a:solidFill>
                <a:effectLst/>
                <a:latin typeface="+mn-lt"/>
                <a:ea typeface="+mn-ea"/>
                <a:cs typeface="+mn-cs"/>
              </a:rPr>
              <a:t> bei der Vorhersage der Feinstaubkonzentration einen positiven Effekt hat. Es gibt jedoch noch weitere Möglichkeiten, die Leistung weiter zu verbessern. In der Zukunft könnten und sollten weitere Untersuchungen durchgeführt werden, um Schritt für Schritt die besten Algorithmen für diese Art von Problemen zu bestimmen und um die Leistungsfähigkeit von bereits vorhandenen Algorithmen weiter zu erhöhen.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Vielen Dank für Ihre Aufmerksamkeit.</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Inhalt meiner Präsentation </a:t>
            </a:r>
            <a:r>
              <a:rPr lang="en-US" altLang="ko-KR" sz="900" b="0" i="0" kern="1200" dirty="0" err="1">
                <a:solidFill>
                  <a:schemeClr val="tx1"/>
                </a:solidFill>
                <a:effectLst/>
                <a:latin typeface="+mn-lt"/>
                <a:ea typeface="+mn-ea"/>
                <a:cs typeface="+mn-cs"/>
              </a:rPr>
              <a:t>ist</a:t>
            </a:r>
            <a:r>
              <a:rPr lang="de" altLang="ko-KR" sz="900" b="0" i="0" kern="1200" dirty="0">
                <a:solidFill>
                  <a:schemeClr val="tx1"/>
                </a:solidFill>
                <a:effectLst/>
                <a:latin typeface="+mn-lt"/>
                <a:ea typeface="+mn-ea"/>
                <a:cs typeface="+mn-cs"/>
              </a:rPr>
              <a:t>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die Grundlagen für die Untersuchung des Einflusses von Ausreißern vorgestellt werden.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In der dritten Abbildung gibt es Muster, die sich jedes Jahr wiederholen.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einige saisonale Muster, bildet aber auch die drei große Wellen über einen langen Zeitraum ab.</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210085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eine Kollektion verwandter Datenpunkte in Bezug auf den gesamten Datensatz anomal ist, werden diese Punkte als kollektive Ausreißer bezeichnet. Ein einzelner Datenpunkt für sich genommen ist vielleicht kein Ausreißer, aber was im Zusammenspiel mit anderen Daten geschieht, kann er ein Ausreißer sein. Abbildung (b) ist ein Beispiel einer menschlichen Elektrokardiogramm-Ausgabe. Der rote Kasten weist die Ausrei</a:t>
            </a:r>
            <a:r>
              <a:rPr lang="de-DE" altLang="ko-KR" sz="900" kern="1200" dirty="0">
                <a:solidFill>
                  <a:schemeClr val="tx1"/>
                </a:solidFill>
                <a:effectLst/>
                <a:latin typeface="+mn-lt"/>
                <a:ea typeface="+mn-ea"/>
                <a:cs typeface="+mn-cs"/>
              </a:rPr>
              <a:t>ßer auf, </a:t>
            </a:r>
            <a:r>
              <a:rPr lang="de" altLang="ko-KR" sz="900" kern="1200" dirty="0">
                <a:solidFill>
                  <a:schemeClr val="tx1"/>
                </a:solidFill>
                <a:effectLst/>
                <a:latin typeface="+mn-lt"/>
                <a:ea typeface="+mn-ea"/>
                <a:cs typeface="+mn-cs"/>
              </a:rPr>
              <a:t>da die gleichen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kontextabhängigen Ausreißer.</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3817420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23</a:t>
            </a:fld>
            <a:endParaRPr lang="de-DE"/>
          </a:p>
        </p:txBody>
      </p:sp>
    </p:spTree>
    <p:extLst>
      <p:ext uri="{BB962C8B-B14F-4D97-AF65-F5344CB8AC3E}">
        <p14:creationId xmlns:p14="http://schemas.microsoft.com/office/powerpoint/2010/main" val="208680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kostengünstige Sensoren können, die auch in Entwicklungsländern eingesetzt werden können, dabei helfen, Feinstaubkonzentrationen zu überwachen und vorherzusagen.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Leute für Foto-, Video- oder Textdaten interessieren, ist Zeitreihendaten im Bereich von Big Data wichtiger. Zum Beispiel spielt die Zeitreihendaten in der Industrie bei der Automatisierung eine wichtige Rolle. Durch die Analyse von Zeitreihendaten können wir viel mehr Wert ziehen.</a:t>
            </a:r>
          </a:p>
          <a:p>
            <a:endParaRPr lang="de" sz="900" b="0" i="0" kern="1200" dirty="0">
              <a:solidFill>
                <a:schemeClr val="tx1"/>
              </a:solidFill>
              <a:effectLst/>
              <a:latin typeface="+mn-lt"/>
              <a:ea typeface="+mn-ea"/>
              <a:cs typeface="+mn-cs"/>
            </a:endParaRPr>
          </a:p>
          <a:p>
            <a:endParaRPr lang="de"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zielt meine Arbeit darauf ab, den Einfluss von Ausreißern zu untersuchen,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durch diese Untersuchung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a:t>
            </a:r>
          </a:p>
          <a:p>
            <a:endParaRPr lang="de" altLang="ko-KR" sz="900" b="0" i="0" kern="1200" dirty="0">
              <a:solidFill>
                <a:schemeClr val="tx1"/>
              </a:solidFill>
              <a:effectLst/>
              <a:latin typeface="+mn-lt"/>
              <a:ea typeface="+mn-ea"/>
              <a:cs typeface="+mn-cs"/>
            </a:endParaRPr>
          </a:p>
          <a:p>
            <a:r>
              <a:rPr lang="en-US" altLang="ko-KR" sz="900" b="0" i="0" kern="1200" dirty="0" err="1">
                <a:solidFill>
                  <a:schemeClr val="tx1"/>
                </a:solidFill>
                <a:effectLst/>
                <a:latin typeface="+mn-lt"/>
                <a:ea typeface="+mn-ea"/>
                <a:cs typeface="+mn-cs"/>
              </a:rPr>
              <a:t>Schließlich</a:t>
            </a:r>
            <a:r>
              <a:rPr lang="en-US" altLang="ko-KR" sz="900" b="0" i="0" kern="1200" dirty="0">
                <a:solidFill>
                  <a:schemeClr val="tx1"/>
                </a:solidFill>
                <a:effectLst/>
                <a:latin typeface="+mn-lt"/>
                <a:ea typeface="+mn-ea"/>
                <a:cs typeface="+mn-cs"/>
              </a:rPr>
              <a:t> </a:t>
            </a:r>
            <a:r>
              <a:rPr lang="de" altLang="ko-KR" sz="900" b="0" i="0" kern="1200" dirty="0">
                <a:solidFill>
                  <a:schemeClr val="tx1"/>
                </a:solidFill>
                <a:effectLst/>
                <a:latin typeface="+mn-lt"/>
                <a:ea typeface="+mn-ea"/>
                <a:cs typeface="+mn-cs"/>
              </a:rPr>
              <a:t>kann die Arbeit </a:t>
            </a:r>
            <a:r>
              <a:rPr lang="en-US" altLang="ko-KR" sz="900" b="0" i="0" kern="1200" dirty="0">
                <a:solidFill>
                  <a:schemeClr val="tx1"/>
                </a:solidFill>
                <a:effectLst/>
                <a:latin typeface="+mn-lt"/>
                <a:ea typeface="+mn-ea"/>
                <a:cs typeface="+mn-cs"/>
              </a:rPr>
              <a:t>m</a:t>
            </a:r>
            <a:r>
              <a:rPr lang="de" altLang="ko-KR" sz="900" b="0" i="0" kern="1200" dirty="0" err="1">
                <a:solidFill>
                  <a:schemeClr val="tx1"/>
                </a:solidFill>
                <a:effectLst/>
                <a:latin typeface="+mn-lt"/>
                <a:ea typeface="+mn-ea"/>
                <a:cs typeface="+mn-cs"/>
              </a:rPr>
              <a:t>it</a:t>
            </a:r>
            <a:r>
              <a:rPr lang="de" altLang="ko-KR" sz="900" b="0" i="0" kern="1200" dirty="0">
                <a:solidFill>
                  <a:schemeClr val="tx1"/>
                </a:solidFill>
                <a:effectLst/>
                <a:latin typeface="+mn-lt"/>
                <a:ea typeface="+mn-ea"/>
                <a:cs typeface="+mn-cs"/>
              </a:rPr>
              <a:t> dieser gründlichen Analyse in einer konkreten Forschungssituation eine Empfehlung für den besten Algorithmus abgeben.</a:t>
            </a:r>
            <a:endParaRPr lang="de" altLang="ko-KR" dirty="0">
              <a:effectLst/>
            </a:endParaRP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erste Grundlage ist die Zeitreihe</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 </a:t>
            </a:r>
            <a:r>
              <a:rPr lang="de-DE" altLang="ko-KR" b="0" dirty="0">
                <a:solidFill>
                  <a:schemeClr val="tx1"/>
                </a:solidFill>
              </a:rPr>
              <a:t>Punktausreißer, </a:t>
            </a:r>
            <a:r>
              <a:rPr lang="de-DE" altLang="ko-KR" b="0" noProof="0" dirty="0">
                <a:solidFill>
                  <a:schemeClr val="tx1"/>
                </a:solidFill>
              </a:rPr>
              <a:t>Kollektive Ausreißer und </a:t>
            </a:r>
            <a:r>
              <a:rPr lang="de-DE" altLang="ko-KR" b="0" dirty="0">
                <a:solidFill>
                  <a:schemeClr val="tx1"/>
                </a:solidFill>
              </a:rPr>
              <a:t>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beschreibe ich die 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bestimmter Datenpunkt in einem bestimmten Kontext anomal ist, wird er als kontextabhängige Ausreißer bezeichnet.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Dieser Datenpunkt kann in einem bestimmten Kontext einen kontextabhängigen Ausreißer sein,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A</a:t>
            </a:r>
            <a:r>
              <a:rPr lang="de" altLang="ko-KR" sz="900" kern="1200" dirty="0">
                <a:solidFill>
                  <a:schemeClr val="tx1"/>
                </a:solidFill>
                <a:effectLst/>
                <a:latin typeface="+mn-lt"/>
                <a:ea typeface="+mn-ea"/>
                <a:cs typeface="+mn-cs"/>
              </a:rPr>
              <a:t>ber in einem anderen Kontext als normal gelten.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werde ich beschreiben, worauf wir uns konzentrieren, welche Methoden ich verwandet habe und was der Unterschied zwischen dieser Arbeit und anderen Arbeiten ist.</a:t>
            </a:r>
          </a:p>
        </p:txBody>
      </p:sp>
      <p:sp>
        <p:nvSpPr>
          <p:cNvPr id="4" name="Foliennummernplatzhalter 3"/>
          <p:cNvSpPr>
            <a:spLocks noGrp="1"/>
          </p:cNvSpPr>
          <p:nvPr>
            <p:ph type="sldNum" sz="quarter" idx="10"/>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Ich beschreibe erst, worauf wir uns konzentrieren.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a:t>
            </a: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a:solidFill>
                  <a:schemeClr val="tx1"/>
                </a:solidFill>
                <a:effectLst/>
                <a:latin typeface="+mn-lt"/>
                <a:ea typeface="+mn-ea"/>
                <a:cs typeface="+mn-cs"/>
              </a:rPr>
              <a:t>unabhängige Variablen, abhängige Variablen und Datentypen von Variablen untersucht.</a:t>
            </a:r>
            <a:endParaRPr lang="de" altLang="ko-KR" dirty="0">
              <a:effectLst/>
            </a:endParaRPr>
          </a:p>
          <a:p>
            <a:endParaRPr lang="de-DE" dirty="0"/>
          </a:p>
          <a:p>
            <a:r>
              <a:rPr lang="de" altLang="ko-KR" dirty="0"/>
              <a:t>Anschließend werden diese Daten vorverarbeitet und bereinigt. Dieser Schritt ist der wichtigste Teil dieser Arbeit. Wenn man sich diesen Schritt etwas genauer ansieht,</a:t>
            </a:r>
          </a:p>
          <a:p>
            <a:endParaRPr lang="de" altLang="ko-KR" dirty="0"/>
          </a:p>
          <a:p>
            <a:r>
              <a:rPr lang="de" altLang="ko-KR" dirty="0"/>
              <a:t>kann man ihn in solche Schritte unterteilen.</a:t>
            </a:r>
          </a:p>
          <a:p>
            <a:r>
              <a:rPr lang="de" altLang="ko-KR" dirty="0"/>
              <a:t>In diesem ersten Unterschritt entfernt man die unvollständigen Daten. Wenn beispielsweise eine Variable von mehreren Variablen in einem Datei keinen Wert hat, werden diese Daten in diesem Teilschritt entfernt. In der folgenden Teilschritt werden Ausreißer mit verschiedenen </a:t>
            </a:r>
            <a:r>
              <a:rPr lang="de" altLang="ko-KR" dirty="0" err="1"/>
              <a:t>Ausreißererkennungsalgorithmen</a:t>
            </a:r>
            <a:r>
              <a:rPr lang="de" altLang="ko-KR" dirty="0"/>
              <a:t> entfernt. Dieser Unterschritt ist der Schlüsselschritt für diese Arbeit. Danach werden die Daten bereinigt.</a:t>
            </a:r>
          </a:p>
          <a:p>
            <a:r>
              <a:rPr lang="de" altLang="ko-KR" dirty="0"/>
              <a:t>//Ein Beispiel hierfür ist die Neuordnung von Indizes,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vorverarbeiteten Datensatz trainiert.</a:t>
            </a:r>
          </a:p>
          <a:p>
            <a:endParaRPr lang="de" altLang="ko-KR" dirty="0"/>
          </a:p>
          <a:p>
            <a:r>
              <a:rPr lang="de" altLang="ko-KR" dirty="0"/>
              <a:t>Danach bewerten wir die Leistung dieses Modells. Wenn die Leistung nicht so gut ist wie erwartet, kann dieser Prozess zum vorherigen Schritt zurückkehren und den vorherigen Schritt noch mal durchführen.</a:t>
            </a:r>
          </a:p>
          <a:p>
            <a:endParaRPr lang="de" altLang="ko-KR" dirty="0"/>
          </a:p>
          <a:p>
            <a:r>
              <a:rPr lang="de" altLang="ko-KR" dirty="0"/>
              <a:t>Im letzten Schritt wird das Modell bereitgestellt. Wenn jedoch Eine Situation vorliegt, in der das Modell aufgrund des kritischen Problems erst noch weiter aktualisiert werden muss, kann es in die ersten Schritt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Interquartile Range und z-Score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Es gibt schon viele Arbeiten, in der die Analyse der Ausreißer durchgeführt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Aber 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Daher wird in meiner Arbeit das Einfluss der Ausreißer unter Zuhilfenahme von statistik-, cluster- und dichtebasierten Algorithmen untersucht.</a:t>
            </a:r>
          </a:p>
          <a:p>
            <a:pPr marL="0" marR="0" lvl="0" indent="0" algn="l" defTabSz="685800" rtl="0" eaLnBrk="1" fontAlgn="auto" latinLnBrk="0" hangingPunct="1">
              <a:lnSpc>
                <a:spcPct val="100000"/>
              </a:lnSpc>
              <a:spcBef>
                <a:spcPts val="0"/>
              </a:spcBef>
              <a:spcAft>
                <a:spcPts val="0"/>
              </a:spcAft>
              <a:buClrTx/>
              <a:buSzTx/>
              <a:buFontTx/>
              <a:buNone/>
              <a:tabLst/>
              <a:defRPr/>
            </a:pPr>
            <a:br>
              <a:rPr lang="de" altLang="ko-KR" sz="900" kern="1200" dirty="0">
                <a:solidFill>
                  <a:schemeClr val="tx1"/>
                </a:solidFill>
                <a:effectLst/>
                <a:latin typeface="+mn-lt"/>
                <a:ea typeface="+mn-ea"/>
                <a:cs typeface="+mn-cs"/>
              </a:rPr>
            </a:br>
            <a:r>
              <a:rPr lang="de" altLang="ko-KR" sz="900" kern="1200" dirty="0">
                <a:solidFill>
                  <a:schemeClr val="tx1"/>
                </a:solidFill>
                <a:effectLst/>
                <a:latin typeface="+mn-lt"/>
                <a:ea typeface="+mn-ea"/>
                <a:cs typeface="+mn-cs"/>
              </a:rPr>
              <a:t>//Wenn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156363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Tuesday, March 14,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8070574"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Modelleinflüsse: Regen, Temperatur und </a:t>
            </a:r>
            <a:r>
              <a:rPr lang="de-DE" altLang="ko-KR" b="0" dirty="0" err="1">
                <a:solidFill>
                  <a:schemeClr val="tx1"/>
                </a:solidFill>
              </a:rPr>
              <a:t>Windgeschw</a:t>
            </a:r>
            <a:r>
              <a:rPr lang="de-DE" altLang="ko-KR" b="0" dirty="0">
                <a:solidFill>
                  <a:schemeClr val="tx1"/>
                </a:solidFill>
              </a:rPr>
              <a:t>. als </a:t>
            </a:r>
            <a:r>
              <a:rPr lang="de-DE" altLang="ko-KR" b="0" dirty="0" err="1">
                <a:solidFill>
                  <a:schemeClr val="tx1"/>
                </a:solidFill>
              </a:rPr>
              <a:t>ausreißerfrei</a:t>
            </a:r>
            <a:r>
              <a:rPr lang="de-DE" altLang="ko-KR" b="0" dirty="0">
                <a:solidFill>
                  <a:schemeClr val="tx1"/>
                </a:solidFill>
              </a:rPr>
              <a:t> angenommen</a:t>
            </a:r>
          </a:p>
          <a:p>
            <a:pPr marL="366750" indent="-285750">
              <a:buFont typeface="Arial" panose="020B0604020202020204" pitchFamily="34" charset="0"/>
              <a:buChar char="•"/>
            </a:pPr>
            <a:r>
              <a:rPr lang="de-DE" altLang="ko-KR" b="0" dirty="0">
                <a:solidFill>
                  <a:schemeClr val="tx1"/>
                </a:solidFill>
              </a:rPr>
              <a:t>Ausreißer nur in Feinstaubmessung gesucht</a:t>
            </a:r>
          </a:p>
        </p:txBody>
      </p:sp>
    </p:spTree>
    <p:extLst>
      <p:ext uri="{BB962C8B-B14F-4D97-AF65-F5344CB8AC3E}">
        <p14:creationId xmlns:p14="http://schemas.microsoft.com/office/powerpoint/2010/main" val="10453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784790" y="1509176"/>
            <a:ext cx="3574419" cy="815986"/>
          </a:xfrm>
        </p:spPr>
      </p:pic>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4"/>
            <a:ext cx="5382996"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p:txBody>
      </p:sp>
      <p:graphicFrame>
        <p:nvGraphicFramePr>
          <p:cNvPr id="3" name="내용 개체 틀 2">
            <a:extLst>
              <a:ext uri="{FF2B5EF4-FFF2-40B4-BE49-F238E27FC236}">
                <a16:creationId xmlns:a16="http://schemas.microsoft.com/office/drawing/2014/main" id="{3A28634D-B6C1-EDF0-D321-7A248AF95101}"/>
              </a:ext>
            </a:extLst>
          </p:cNvPr>
          <p:cNvGraphicFramePr>
            <a:graphicFrameLocks/>
          </p:cNvGraphicFramePr>
          <p:nvPr>
            <p:extLst>
              <p:ext uri="{D42A27DB-BD31-4B8C-83A1-F6EECF244321}">
                <p14:modId xmlns:p14="http://schemas.microsoft.com/office/powerpoint/2010/main" val="2172878322"/>
              </p:ext>
            </p:extLst>
          </p:nvPr>
        </p:nvGraphicFramePr>
        <p:xfrm>
          <a:off x="1131557" y="3104449"/>
          <a:ext cx="6880886" cy="1447800"/>
        </p:xfrm>
        <a:graphic>
          <a:graphicData uri="http://schemas.openxmlformats.org/drawingml/2006/table">
            <a:tbl>
              <a:tblPr firstRow="1" bandRow="1">
                <a:tableStyleId>{5C22544A-7EE6-4342-B048-85BDC9FD1C3A}</a:tableStyleId>
              </a:tblPr>
              <a:tblGrid>
                <a:gridCol w="2042453">
                  <a:extLst>
                    <a:ext uri="{9D8B030D-6E8A-4147-A177-3AD203B41FA5}">
                      <a16:colId xmlns:a16="http://schemas.microsoft.com/office/drawing/2014/main" val="1402511799"/>
                    </a:ext>
                  </a:extLst>
                </a:gridCol>
                <a:gridCol w="4838433">
                  <a:extLst>
                    <a:ext uri="{9D8B030D-6E8A-4147-A177-3AD203B41FA5}">
                      <a16:colId xmlns:a16="http://schemas.microsoft.com/office/drawing/2014/main" val="1083579010"/>
                    </a:ext>
                  </a:extLst>
                </a:gridCol>
              </a:tblGrid>
              <a:tr h="221009">
                <a:tc>
                  <a:txBody>
                    <a:bodyPr/>
                    <a:lstStyle/>
                    <a:p>
                      <a:pPr algn="r" latinLnBrk="1"/>
                      <a:endParaRPr lang="ko-KR" altLang="en-US" sz="1300" dirty="0">
                        <a:latin typeface="Open Sans" pitchFamily="2" charset="0"/>
                        <a:cs typeface="Open Sans" pitchFamily="2" charset="0"/>
                      </a:endParaRPr>
                    </a:p>
                  </a:txBody>
                  <a:tcPr anchor="ctr"/>
                </a:tc>
                <a:tc>
                  <a:txBody>
                    <a:bodyPr/>
                    <a:lstStyle/>
                    <a:p>
                      <a:pPr algn="ctr" latinLnBrk="1"/>
                      <a:r>
                        <a:rPr lang="de-DE" altLang="ko-KR" sz="1300" dirty="0">
                          <a:latin typeface="Open Sans" pitchFamily="2" charset="0"/>
                          <a:ea typeface="Open Sans" pitchFamily="2" charset="0"/>
                          <a:cs typeface="Open Sans" pitchFamily="2" charset="0"/>
                        </a:rPr>
                        <a:t>Verwandte Umgebung</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221009">
                <a:tc>
                  <a:txBody>
                    <a:bodyPr/>
                    <a:lstStyle/>
                    <a:p>
                      <a:pPr algn="r" latinLnBrk="1"/>
                      <a:r>
                        <a:rPr lang="de-DE" altLang="ko-KR" sz="1300" dirty="0" err="1">
                          <a:latin typeface="Open Sans" pitchFamily="2" charset="0"/>
                          <a:ea typeface="Open Sans" pitchFamily="2" charset="0"/>
                          <a:cs typeface="Open Sans" pitchFamily="2" charset="0"/>
                        </a:rPr>
                        <a:t>Jupyter</a:t>
                      </a:r>
                      <a:r>
                        <a:rPr lang="de-DE" altLang="ko-KR" sz="1300" dirty="0">
                          <a:latin typeface="Open Sans" pitchFamily="2" charset="0"/>
                          <a:ea typeface="Open Sans" pitchFamily="2" charset="0"/>
                          <a:cs typeface="Open Sans" pitchFamily="2" charset="0"/>
                        </a:rPr>
                        <a:t> Notebook</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Google </a:t>
                      </a:r>
                      <a:r>
                        <a:rPr lang="pt" altLang="ko-KR" sz="1300" dirty="0" err="1">
                          <a:latin typeface="Open Sans" pitchFamily="2" charset="0"/>
                          <a:ea typeface="Open Sans" pitchFamily="2" charset="0"/>
                          <a:cs typeface="Open Sans" pitchFamily="2" charset="0"/>
                        </a:rPr>
                        <a:t>Colab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21009">
                <a:tc>
                  <a:txBody>
                    <a:bodyPr/>
                    <a:lstStyle/>
                    <a:p>
                      <a:pPr algn="r" latinLnBrk="1"/>
                      <a:r>
                        <a:rPr lang="de-DE" altLang="ko-KR" sz="1300" dirty="0">
                          <a:latin typeface="Open Sans" pitchFamily="2" charset="0"/>
                          <a:ea typeface="Open Sans" pitchFamily="2" charset="0"/>
                          <a:cs typeface="Open Sans" pitchFamily="2" charset="0"/>
                        </a:rPr>
                        <a:t>CPU</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Intel(</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 Xeon(</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21009">
                <a:tc>
                  <a:txBody>
                    <a:bodyPr/>
                    <a:lstStyle/>
                    <a:p>
                      <a:pPr algn="r" latinLnBrk="1"/>
                      <a:r>
                        <a:rPr lang="de-DE" altLang="ko-KR" sz="1300" dirty="0">
                          <a:latin typeface="Open Sans" pitchFamily="2" charset="0"/>
                          <a:ea typeface="Open Sans" pitchFamily="2" charset="0"/>
                          <a:cs typeface="Open Sans" pitchFamily="2" charset="0"/>
                        </a:rPr>
                        <a:t>RAM</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12 GB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221009">
                <a:tc>
                  <a:txBody>
                    <a:bodyPr/>
                    <a:lstStyle/>
                    <a:p>
                      <a:pPr algn="r" latinLnBrk="1"/>
                      <a:r>
                        <a:rPr lang="de-DE" altLang="ko-KR" sz="1300" dirty="0">
                          <a:latin typeface="Open Sans" pitchFamily="2" charset="0"/>
                          <a:ea typeface="Open Sans" pitchFamily="2" charset="0"/>
                          <a:cs typeface="Open Sans" pitchFamily="2" charset="0"/>
                        </a:rPr>
                        <a:t>Python Version</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3.8.16</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4" name="Inhaltsplatzhalter 2">
            <a:extLst>
              <a:ext uri="{FF2B5EF4-FFF2-40B4-BE49-F238E27FC236}">
                <a16:creationId xmlns:a16="http://schemas.microsoft.com/office/drawing/2014/main" id="{CB3E17CC-0858-4062-C424-921904D43189}"/>
              </a:ext>
            </a:extLst>
          </p:cNvPr>
          <p:cNvSpPr txBox="1">
            <a:spLocks/>
          </p:cNvSpPr>
          <p:nvPr/>
        </p:nvSpPr>
        <p:spPr>
          <a:xfrm>
            <a:off x="418993" y="2586296"/>
            <a:ext cx="3238609"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18514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3425572607"/>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1603169"/>
            <a:ext cx="3354323" cy="96858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
        <p:nvSpPr>
          <p:cNvPr id="3" name="직사각형 2">
            <a:extLst>
              <a:ext uri="{FF2B5EF4-FFF2-40B4-BE49-F238E27FC236}">
                <a16:creationId xmlns:a16="http://schemas.microsoft.com/office/drawing/2014/main" id="{C8BF82AA-CBC2-62FE-41DB-140FC0FDF386}"/>
              </a:ext>
            </a:extLst>
          </p:cNvPr>
          <p:cNvSpPr/>
          <p:nvPr/>
        </p:nvSpPr>
        <p:spPr>
          <a:xfrm flipH="1">
            <a:off x="4002838" y="3342011"/>
            <a:ext cx="4683959" cy="2265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FC445762-CC04-6A18-C312-795D989623E4}"/>
              </a:ext>
            </a:extLst>
          </p:cNvPr>
          <p:cNvSpPr/>
          <p:nvPr/>
        </p:nvSpPr>
        <p:spPr>
          <a:xfrm flipH="1">
            <a:off x="4002837" y="3574134"/>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550DEEE-E05E-5528-816A-14779340AEE5}"/>
              </a:ext>
            </a:extLst>
          </p:cNvPr>
          <p:cNvSpPr/>
          <p:nvPr/>
        </p:nvSpPr>
        <p:spPr>
          <a:xfrm flipH="1">
            <a:off x="4002837" y="4100978"/>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nhaltsplatzhalter 2">
            <a:extLst>
              <a:ext uri="{FF2B5EF4-FFF2-40B4-BE49-F238E27FC236}">
                <a16:creationId xmlns:a16="http://schemas.microsoft.com/office/drawing/2014/main" id="{E3120275-0A00-B9B3-8C7A-6AF0D3A87CCC}"/>
              </a:ext>
            </a:extLst>
          </p:cNvPr>
          <p:cNvSpPr txBox="1">
            <a:spLocks/>
          </p:cNvSpPr>
          <p:nvPr/>
        </p:nvSpPr>
        <p:spPr>
          <a:xfrm>
            <a:off x="327553" y="918994"/>
            <a:ext cx="3354323" cy="36354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3" grpId="1" animBg="1"/>
      <p:bldP spid="4" grpId="0" animBg="1"/>
      <p:bldP spid="4" grpI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449" y="750046"/>
            <a:ext cx="3049709" cy="1966242"/>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2158" y="734636"/>
            <a:ext cx="3049816" cy="1986625"/>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2158" y="2731699"/>
            <a:ext cx="3049816" cy="1991455"/>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4742" y="2731699"/>
            <a:ext cx="3049816" cy="1999327"/>
          </a:xfrm>
          <a:prstGeom prst="rect">
            <a:avLst/>
          </a:prstGeom>
        </p:spPr>
      </p:pic>
      <p:sp>
        <p:nvSpPr>
          <p:cNvPr id="2" name="직사각형 1">
            <a:extLst>
              <a:ext uri="{FF2B5EF4-FFF2-40B4-BE49-F238E27FC236}">
                <a16:creationId xmlns:a16="http://schemas.microsoft.com/office/drawing/2014/main" id="{C7E5A815-B0F8-7E25-3728-C9F6C001EEEC}"/>
              </a:ext>
            </a:extLst>
          </p:cNvPr>
          <p:cNvSpPr/>
          <p:nvPr/>
        </p:nvSpPr>
        <p:spPr>
          <a:xfrm flipH="1">
            <a:off x="1966216" y="4180361"/>
            <a:ext cx="247043" cy="2491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920D7BE2-1C9E-9E47-FC29-6850057B59BB}"/>
              </a:ext>
            </a:extLst>
          </p:cNvPr>
          <p:cNvSpPr/>
          <p:nvPr/>
        </p:nvSpPr>
        <p:spPr>
          <a:xfrm flipH="1">
            <a:off x="4534722" y="4123503"/>
            <a:ext cx="247044" cy="2491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E634E51-7749-9D41-D6E2-6BFBC0BD151C}"/>
              </a:ext>
            </a:extLst>
          </p:cNvPr>
          <p:cNvSpPr/>
          <p:nvPr/>
        </p:nvSpPr>
        <p:spPr>
          <a:xfrm flipH="1">
            <a:off x="1966214" y="2960879"/>
            <a:ext cx="1223794" cy="10707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FB4146E-0851-F8FB-E5AC-6102B388EB8E}"/>
              </a:ext>
            </a:extLst>
          </p:cNvPr>
          <p:cNvSpPr/>
          <p:nvPr/>
        </p:nvSpPr>
        <p:spPr>
          <a:xfrm flipH="1">
            <a:off x="3296478" y="3478257"/>
            <a:ext cx="1275522" cy="5534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615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999" y="254870"/>
            <a:ext cx="2417543"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Einschränkung dieser Arbeit</a:t>
            </a:r>
          </a:p>
          <a:p>
            <a:pPr lvl="1">
              <a:lnSpc>
                <a:spcPct val="100000"/>
              </a:lnSpc>
            </a:pPr>
            <a:r>
              <a:rPr lang="de-DE" altLang="ko-KR" dirty="0"/>
              <a:t>in einer besseren Hardware</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pic>
        <p:nvPicPr>
          <p:cNvPr id="7" name="그림 6">
            <a:extLst>
              <a:ext uri="{FF2B5EF4-FFF2-40B4-BE49-F238E27FC236}">
                <a16:creationId xmlns:a16="http://schemas.microsoft.com/office/drawing/2014/main" id="{3D142926-07B0-F849-B639-50BD13F2F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1730" y="2327385"/>
            <a:ext cx="3422160" cy="2206373"/>
          </a:xfrm>
          <a:prstGeom prst="rect">
            <a:avLst/>
          </a:prstGeom>
        </p:spPr>
      </p:pic>
    </p:spTree>
    <p:extLst>
      <p:ext uri="{BB962C8B-B14F-4D97-AF65-F5344CB8AC3E}">
        <p14:creationId xmlns:p14="http://schemas.microsoft.com/office/powerpoint/2010/main" val="33520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973622"/>
          </a:xfrm>
        </p:spPr>
        <p:txBody>
          <a:bodyPr/>
          <a:lstStyle/>
          <a:p>
            <a:r>
              <a:rPr lang="de-DE" altLang="ko-KR" dirty="0"/>
              <a:t>Bachelorarbeit, Davin Ahn</a:t>
            </a:r>
          </a:p>
          <a:p>
            <a:endParaRPr lang="de-DE" altLang="ko-KR" dirty="0"/>
          </a:p>
          <a:p>
            <a:r>
              <a:rPr lang="de" altLang="ko-KR" sz="1600" dirty="0"/>
              <a:t>Vielen Dank für Ihre Aufmerksamkeit</a:t>
            </a:r>
            <a:endParaRPr lang="en-DE" altLang="ko-KR" sz="1600"/>
          </a:p>
        </p:txBody>
      </p:sp>
    </p:spTree>
    <p:extLst>
      <p:ext uri="{BB962C8B-B14F-4D97-AF65-F5344CB8AC3E}">
        <p14:creationId xmlns:p14="http://schemas.microsoft.com/office/powerpoint/2010/main" val="148106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002BA6D1-399C-793A-7B73-1FEFB0510152}"/>
              </a:ext>
            </a:extLst>
          </p:cNvPr>
          <p:cNvSpPr>
            <a:spLocks noGrp="1"/>
          </p:cNvSpPr>
          <p:nvPr>
            <p:ph type="title"/>
          </p:nvPr>
        </p:nvSpPr>
        <p:spPr>
          <a:xfrm>
            <a:off x="180000" y="254870"/>
            <a:ext cx="6480000" cy="430560"/>
          </a:xfrm>
        </p:spPr>
        <p:txBody>
          <a:bodyPr/>
          <a:lstStyle/>
          <a:p>
            <a:r>
              <a:rPr lang="de-DE" dirty="0"/>
              <a:t>Masking- und Swampingproblem</a:t>
            </a:r>
            <a:endParaRPr lang="en-US" dirty="0"/>
          </a:p>
        </p:txBody>
      </p:sp>
      <p:pic>
        <p:nvPicPr>
          <p:cNvPr id="1026" name="Picture 2" descr="Figures exhibiting the impact of a group of outliers on the covariance matrix. Filled black rectangles denote undetected outliers, i.e. points coming from a diierent population as the main part of the data (empty circles) was sampled. (a) Masking. The outliers innate the covariance matrix and remain undetected. (b) Swamping. The outliers innate and distort the covariance matrix to that degree, that some points { belonging to the main part of the data { appear as outliers, while the true outliers remain undetected.">
            <a:extLst>
              <a:ext uri="{FF2B5EF4-FFF2-40B4-BE49-F238E27FC236}">
                <a16:creationId xmlns:a16="http://schemas.microsoft.com/office/drawing/2014/main" id="{26232B0B-A1B8-3096-F480-B971C6C8B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7537" y="1339424"/>
            <a:ext cx="6256426" cy="2464652"/>
          </a:xfrm>
          <a:prstGeom prst="rect">
            <a:avLst/>
          </a:prstGeom>
          <a:solidFill>
            <a:srgbClr val="FFFFFF"/>
          </a:solidFill>
          <a:ln>
            <a:noFill/>
          </a:ln>
        </p:spPr>
      </p:pic>
    </p:spTree>
    <p:extLst>
      <p:ext uri="{BB962C8B-B14F-4D97-AF65-F5344CB8AC3E}">
        <p14:creationId xmlns:p14="http://schemas.microsoft.com/office/powerpoint/2010/main" val="242482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31206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AA4C54AA-5642-7255-2145-7C247193A5EE}"/>
              </a:ext>
            </a:extLst>
          </p:cNvPr>
          <p:cNvSpPr/>
          <p:nvPr/>
        </p:nvSpPr>
        <p:spPr>
          <a:xfrm>
            <a:off x="3863920" y="3560495"/>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9DE8A50B-D62D-9330-10FB-8609AB1D55AA}"/>
              </a:ext>
            </a:extLst>
          </p:cNvPr>
          <p:cNvSpPr/>
          <p:nvPr/>
        </p:nvSpPr>
        <p:spPr>
          <a:xfrm>
            <a:off x="4248143" y="3366419"/>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B38D12A-1AC2-6398-B7EC-8EAD27E1867C}"/>
              </a:ext>
            </a:extLst>
          </p:cNvPr>
          <p:cNvSpPr/>
          <p:nvPr/>
        </p:nvSpPr>
        <p:spPr>
          <a:xfrm>
            <a:off x="4585790" y="3066781"/>
            <a:ext cx="941070" cy="11577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E298F2E8-B433-7221-2A82-837D3DFD931A}"/>
              </a:ext>
            </a:extLst>
          </p:cNvPr>
          <p:cNvCxnSpPr>
            <a:cxnSpLocks/>
          </p:cNvCxnSpPr>
          <p:nvPr/>
        </p:nvCxnSpPr>
        <p:spPr>
          <a:xfrm>
            <a:off x="898216" y="2921225"/>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3FA83909-802B-ADD0-77DB-4104E7CA67B0}"/>
              </a:ext>
            </a:extLst>
          </p:cNvPr>
          <p:cNvCxnSpPr>
            <a:cxnSpLocks/>
          </p:cNvCxnSpPr>
          <p:nvPr/>
        </p:nvCxnSpPr>
        <p:spPr>
          <a:xfrm>
            <a:off x="898216" y="3154545"/>
            <a:ext cx="9305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4D3F0FDD-63DE-CB87-25CB-616188B4AB56}"/>
              </a:ext>
            </a:extLst>
          </p:cNvPr>
          <p:cNvCxnSpPr>
            <a:cxnSpLocks/>
          </p:cNvCxnSpPr>
          <p:nvPr/>
        </p:nvCxnSpPr>
        <p:spPr>
          <a:xfrm>
            <a:off x="898216" y="3366419"/>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74848CF0-84CE-95DC-BFE8-5854AB9972AE}"/>
              </a:ext>
            </a:extLst>
          </p:cNvPr>
          <p:cNvCxnSpPr>
            <a:cxnSpLocks/>
          </p:cNvCxnSpPr>
          <p:nvPr/>
        </p:nvCxnSpPr>
        <p:spPr>
          <a:xfrm>
            <a:off x="898216" y="3624016"/>
            <a:ext cx="17316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9" name="직사각형 8">
            <a:extLst>
              <a:ext uri="{FF2B5EF4-FFF2-40B4-BE49-F238E27FC236}">
                <a16:creationId xmlns:a16="http://schemas.microsoft.com/office/drawing/2014/main" id="{EB9D11DB-0794-DC7D-D7E6-F0872D7D1B4F}"/>
              </a:ext>
            </a:extLst>
          </p:cNvPr>
          <p:cNvSpPr/>
          <p:nvPr/>
        </p:nvSpPr>
        <p:spPr>
          <a:xfrm flipH="1">
            <a:off x="4629908" y="2338599"/>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32269AB1-144C-3ED9-D0A5-D02FB28A8ABB}"/>
              </a:ext>
            </a:extLst>
          </p:cNvPr>
          <p:cNvSpPr/>
          <p:nvPr/>
        </p:nvSpPr>
        <p:spPr>
          <a:xfrm flipH="1">
            <a:off x="4860991" y="1886792"/>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3AE56DF8-DFD6-C19F-3093-FA5884FD4DEE}"/>
              </a:ext>
            </a:extLst>
          </p:cNvPr>
          <p:cNvSpPr/>
          <p:nvPr/>
        </p:nvSpPr>
        <p:spPr>
          <a:xfrm flipH="1">
            <a:off x="5861920" y="1141419"/>
            <a:ext cx="384684" cy="3879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172173C4-C2FF-C3C1-744E-EFB1B98309F0}"/>
              </a:ext>
            </a:extLst>
          </p:cNvPr>
          <p:cNvSpPr/>
          <p:nvPr/>
        </p:nvSpPr>
        <p:spPr>
          <a:xfrm flipH="1">
            <a:off x="7435174" y="1756144"/>
            <a:ext cx="412211" cy="2740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436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9"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1B904C-46C3-0643-B99B-F40DE8EDD08F}"/>
              </a:ext>
            </a:extLst>
          </p:cNvPr>
          <p:cNvSpPr>
            <a:spLocks noGrp="1"/>
          </p:cNvSpPr>
          <p:nvPr>
            <p:ph type="title"/>
          </p:nvPr>
        </p:nvSpPr>
        <p:spPr/>
        <p:txBody>
          <a:bodyPr/>
          <a:lstStyle/>
          <a:p>
            <a:r>
              <a:rPr kumimoji="1" lang="de-DE" altLang="ko-KR" dirty="0"/>
              <a:t>Isolation </a:t>
            </a:r>
            <a:r>
              <a:rPr kumimoji="1" lang="de-DE" altLang="ko-KR" dirty="0" err="1"/>
              <a:t>Forest</a:t>
            </a:r>
            <a:endParaRPr kumimoji="1" lang="ko-KR" altLang="en-US" dirty="0"/>
          </a:p>
        </p:txBody>
      </p:sp>
      <p:pic>
        <p:nvPicPr>
          <p:cNvPr id="4" name="그림 3">
            <a:extLst>
              <a:ext uri="{FF2B5EF4-FFF2-40B4-BE49-F238E27FC236}">
                <a16:creationId xmlns:a16="http://schemas.microsoft.com/office/drawing/2014/main" id="{EF01DE69-5F18-8441-978D-A0C087E4F3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6083" y="980845"/>
            <a:ext cx="6791834" cy="3285327"/>
          </a:xfrm>
          <a:prstGeom prst="rect">
            <a:avLst/>
          </a:prstGeom>
        </p:spPr>
      </p:pic>
    </p:spTree>
    <p:extLst>
      <p:ext uri="{BB962C8B-B14F-4D97-AF65-F5344CB8AC3E}">
        <p14:creationId xmlns:p14="http://schemas.microsoft.com/office/powerpoint/2010/main" val="2146721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Elbow</a:t>
            </a:r>
            <a:r>
              <a:rPr kumimoji="1" lang="de-DE" altLang="ko-KR" dirty="0"/>
              <a:t>-Methode</a:t>
            </a:r>
            <a:endParaRPr kumimoji="1" lang="ko-KR" altLang="en-US" dirty="0"/>
          </a:p>
        </p:txBody>
      </p:sp>
      <p:pic>
        <p:nvPicPr>
          <p:cNvPr id="4" name="그림 3">
            <a:extLst>
              <a:ext uri="{FF2B5EF4-FFF2-40B4-BE49-F238E27FC236}">
                <a16:creationId xmlns:a16="http://schemas.microsoft.com/office/drawing/2014/main" id="{A8070CC4-8AA2-0843-ABE8-BDF0F9B3B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2434" y="966159"/>
            <a:ext cx="5799132" cy="3657600"/>
          </a:xfrm>
          <a:prstGeom prst="rect">
            <a:avLst/>
          </a:prstGeom>
        </p:spPr>
      </p:pic>
    </p:spTree>
    <p:extLst>
      <p:ext uri="{BB962C8B-B14F-4D97-AF65-F5344CB8AC3E}">
        <p14:creationId xmlns:p14="http://schemas.microsoft.com/office/powerpoint/2010/main" val="205284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Local</a:t>
            </a:r>
            <a:r>
              <a:rPr kumimoji="1" lang="de-DE" altLang="ko-KR" dirty="0"/>
              <a:t> </a:t>
            </a:r>
            <a:r>
              <a:rPr kumimoji="1" lang="de-DE" altLang="ko-KR" dirty="0" err="1"/>
              <a:t>Outlier</a:t>
            </a:r>
            <a:r>
              <a:rPr kumimoji="1" lang="de-DE" altLang="ko-KR" dirty="0"/>
              <a:t> </a:t>
            </a:r>
            <a:r>
              <a:rPr kumimoji="1" lang="de-DE" altLang="ko-KR" dirty="0" err="1"/>
              <a:t>Factor</a:t>
            </a:r>
            <a:endParaRPr kumimoji="1" lang="ko-KR" altLang="en-US" dirty="0"/>
          </a:p>
        </p:txBody>
      </p:sp>
      <p:pic>
        <p:nvPicPr>
          <p:cNvPr id="5" name="그림 4">
            <a:extLst>
              <a:ext uri="{FF2B5EF4-FFF2-40B4-BE49-F238E27FC236}">
                <a16:creationId xmlns:a16="http://schemas.microsoft.com/office/drawing/2014/main" id="{B1E8BCF9-AD56-6C42-BD44-F06F18C69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712" y="1011378"/>
            <a:ext cx="4018575" cy="3595792"/>
          </a:xfrm>
          <a:prstGeom prst="rect">
            <a:avLst/>
          </a:prstGeom>
        </p:spPr>
      </p:pic>
    </p:spTree>
    <p:extLst>
      <p:ext uri="{BB962C8B-B14F-4D97-AF65-F5344CB8AC3E}">
        <p14:creationId xmlns:p14="http://schemas.microsoft.com/office/powerpoint/2010/main" val="42410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r="14338"/>
          <a:stretch/>
        </p:blipFill>
        <p:spPr>
          <a:xfrm>
            <a:off x="3915532" y="838983"/>
            <a:ext cx="5115208"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3907652" y="838983"/>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4494871" cy="3626486"/>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a:t>
            </a:r>
            <a:br>
              <a:rPr lang="de-DE" b="0" dirty="0">
                <a:solidFill>
                  <a:schemeClr val="tx1"/>
                </a:solidFill>
              </a:rPr>
            </a:br>
            <a:r>
              <a:rPr lang="de-DE" b="0" dirty="0">
                <a:solidFill>
                  <a:schemeClr val="tx1"/>
                </a:solidFill>
              </a:rPr>
              <a:t>Messen der Umweltstoffe durch</a:t>
            </a:r>
            <a:br>
              <a:rPr lang="de-DE" b="0" dirty="0">
                <a:solidFill>
                  <a:schemeClr val="tx1"/>
                </a:solidFill>
              </a:rPr>
            </a:br>
            <a:r>
              <a:rPr lang="de-DE" b="0" dirty="0">
                <a:solidFill>
                  <a:schemeClr val="tx1"/>
                </a:solidFill>
              </a:rPr>
              <a:t>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354648" y="3041128"/>
            <a:ext cx="1676091" cy="170906"/>
          </a:xfrm>
          <a:prstGeom prst="rect">
            <a:avLst/>
          </a:prstGeom>
          <a:ln>
            <a:noFill/>
          </a:ln>
        </p:spPr>
      </p:pic>
      <p:sp>
        <p:nvSpPr>
          <p:cNvPr id="9" name="화살표: 오른쪽 4">
            <a:extLst>
              <a:ext uri="{FF2B5EF4-FFF2-40B4-BE49-F238E27FC236}">
                <a16:creationId xmlns:a16="http://schemas.microsoft.com/office/drawing/2014/main" id="{6523F7C9-98A8-6447-A93F-31B5980A277F}"/>
              </a:ext>
            </a:extLst>
          </p:cNvPr>
          <p:cNvSpPr/>
          <p:nvPr/>
        </p:nvSpPr>
        <p:spPr>
          <a:xfrm>
            <a:off x="393559" y="3510250"/>
            <a:ext cx="2244446"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400" dirty="0"/>
              <a:t>den Einfluss von</a:t>
            </a:r>
            <a:br>
              <a:rPr lang="de-DE" altLang="ko-KR" sz="1400" dirty="0"/>
            </a:br>
            <a:r>
              <a:rPr lang="de-DE" altLang="ko-KR" sz="1400" dirty="0"/>
              <a:t>Ausreißern</a:t>
            </a:r>
            <a:endParaRPr lang="ko-KR" altLang="en-US" sz="1400" dirty="0"/>
          </a:p>
        </p:txBody>
      </p:sp>
      <p:sp>
        <p:nvSpPr>
          <p:cNvPr id="10" name="화살표: 오른쪽 7">
            <a:extLst>
              <a:ext uri="{FF2B5EF4-FFF2-40B4-BE49-F238E27FC236}">
                <a16:creationId xmlns:a16="http://schemas.microsoft.com/office/drawing/2014/main" id="{BC9940EA-5DF4-E84E-AAD1-9FAE331A14BB}"/>
              </a:ext>
            </a:extLst>
          </p:cNvPr>
          <p:cNvSpPr/>
          <p:nvPr/>
        </p:nvSpPr>
        <p:spPr>
          <a:xfrm>
            <a:off x="2803009" y="3510249"/>
            <a:ext cx="2812863"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die Entwicklung vertieftes</a:t>
            </a:r>
            <a:br>
              <a:rPr lang="de-DE" altLang="ko-KR" sz="1400" dirty="0"/>
            </a:br>
            <a:r>
              <a:rPr lang="de-DE" altLang="ko-KR" sz="1400" dirty="0"/>
              <a:t>Verständnisses für</a:t>
            </a:r>
            <a:br>
              <a:rPr lang="de-DE" altLang="ko-KR" sz="1400" dirty="0"/>
            </a:br>
            <a:r>
              <a:rPr lang="de-DE" altLang="ko-KR" sz="1400" dirty="0"/>
              <a:t>verschiedene Algorithmen</a:t>
            </a:r>
            <a:endParaRPr lang="ko-KR" altLang="en-US" sz="1400" dirty="0"/>
          </a:p>
        </p:txBody>
      </p:sp>
      <p:sp>
        <p:nvSpPr>
          <p:cNvPr id="11" name="화살표: 오른쪽 9">
            <a:extLst>
              <a:ext uri="{FF2B5EF4-FFF2-40B4-BE49-F238E27FC236}">
                <a16:creationId xmlns:a16="http://schemas.microsoft.com/office/drawing/2014/main" id="{D4171ABD-AD63-134D-871D-93FEFB0D6AD6}"/>
              </a:ext>
            </a:extLst>
          </p:cNvPr>
          <p:cNvSpPr/>
          <p:nvPr/>
        </p:nvSpPr>
        <p:spPr>
          <a:xfrm>
            <a:off x="5780876" y="3510249"/>
            <a:ext cx="3063719"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den Beitrag zur Empfehlung in einer konkreten</a:t>
            </a:r>
            <a:br>
              <a:rPr lang="de-DE" altLang="ko-KR" sz="1400" dirty="0"/>
            </a:br>
            <a:r>
              <a:rPr lang="de-DE" altLang="ko-KR" sz="1400" dirty="0"/>
              <a:t>Forschungssituation</a:t>
            </a:r>
            <a:endParaRPr lang="ko-KR" altLang="en-US" sz="1400" dirty="0"/>
          </a:p>
        </p:txBody>
      </p:sp>
      <p:sp>
        <p:nvSpPr>
          <p:cNvPr id="5" name="TextBox 4">
            <a:extLst>
              <a:ext uri="{FF2B5EF4-FFF2-40B4-BE49-F238E27FC236}">
                <a16:creationId xmlns:a16="http://schemas.microsoft.com/office/drawing/2014/main" id="{20711848-8A0A-6D4F-A98D-FD368A5998A3}"/>
              </a:ext>
            </a:extLst>
          </p:cNvPr>
          <p:cNvSpPr txBox="1"/>
          <p:nvPr/>
        </p:nvSpPr>
        <p:spPr>
          <a:xfrm>
            <a:off x="5089793" y="264405"/>
            <a:ext cx="184731" cy="276999"/>
          </a:xfrm>
          <a:prstGeom prst="rect">
            <a:avLst/>
          </a:prstGeom>
          <a:noFill/>
        </p:spPr>
        <p:txBody>
          <a:bodyPr wrap="none" rtlCol="0">
            <a:spAutoFit/>
          </a:bodyPr>
          <a:lstStyle/>
          <a:p>
            <a:pPr algn="l"/>
            <a:endParaRPr kumimoji="1" lang="ko-KR" altLang="en-US" sz="1200" dirty="0" err="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2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5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3EF05839-3F88-A2EF-EC71-BF24AAC16708}"/>
              </a:ext>
            </a:extLst>
          </p:cNvPr>
          <p:cNvSpPr/>
          <p:nvPr/>
        </p:nvSpPr>
        <p:spPr>
          <a:xfrm flipH="1">
            <a:off x="4171285" y="3050280"/>
            <a:ext cx="4828418" cy="1727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595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000"/>
          <a:stretch/>
        </p:blipFill>
        <p:spPr>
          <a:xfrm>
            <a:off x="565182" y="785109"/>
            <a:ext cx="4103411" cy="3933195"/>
          </a:xfrm>
          <a:prstGeom prst="rect">
            <a:avLst/>
          </a:prstGeom>
          <a:solidFill>
            <a:srgbClr val="234C71"/>
          </a:solidFill>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pic>
        <p:nvPicPr>
          <p:cNvPr id="4" name="그림 3">
            <a:extLst>
              <a:ext uri="{FF2B5EF4-FFF2-40B4-BE49-F238E27FC236}">
                <a16:creationId xmlns:a16="http://schemas.microsoft.com/office/drawing/2014/main" id="{BED3CEB1-6D54-D07B-85EC-318C00D6A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516"/>
          <a:stretch/>
        </p:blipFill>
        <p:spPr>
          <a:xfrm>
            <a:off x="4668593" y="785108"/>
            <a:ext cx="4061090" cy="3933195"/>
          </a:xfrm>
          <a:prstGeom prst="rect">
            <a:avLst/>
          </a:prstGeom>
        </p:spPr>
      </p:pic>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526977" y="912798"/>
            <a:ext cx="4380755"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5" name="직사각형 4">
            <a:extLst>
              <a:ext uri="{FF2B5EF4-FFF2-40B4-BE49-F238E27FC236}">
                <a16:creationId xmlns:a16="http://schemas.microsoft.com/office/drawing/2014/main" id="{6133FF70-B83A-C923-04FB-38F544A7D54A}"/>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1C92B88-4B7B-B08C-0422-314524ECC2D8}"/>
              </a:ext>
            </a:extLst>
          </p:cNvPr>
          <p:cNvSpPr/>
          <p:nvPr/>
        </p:nvSpPr>
        <p:spPr>
          <a:xfrm flipH="1">
            <a:off x="3059382" y="1648710"/>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2E3303-5992-A9CF-6C5A-EBFBA7BE56F9}"/>
              </a:ext>
            </a:extLst>
          </p:cNvPr>
          <p:cNvSpPr/>
          <p:nvPr/>
        </p:nvSpPr>
        <p:spPr>
          <a:xfrm flipH="1">
            <a:off x="3075566" y="2741548"/>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CDE3E11-65E6-43B8-49F7-02E1905F361B}"/>
              </a:ext>
            </a:extLst>
          </p:cNvPr>
          <p:cNvSpPr/>
          <p:nvPr/>
        </p:nvSpPr>
        <p:spPr>
          <a:xfrm flipH="1">
            <a:off x="5446119" y="1987649"/>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0B101C7-31ED-E2DC-70FC-9436BB64069D}"/>
              </a:ext>
            </a:extLst>
          </p:cNvPr>
          <p:cNvSpPr/>
          <p:nvPr/>
        </p:nvSpPr>
        <p:spPr>
          <a:xfrm flipH="1">
            <a:off x="6871497" y="280520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211F037-2AF0-A716-C480-20583C1DA989}"/>
              </a:ext>
            </a:extLst>
          </p:cNvPr>
          <p:cNvSpPr/>
          <p:nvPr/>
        </p:nvSpPr>
        <p:spPr>
          <a:xfrm flipH="1">
            <a:off x="5495858" y="359043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AB4A594-1E91-1E9B-44B9-DC437562D5BE}"/>
              </a:ext>
            </a:extLst>
          </p:cNvPr>
          <p:cNvSpPr/>
          <p:nvPr/>
        </p:nvSpPr>
        <p:spPr>
          <a:xfrm flipH="1">
            <a:off x="1877332" y="357424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AA2593E-67EE-2179-B2E5-362DC9B3B99F}"/>
              </a:ext>
            </a:extLst>
          </p:cNvPr>
          <p:cNvSpPr/>
          <p:nvPr/>
        </p:nvSpPr>
        <p:spPr>
          <a:xfrm flipH="1">
            <a:off x="686025" y="2741179"/>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E387880-29B4-B2DB-ED00-75AE2923422E}"/>
              </a:ext>
            </a:extLst>
          </p:cNvPr>
          <p:cNvSpPr/>
          <p:nvPr/>
        </p:nvSpPr>
        <p:spPr>
          <a:xfrm flipH="1">
            <a:off x="686025" y="1662676"/>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1627F3EE-20E2-EF45-B1E7-2B253A47D538}"/>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86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
        <p:nvSpPr>
          <p:cNvPr id="5" name="Rechteck 34">
            <a:extLst>
              <a:ext uri="{FF2B5EF4-FFF2-40B4-BE49-F238E27FC236}">
                <a16:creationId xmlns:a16="http://schemas.microsoft.com/office/drawing/2014/main" id="{96FDD86B-5378-D91A-20F0-98106D654581}"/>
              </a:ext>
            </a:extLst>
          </p:cNvPr>
          <p:cNvSpPr/>
          <p:nvPr/>
        </p:nvSpPr>
        <p:spPr>
          <a:xfrm>
            <a:off x="3641122" y="2579375"/>
            <a:ext cx="1952368"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6" name="Rechteck 20">
            <a:extLst>
              <a:ext uri="{FF2B5EF4-FFF2-40B4-BE49-F238E27FC236}">
                <a16:creationId xmlns:a16="http://schemas.microsoft.com/office/drawing/2014/main" id="{203DD012-1086-6660-1302-98EB2A8B624C}"/>
              </a:ext>
            </a:extLst>
          </p:cNvPr>
          <p:cNvSpPr/>
          <p:nvPr/>
        </p:nvSpPr>
        <p:spPr>
          <a:xfrm>
            <a:off x="676423"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7" name="Rechteck 20">
            <a:extLst>
              <a:ext uri="{FF2B5EF4-FFF2-40B4-BE49-F238E27FC236}">
                <a16:creationId xmlns:a16="http://schemas.microsoft.com/office/drawing/2014/main" id="{5B08A93E-82B1-B132-C0A4-E8E53AE7E0D9}"/>
              </a:ext>
            </a:extLst>
          </p:cNvPr>
          <p:cNvSpPr/>
          <p:nvPr/>
        </p:nvSpPr>
        <p:spPr>
          <a:xfrm>
            <a:off x="2114662"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8" name="Rechteck 20">
            <a:extLst>
              <a:ext uri="{FF2B5EF4-FFF2-40B4-BE49-F238E27FC236}">
                <a16:creationId xmlns:a16="http://schemas.microsoft.com/office/drawing/2014/main" id="{27FDCF38-E702-4CAA-D255-15E05CA40B32}"/>
              </a:ext>
            </a:extLst>
          </p:cNvPr>
          <p:cNvSpPr/>
          <p:nvPr/>
        </p:nvSpPr>
        <p:spPr>
          <a:xfrm>
            <a:off x="5671282"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9" name="Rechteck 20">
            <a:extLst>
              <a:ext uri="{FF2B5EF4-FFF2-40B4-BE49-F238E27FC236}">
                <a16:creationId xmlns:a16="http://schemas.microsoft.com/office/drawing/2014/main" id="{794B96FD-25CD-7FF6-551A-C37C51C80323}"/>
              </a:ext>
            </a:extLst>
          </p:cNvPr>
          <p:cNvSpPr/>
          <p:nvPr/>
        </p:nvSpPr>
        <p:spPr>
          <a:xfrm>
            <a:off x="7109521"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651449001"/>
              </p:ext>
            </p:extLst>
          </p:nvPr>
        </p:nvGraphicFramePr>
        <p:xfrm>
          <a:off x="267729" y="251613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641727">
                  <a:extLst>
                    <a:ext uri="{9D8B030D-6E8A-4147-A177-3AD203B41FA5}">
                      <a16:colId xmlns:a16="http://schemas.microsoft.com/office/drawing/2014/main" val="3006874512"/>
                    </a:ext>
                  </a:extLst>
                </a:gridCol>
                <a:gridCol w="868680">
                  <a:extLst>
                    <a:ext uri="{9D8B030D-6E8A-4147-A177-3AD203B41FA5}">
                      <a16:colId xmlns:a16="http://schemas.microsoft.com/office/drawing/2014/main" val="3474172221"/>
                    </a:ext>
                  </a:extLst>
                </a:gridCol>
                <a:gridCol w="746760">
                  <a:extLst>
                    <a:ext uri="{9D8B030D-6E8A-4147-A177-3AD203B41FA5}">
                      <a16:colId xmlns:a16="http://schemas.microsoft.com/office/drawing/2014/main" val="2154563206"/>
                    </a:ext>
                  </a:extLst>
                </a:gridCol>
                <a:gridCol w="716280">
                  <a:extLst>
                    <a:ext uri="{9D8B030D-6E8A-4147-A177-3AD203B41FA5}">
                      <a16:colId xmlns:a16="http://schemas.microsoft.com/office/drawing/2014/main" val="3976688158"/>
                    </a:ext>
                  </a:extLst>
                </a:gridCol>
                <a:gridCol w="678180">
                  <a:extLst>
                    <a:ext uri="{9D8B030D-6E8A-4147-A177-3AD203B41FA5}">
                      <a16:colId xmlns:a16="http://schemas.microsoft.com/office/drawing/2014/main" val="1887927538"/>
                    </a:ext>
                  </a:extLst>
                </a:gridCol>
                <a:gridCol w="754380">
                  <a:extLst>
                    <a:ext uri="{9D8B030D-6E8A-4147-A177-3AD203B41FA5}">
                      <a16:colId xmlns:a16="http://schemas.microsoft.com/office/drawing/2014/main" val="2061325442"/>
                    </a:ext>
                  </a:extLst>
                </a:gridCol>
                <a:gridCol w="891540">
                  <a:extLst>
                    <a:ext uri="{9D8B030D-6E8A-4147-A177-3AD203B41FA5}">
                      <a16:colId xmlns:a16="http://schemas.microsoft.com/office/drawing/2014/main" val="660130742"/>
                    </a:ext>
                  </a:extLst>
                </a:gridCol>
                <a:gridCol w="678943">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ko-KR" altLang="en-US" b="1" dirty="0">
                          <a:solidFill>
                            <a:srgbClr val="00B050"/>
                          </a:solidFill>
                          <a:latin typeface="Open Sans" pitchFamily="2" charset="0"/>
                          <a:cs typeface="Open Sans" pitchFamily="2" charset="0"/>
                        </a:rPr>
                        <a: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79999" y="918992"/>
            <a:ext cx="8696271" cy="1389867"/>
          </a:xfrm>
        </p:spPr>
        <p:txBody>
          <a:bodyPr/>
          <a:lstStyle/>
          <a:p>
            <a:pPr marL="81000" indent="0">
              <a:buNone/>
            </a:pPr>
            <a:r>
              <a:rPr lang="de-DE" altLang="ko-KR" dirty="0"/>
              <a:t>Verwandte Arbeiten</a:t>
            </a:r>
          </a:p>
          <a:p>
            <a:pPr marL="366750" indent="-285750">
              <a:buFont typeface="Arial" panose="020B0604020202020204" pitchFamily="34" charset="0"/>
              <a:buChar char="•"/>
            </a:pPr>
            <a:r>
              <a:rPr lang="de-DE" altLang="ko-KR" b="0" dirty="0">
                <a:solidFill>
                  <a:schemeClr val="tx1"/>
                </a:solidFill>
              </a:rPr>
              <a:t>Vielzahl von Arbeiten zu </a:t>
            </a:r>
            <a:r>
              <a:rPr lang="de-DE" altLang="ko-KR" b="0" dirty="0" err="1">
                <a:solidFill>
                  <a:schemeClr val="tx1"/>
                </a:solidFill>
              </a:rPr>
              <a:t>Ausreißeranalyse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Kein Vergleich der </a:t>
            </a:r>
            <a:r>
              <a:rPr lang="de-DE" altLang="ko-KR" b="0" dirty="0" err="1">
                <a:solidFill>
                  <a:schemeClr val="tx1"/>
                </a:solidFill>
              </a:rPr>
              <a:t>Algorithmenfamilien</a:t>
            </a:r>
            <a:endParaRPr lang="de-DE" altLang="ko-KR" b="0" dirty="0">
              <a:solidFill>
                <a:schemeClr val="tx1"/>
              </a:solidFill>
            </a:endParaRPr>
          </a:p>
          <a:p>
            <a:pPr marL="81000" indent="0">
              <a:buNone/>
            </a:pPr>
            <a:endParaRPr lang="de-DE" dirty="0"/>
          </a:p>
        </p:txBody>
      </p:sp>
    </p:spTree>
    <p:extLst>
      <p:ext uri="{BB962C8B-B14F-4D97-AF65-F5344CB8AC3E}">
        <p14:creationId xmlns:p14="http://schemas.microsoft.com/office/powerpoint/2010/main" val="32287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4645</TotalTime>
  <Words>3171</Words>
  <Application>Microsoft Office PowerPoint</Application>
  <PresentationFormat>화면 슬라이드 쇼(16:9)</PresentationFormat>
  <Paragraphs>397</Paragraphs>
  <Slides>24</Slides>
  <Notes>22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Muli</vt:lpstr>
      <vt:lpstr>Söhne</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Masking- und Swampingproblem</vt:lpstr>
      <vt:lpstr>Einleitung</vt:lpstr>
      <vt:lpstr>Einleitung</vt:lpstr>
      <vt:lpstr>Isolation Forest</vt:lpstr>
      <vt:lpstr>Elbow-Methode</vt:lpstr>
      <vt:lpstr>Local Outlier Factor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5094974a, b3461fe2</cp:lastModifiedBy>
  <cp:revision>223</cp:revision>
  <cp:lastPrinted>2017-08-03T12:32:02Z</cp:lastPrinted>
  <dcterms:created xsi:type="dcterms:W3CDTF">2023-02-19T16:39:47Z</dcterms:created>
  <dcterms:modified xsi:type="dcterms:W3CDTF">2023-03-14T10:55:33Z</dcterms:modified>
</cp:coreProperties>
</file>