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22"/>
  </p:notesMasterIdLst>
  <p:handoutMasterIdLst>
    <p:handoutMasterId r:id="rId23"/>
  </p:handoutMasterIdLst>
  <p:sldIdLst>
    <p:sldId id="279" r:id="rId2"/>
    <p:sldId id="287" r:id="rId3"/>
    <p:sldId id="296" r:id="rId4"/>
    <p:sldId id="294" r:id="rId5"/>
    <p:sldId id="295" r:id="rId6"/>
    <p:sldId id="288" r:id="rId7"/>
    <p:sldId id="297" r:id="rId8"/>
    <p:sldId id="289" r:id="rId9"/>
    <p:sldId id="300" r:id="rId10"/>
    <p:sldId id="301" r:id="rId11"/>
    <p:sldId id="291" r:id="rId12"/>
    <p:sldId id="302" r:id="rId13"/>
    <p:sldId id="292" r:id="rId14"/>
    <p:sldId id="303" r:id="rId15"/>
    <p:sldId id="304" r:id="rId16"/>
    <p:sldId id="277" r:id="rId17"/>
    <p:sldId id="263" r:id="rId18"/>
    <p:sldId id="268" r:id="rId19"/>
    <p:sldId id="275" r:id="rId20"/>
    <p:sldId id="276" r:id="rId21"/>
  </p:sldIdLst>
  <p:sldSz cx="9144000" cy="5143500" type="screen16x9"/>
  <p:notesSz cx="6797675" cy="987425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4BC"/>
    <a:srgbClr val="5087B4"/>
    <a:srgbClr val="1F75BB"/>
    <a:srgbClr val="01305D"/>
    <a:srgbClr val="05335F"/>
    <a:srgbClr val="4677A0"/>
    <a:srgbClr val="376591"/>
    <a:srgbClr val="299F86"/>
    <a:srgbClr val="29BC9F"/>
    <a:srgbClr val="254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75217" autoAdjust="0"/>
  </p:normalViewPr>
  <p:slideViewPr>
    <p:cSldViewPr snapToGrid="0">
      <p:cViewPr varScale="1">
        <p:scale>
          <a:sx n="155" d="100"/>
          <a:sy n="155" d="100"/>
        </p:scale>
        <p:origin x="208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44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2165-45DD-4E6A-8D88-991CFCF20576}" type="datetimeFigureOut">
              <a:rPr lang="de-DE" smtClean="0"/>
              <a:t>20.02.23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92895-00AB-4E56-A4C3-B2032C42F3A0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6150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2A775-C49D-45BA-A919-7D687A0440E7}" type="datetimeFigureOut">
              <a:rPr lang="de-DE" smtClean="0"/>
              <a:t>20.02.23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11513" y="1048806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A0D67-EDAE-48EC-829F-B147F97990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5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550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107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859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0583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334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450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433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Muli SemiBold" panose="00000700000000000000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D2026-B054-4C01-8473-47B83C1FFE3E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50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811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695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33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79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688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414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347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021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681" y="2571749"/>
            <a:ext cx="6840001" cy="762617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>
              <a:defRPr sz="2800" b="1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840" y="3367497"/>
            <a:ext cx="6840000" cy="324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11" name="Rechteck 22">
            <a:extLst>
              <a:ext uri="{FF2B5EF4-FFF2-40B4-BE49-F238E27FC236}">
                <a16:creationId xmlns:a16="http://schemas.microsoft.com/office/drawing/2014/main" id="{9EC1A838-4A71-41EB-BAE2-0041643BC9D4}"/>
              </a:ext>
            </a:extLst>
          </p:cNvPr>
          <p:cNvSpPr/>
          <p:nvPr userDrawn="1"/>
        </p:nvSpPr>
        <p:spPr>
          <a:xfrm>
            <a:off x="0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E05DD9AE-D48F-4051-BF5C-DF56332B71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7840" y="2207181"/>
            <a:ext cx="4348162" cy="1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TU Dresden / Database Research Group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5C851981-2C38-4E36-BCEB-0BE1C14469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7840" y="1950831"/>
            <a:ext cx="4348162" cy="1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Firstname </a:t>
            </a:r>
            <a:r>
              <a:rPr lang="de-DE" dirty="0" err="1"/>
              <a:t>Lastname</a:t>
            </a:r>
            <a:r>
              <a:rPr lang="de-DE" dirty="0"/>
              <a:t> </a:t>
            </a:r>
          </a:p>
        </p:txBody>
      </p:sp>
      <p:sp>
        <p:nvSpPr>
          <p:cNvPr id="22" name="Textfeld 3">
            <a:extLst>
              <a:ext uri="{FF2B5EF4-FFF2-40B4-BE49-F238E27FC236}">
                <a16:creationId xmlns:a16="http://schemas.microsoft.com/office/drawing/2014/main" id="{257E8C03-63E5-47DA-8B53-38BFFF25BA50}"/>
              </a:ext>
            </a:extLst>
          </p:cNvPr>
          <p:cNvSpPr txBox="1"/>
          <p:nvPr userDrawn="1"/>
        </p:nvSpPr>
        <p:spPr>
          <a:xfrm>
            <a:off x="5764697" y="4894797"/>
            <a:ext cx="3193774" cy="1538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Version: </a:t>
            </a:r>
            <a:fld id="{F177775E-225A-407F-992E-67988BAC233C}" type="datetime2"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Monday, February 20, 2023</a:t>
            </a:fld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3" name="Grafik 23">
            <a:extLst>
              <a:ext uri="{FF2B5EF4-FFF2-40B4-BE49-F238E27FC236}">
                <a16:creationId xmlns:a16="http://schemas.microsoft.com/office/drawing/2014/main" id="{7420A23F-C841-42FA-A028-8D4D5BA609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38936" y="171758"/>
            <a:ext cx="1414669" cy="576750"/>
          </a:xfrm>
          <a:prstGeom prst="rect">
            <a:avLst/>
          </a:prstGeom>
        </p:spPr>
      </p:pic>
      <p:sp>
        <p:nvSpPr>
          <p:cNvPr id="9" name="Textfeld 5">
            <a:extLst>
              <a:ext uri="{FF2B5EF4-FFF2-40B4-BE49-F238E27FC236}">
                <a16:creationId xmlns:a16="http://schemas.microsoft.com/office/drawing/2014/main" id="{8AEA814F-081F-4B5B-B287-4E2BF0E543DE}"/>
              </a:ext>
            </a:extLst>
          </p:cNvPr>
          <p:cNvSpPr txBox="1"/>
          <p:nvPr userDrawn="1"/>
        </p:nvSpPr>
        <p:spPr>
          <a:xfrm>
            <a:off x="353860" y="558558"/>
            <a:ext cx="7064971" cy="61555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0000" b="1" dirty="0">
                <a:solidFill>
                  <a:srgbClr val="D0E3F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2480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2">
            <a:extLst>
              <a:ext uri="{FF2B5EF4-FFF2-40B4-BE49-F238E27FC236}">
                <a16:creationId xmlns:a16="http://schemas.microsoft.com/office/drawing/2014/main" id="{3400C008-FE4A-42ED-A066-5EAD4C07FADD}"/>
              </a:ext>
            </a:extLst>
          </p:cNvPr>
          <p:cNvSpPr/>
          <p:nvPr userDrawn="1"/>
        </p:nvSpPr>
        <p:spPr>
          <a:xfrm>
            <a:off x="0" y="915988"/>
            <a:ext cx="9144000" cy="4227512"/>
          </a:xfrm>
          <a:prstGeom prst="rect">
            <a:avLst/>
          </a:prstGeom>
          <a:solidFill>
            <a:srgbClr val="E7F1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D0E3F3"/>
              </a:solidFill>
            </a:endParaRPr>
          </a:p>
        </p:txBody>
      </p:sp>
      <p:pic>
        <p:nvPicPr>
          <p:cNvPr id="11" name="Grafik 15">
            <a:extLst>
              <a:ext uri="{FF2B5EF4-FFF2-40B4-BE49-F238E27FC236}">
                <a16:creationId xmlns:a16="http://schemas.microsoft.com/office/drawing/2014/main" id="{A5377975-D7FF-46E4-BA7E-6BAD37B8C7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6961" y="-822448"/>
            <a:ext cx="7543178" cy="75431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368" y="2486945"/>
            <a:ext cx="7617519" cy="832726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>
              <a:defRPr sz="2800" b="1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5527" y="3375456"/>
            <a:ext cx="6840000" cy="324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2D84312-F746-4B7B-A07C-860FE076D713}"/>
              </a:ext>
            </a:extLst>
          </p:cNvPr>
          <p:cNvSpPr txBox="1">
            <a:spLocks/>
          </p:cNvSpPr>
          <p:nvPr userDrawn="1"/>
        </p:nvSpPr>
        <p:spPr>
          <a:xfrm>
            <a:off x="835527" y="4222985"/>
            <a:ext cx="6840000" cy="3240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Click to edit Master subtitle style</a:t>
            </a:r>
          </a:p>
        </p:txBody>
      </p:sp>
      <p:pic>
        <p:nvPicPr>
          <p:cNvPr id="10" name="Grafik 23">
            <a:extLst>
              <a:ext uri="{FF2B5EF4-FFF2-40B4-BE49-F238E27FC236}">
                <a16:creationId xmlns:a16="http://schemas.microsoft.com/office/drawing/2014/main" id="{CE660BB8-91B8-4F7D-8376-9E3C0BDE228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838936" y="171758"/>
            <a:ext cx="1414669" cy="5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8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36780" y="2355749"/>
            <a:ext cx="7560000" cy="930789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>
              <a:defRPr sz="2400" b="1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511308" y="2139750"/>
            <a:ext cx="36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EA88E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>
          <a:xfrm rot="2700000">
            <a:off x="8582974" y="1773663"/>
            <a:ext cx="18000" cy="151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 rot="8100000">
            <a:off x="8873225" y="2002836"/>
            <a:ext cx="18000" cy="79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2">
            <a:extLst>
              <a:ext uri="{FF2B5EF4-FFF2-40B4-BE49-F238E27FC236}">
                <a16:creationId xmlns:a16="http://schemas.microsoft.com/office/drawing/2014/main" id="{7C32C9CF-6F47-4863-BB0D-F0A81F892AEF}"/>
              </a:ext>
            </a:extLst>
          </p:cNvPr>
          <p:cNvSpPr/>
          <p:nvPr userDrawn="1"/>
        </p:nvSpPr>
        <p:spPr>
          <a:xfrm>
            <a:off x="358775" y="1957973"/>
            <a:ext cx="252412" cy="1800225"/>
          </a:xfrm>
          <a:prstGeom prst="rect">
            <a:avLst/>
          </a:prstGeom>
          <a:solidFill>
            <a:srgbClr val="D0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322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056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18992"/>
            <a:ext cx="8784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90488" indent="-90488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 b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 b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>
              <a:buFont typeface="Arial" panose="020B0604020202020204" pitchFamily="34" charset="0"/>
              <a:buChar char="•"/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37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18992"/>
            <a:ext cx="4248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tabLst>
                <a:tab pos="4124325" algn="l"/>
              </a:tabLst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716000" y="918992"/>
            <a:ext cx="4248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normalizeH="0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>
              <a:buFont typeface="Muli" panose="00000500000000000000" pitchFamily="2" charset="0"/>
              <a:buChar char="•"/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63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rgbClr val="55555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18992"/>
            <a:ext cx="2772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192000" y="918992"/>
            <a:ext cx="2772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tabLst>
                <a:tab pos="627063" algn="l"/>
              </a:tabLst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186000" y="918992"/>
            <a:ext cx="2772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9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056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4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2BE245D-6534-4407-A746-F730C69CC9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01236" y="235721"/>
            <a:ext cx="1183989" cy="411469"/>
          </a:xfrm>
          <a:prstGeom prst="rect">
            <a:avLst/>
          </a:prstGeom>
        </p:spPr>
      </p:pic>
      <p:sp>
        <p:nvSpPr>
          <p:cNvPr id="7" name="Rechteck 9">
            <a:extLst>
              <a:ext uri="{FF2B5EF4-FFF2-40B4-BE49-F238E27FC236}">
                <a16:creationId xmlns:a16="http://schemas.microsoft.com/office/drawing/2014/main" id="{8CE2738A-D753-48BE-891A-34A80614D575}"/>
              </a:ext>
            </a:extLst>
          </p:cNvPr>
          <p:cNvSpPr/>
          <p:nvPr userDrawn="1"/>
        </p:nvSpPr>
        <p:spPr>
          <a:xfrm>
            <a:off x="0" y="4732030"/>
            <a:ext cx="9144000" cy="41146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3">
            <a:extLst>
              <a:ext uri="{FF2B5EF4-FFF2-40B4-BE49-F238E27FC236}">
                <a16:creationId xmlns:a16="http://schemas.microsoft.com/office/drawing/2014/main" id="{CB1B3FC5-F198-4DA7-B106-511A875FB776}"/>
              </a:ext>
            </a:extLst>
          </p:cNvPr>
          <p:cNvSpPr txBox="1"/>
          <p:nvPr userDrawn="1"/>
        </p:nvSpPr>
        <p:spPr>
          <a:xfrm>
            <a:off x="8553600" y="4824000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9DDD7E6-EF1D-4D76-8D7C-7B5499DA39D6}" type="slidenum">
              <a:rPr lang="de-DE" sz="12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de-DE" sz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Grafik 10" descr="Ein Bild, das Text, draußen, Schild enthält.&#10;&#10;Automatisch generierte Beschreibung">
            <a:extLst>
              <a:ext uri="{FF2B5EF4-FFF2-40B4-BE49-F238E27FC236}">
                <a16:creationId xmlns:a16="http://schemas.microsoft.com/office/drawing/2014/main" id="{DAA63AD8-7505-45CB-B82C-1C07FD8F588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4843542"/>
            <a:ext cx="654094" cy="1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0" r:id="rId2"/>
    <p:sldLayoutId id="2147483666" r:id="rId3"/>
    <p:sldLayoutId id="2147483665" r:id="rId4"/>
    <p:sldLayoutId id="2147483667" r:id="rId5"/>
    <p:sldLayoutId id="2147483668" r:id="rId6"/>
    <p:sldLayoutId id="2147483669" r:id="rId7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899063" y="2571749"/>
            <a:ext cx="6840001" cy="762617"/>
          </a:xfrm>
        </p:spPr>
        <p:txBody>
          <a:bodyPr/>
          <a:lstStyle/>
          <a:p>
            <a:r>
              <a:rPr lang="de" dirty="0"/>
              <a:t>Untersuchung des Einflusses von Ausreißern auf die Prognosegenauigkeit von</a:t>
            </a:r>
            <a:br>
              <a:rPr lang="de" dirty="0"/>
            </a:br>
            <a:r>
              <a:rPr lang="de" dirty="0"/>
              <a:t>Feinstaubkonzentrationen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913698" y="3771153"/>
            <a:ext cx="6840000" cy="324000"/>
          </a:xfrm>
        </p:spPr>
        <p:txBody>
          <a:bodyPr/>
          <a:lstStyle/>
          <a:p>
            <a:r>
              <a:rPr lang="de-DE" altLang="ko-KR" dirty="0"/>
              <a:t>Bachelorarbeit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E9BFE-1769-4419-B9DB-2CCB1E5890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TU Dresden / Database Research Group</a:t>
            </a:r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F14D29-2AD6-40A8-A8BD-392A3C771F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Davin Ahn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5001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8CECD53-AA4D-8842-8FC0-9A749B775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127360"/>
              </p:ext>
            </p:extLst>
          </p:nvPr>
        </p:nvGraphicFramePr>
        <p:xfrm>
          <a:off x="1635211" y="988540"/>
          <a:ext cx="5873578" cy="3477912"/>
        </p:xfrm>
        <a:graphic>
          <a:graphicData uri="http://schemas.openxmlformats.org/drawingml/2006/table">
            <a:tbl>
              <a:tblPr firstRow="1" bandRow="1">
                <a:effectLst/>
                <a:tableStyleId>{0660B408-B3CF-4A94-85FC-2B1E0A45F4A2}</a:tableStyleId>
              </a:tblPr>
              <a:tblGrid>
                <a:gridCol w="1031335">
                  <a:extLst>
                    <a:ext uri="{9D8B030D-6E8A-4147-A177-3AD203B41FA5}">
                      <a16:colId xmlns:a16="http://schemas.microsoft.com/office/drawing/2014/main" val="2131860217"/>
                    </a:ext>
                  </a:extLst>
                </a:gridCol>
                <a:gridCol w="559688">
                  <a:extLst>
                    <a:ext uri="{9D8B030D-6E8A-4147-A177-3AD203B41FA5}">
                      <a16:colId xmlns:a16="http://schemas.microsoft.com/office/drawing/2014/main" val="3006874512"/>
                    </a:ext>
                  </a:extLst>
                </a:gridCol>
                <a:gridCol w="490513">
                  <a:extLst>
                    <a:ext uri="{9D8B030D-6E8A-4147-A177-3AD203B41FA5}">
                      <a16:colId xmlns:a16="http://schemas.microsoft.com/office/drawing/2014/main" val="3474172221"/>
                    </a:ext>
                  </a:extLst>
                </a:gridCol>
                <a:gridCol w="509379">
                  <a:extLst>
                    <a:ext uri="{9D8B030D-6E8A-4147-A177-3AD203B41FA5}">
                      <a16:colId xmlns:a16="http://schemas.microsoft.com/office/drawing/2014/main" val="2154563206"/>
                    </a:ext>
                  </a:extLst>
                </a:gridCol>
                <a:gridCol w="647728">
                  <a:extLst>
                    <a:ext uri="{9D8B030D-6E8A-4147-A177-3AD203B41FA5}">
                      <a16:colId xmlns:a16="http://schemas.microsoft.com/office/drawing/2014/main" val="3976688158"/>
                    </a:ext>
                  </a:extLst>
                </a:gridCol>
                <a:gridCol w="528245">
                  <a:extLst>
                    <a:ext uri="{9D8B030D-6E8A-4147-A177-3AD203B41FA5}">
                      <a16:colId xmlns:a16="http://schemas.microsoft.com/office/drawing/2014/main" val="1887927538"/>
                    </a:ext>
                  </a:extLst>
                </a:gridCol>
                <a:gridCol w="603708">
                  <a:extLst>
                    <a:ext uri="{9D8B030D-6E8A-4147-A177-3AD203B41FA5}">
                      <a16:colId xmlns:a16="http://schemas.microsoft.com/office/drawing/2014/main" val="2061325442"/>
                    </a:ext>
                  </a:extLst>
                </a:gridCol>
                <a:gridCol w="515668">
                  <a:extLst>
                    <a:ext uri="{9D8B030D-6E8A-4147-A177-3AD203B41FA5}">
                      <a16:colId xmlns:a16="http://schemas.microsoft.com/office/drawing/2014/main" val="660130742"/>
                    </a:ext>
                  </a:extLst>
                </a:gridCol>
                <a:gridCol w="484224">
                  <a:extLst>
                    <a:ext uri="{9D8B030D-6E8A-4147-A177-3AD203B41FA5}">
                      <a16:colId xmlns:a16="http://schemas.microsoft.com/office/drawing/2014/main" val="346906480"/>
                    </a:ext>
                  </a:extLst>
                </a:gridCol>
                <a:gridCol w="503090">
                  <a:extLst>
                    <a:ext uri="{9D8B030D-6E8A-4147-A177-3AD203B41FA5}">
                      <a16:colId xmlns:a16="http://schemas.microsoft.com/office/drawing/2014/main" val="1223097556"/>
                    </a:ext>
                  </a:extLst>
                </a:gridCol>
              </a:tblGrid>
              <a:tr h="869478"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836391"/>
                  </a:ext>
                </a:extLst>
              </a:tr>
              <a:tr h="869478">
                <a:tc>
                  <a:txBody>
                    <a:bodyPr/>
                    <a:lstStyle/>
                    <a:p>
                      <a:pPr algn="l" latinLnBrk="1"/>
                      <a:r>
                        <a:rPr lang="de-DE" altLang="ko-KR" sz="1200" dirty="0" err="1">
                          <a:latin typeface="Open Sans" pitchFamily="2" charset="0"/>
                          <a:cs typeface="Open Sans" pitchFamily="2" charset="0"/>
                        </a:rPr>
                        <a:t>iForest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77821"/>
                  </a:ext>
                </a:extLst>
              </a:tr>
              <a:tr h="869478">
                <a:tc>
                  <a:txBody>
                    <a:bodyPr/>
                    <a:lstStyle/>
                    <a:p>
                      <a:pPr algn="l" latinLnBrk="1"/>
                      <a:r>
                        <a:rPr lang="de-DE" altLang="ko-KR" sz="1200" dirty="0" err="1">
                          <a:latin typeface="Open Sans" pitchFamily="2" charset="0"/>
                          <a:cs typeface="Open Sans" pitchFamily="2" charset="0"/>
                        </a:rPr>
                        <a:t>iqr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3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4D4D"/>
                        </a:solidFill>
                        <a:effectLst/>
                        <a:uLnTx/>
                        <a:uFillTx/>
                        <a:latin typeface="Open Sans" pitchFamily="2" charset="0"/>
                        <a:ea typeface="+mn-ea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3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4D4D"/>
                        </a:solidFill>
                        <a:effectLst/>
                        <a:uLnTx/>
                        <a:uFillTx/>
                        <a:latin typeface="Open Sans" pitchFamily="2" charset="0"/>
                        <a:ea typeface="+mn-ea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187768"/>
                  </a:ext>
                </a:extLst>
              </a:tr>
              <a:tr h="869478">
                <a:tc>
                  <a:txBody>
                    <a:bodyPr/>
                    <a:lstStyle/>
                    <a:p>
                      <a:pPr algn="l" latinLnBrk="1"/>
                      <a:r>
                        <a:rPr lang="de-DE" altLang="ko-KR" sz="1200" dirty="0">
                          <a:latin typeface="Open Sans" pitchFamily="2" charset="0"/>
                          <a:cs typeface="Open Sans" pitchFamily="2" charset="0"/>
                        </a:rPr>
                        <a:t>…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3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4D4D"/>
                        </a:solidFill>
                        <a:effectLst/>
                        <a:uLnTx/>
                        <a:uFillTx/>
                        <a:latin typeface="Open Sans" pitchFamily="2" charset="0"/>
                        <a:ea typeface="+mn-ea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3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4D4D"/>
                        </a:solidFill>
                        <a:effectLst/>
                        <a:uLnTx/>
                        <a:uFillTx/>
                        <a:latin typeface="Open Sans" pitchFamily="2" charset="0"/>
                        <a:ea typeface="+mn-ea"/>
                        <a:cs typeface="Open San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0798090"/>
                  </a:ext>
                </a:extLst>
              </a:tr>
            </a:tbl>
          </a:graphicData>
        </a:graphic>
      </p:graphicFrame>
      <p:sp>
        <p:nvSpPr>
          <p:cNvPr id="10" name="Titel 1">
            <a:extLst>
              <a:ext uri="{FF2B5EF4-FFF2-40B4-BE49-F238E27FC236}">
                <a16:creationId xmlns:a16="http://schemas.microsoft.com/office/drawing/2014/main" id="{8DB2930B-2947-CD48-A160-3B39E3B1B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</p:spPr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</p:spTree>
    <p:extLst>
      <p:ext uri="{BB962C8B-B14F-4D97-AF65-F5344CB8AC3E}">
        <p14:creationId xmlns:p14="http://schemas.microsoft.com/office/powerpoint/2010/main" val="3265317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altLang="ko-KR" dirty="0"/>
              <a:t>6. Fazit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39453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000" indent="0">
              <a:buNone/>
            </a:pPr>
            <a:r>
              <a:rPr lang="de-DE" noProof="0" dirty="0"/>
              <a:t>Wachstum Datenvolumen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IT Möglichkeiten und Business-Anforderungen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Datenmenge Westeuropa: 538 </a:t>
            </a:r>
            <a:r>
              <a:rPr lang="de-DE" noProof="0" dirty="0" err="1">
                <a:solidFill>
                  <a:schemeClr val="tx1"/>
                </a:solidFill>
              </a:rPr>
              <a:t>Exabyte</a:t>
            </a:r>
            <a:r>
              <a:rPr lang="de-DE" noProof="0" dirty="0">
                <a:solidFill>
                  <a:schemeClr val="tx1"/>
                </a:solidFill>
              </a:rPr>
              <a:t> in 2012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Jährliches Wachstum um 30% auf 5 </a:t>
            </a:r>
            <a:r>
              <a:rPr lang="de-DE" noProof="0" dirty="0" err="1">
                <a:solidFill>
                  <a:schemeClr val="tx1"/>
                </a:solidFill>
              </a:rPr>
              <a:t>Zettabyte</a:t>
            </a:r>
            <a:r>
              <a:rPr lang="de-DE" noProof="0" dirty="0">
                <a:solidFill>
                  <a:schemeClr val="tx1"/>
                </a:solidFill>
              </a:rPr>
              <a:t> </a:t>
            </a:r>
            <a:br>
              <a:rPr lang="de-DE" noProof="0" dirty="0">
                <a:solidFill>
                  <a:schemeClr val="tx1"/>
                </a:solidFill>
              </a:rPr>
            </a:br>
            <a:r>
              <a:rPr lang="de-DE" noProof="0" dirty="0">
                <a:solidFill>
                  <a:schemeClr val="tx1"/>
                </a:solidFill>
              </a:rPr>
              <a:t>in 2020 [IDC]</a:t>
            </a:r>
          </a:p>
          <a:p>
            <a:pPr marL="81000" indent="0">
              <a:buNone/>
            </a:pPr>
            <a:r>
              <a:rPr lang="de-DE" noProof="0" dirty="0"/>
              <a:t>Verteilte Informationen</a:t>
            </a:r>
          </a:p>
          <a:p>
            <a:pPr lvl="1">
              <a:lnSpc>
                <a:spcPct val="100000"/>
              </a:lnSpc>
            </a:pPr>
            <a:r>
              <a:rPr lang="de-DE" noProof="0" dirty="0"/>
              <a:t>Vielzahl heterogener Systeme und Anwendungen </a:t>
            </a:r>
          </a:p>
          <a:p>
            <a:pPr lvl="1">
              <a:lnSpc>
                <a:spcPct val="100000"/>
              </a:lnSpc>
            </a:pPr>
            <a:r>
              <a:rPr lang="de-DE" noProof="0" dirty="0"/>
              <a:t>Technische und organisatorische Gründe</a:t>
            </a:r>
          </a:p>
          <a:p>
            <a:pPr lvl="1"/>
            <a:endParaRPr lang="de-DE" noProof="0" dirty="0"/>
          </a:p>
          <a:p>
            <a:endParaRPr lang="de-DE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81000">
              <a:buNone/>
            </a:pPr>
            <a:r>
              <a:rPr lang="de-DE" dirty="0"/>
              <a:t>Notwendigkeit Integration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“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middleware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” wuchs um </a:t>
            </a:r>
            <a:r>
              <a:rPr lang="de-DE" b="1" dirty="0"/>
              <a:t>6.9% von 14.17 Mrd. USD in 2007 auf 15.15 </a:t>
            </a:r>
            <a:r>
              <a:rPr lang="de-DE" b="1" dirty="0" err="1"/>
              <a:t>Mrd</a:t>
            </a:r>
            <a:r>
              <a:rPr lang="de-DE" b="1" dirty="0"/>
              <a:t> USD in 2008</a:t>
            </a:r>
          </a:p>
          <a:p>
            <a:pPr lvl="1">
              <a:lnSpc>
                <a:spcPct val="100000"/>
              </a:lnSpc>
            </a:pPr>
            <a:endParaRPr lang="de-DE" b="1" dirty="0"/>
          </a:p>
          <a:p>
            <a:pPr lvl="1">
              <a:lnSpc>
                <a:spcPct val="100000"/>
              </a:lnSpc>
            </a:pPr>
            <a:r>
              <a:rPr lang="de-DE" dirty="0"/>
              <a:t>Integration ist eine der größten und teuersten Herausforderungen von IT-Firmen</a:t>
            </a:r>
            <a:br>
              <a:rPr lang="de-DE" dirty="0"/>
            </a:br>
            <a:r>
              <a:rPr lang="de-DE" dirty="0"/>
              <a:t>(</a:t>
            </a:r>
            <a:r>
              <a:rPr lang="de-DE" b="1" dirty="0"/>
              <a:t>40% </a:t>
            </a:r>
            <a:r>
              <a:rPr lang="de-DE" dirty="0"/>
              <a:t>des Budgets wird für Integrationssoftware und Integrationsprojekte ausgegeben)</a:t>
            </a:r>
          </a:p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t="4370" b="7437"/>
          <a:stretch/>
        </p:blipFill>
        <p:spPr>
          <a:xfrm>
            <a:off x="3251303" y="3142012"/>
            <a:ext cx="3408697" cy="155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0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altLang="ko-KR" dirty="0"/>
              <a:t>7. Ausblick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50719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000" indent="0">
              <a:buNone/>
            </a:pPr>
            <a:r>
              <a:rPr lang="de-DE" noProof="0" dirty="0"/>
              <a:t>Wachstum Datenvolumen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IT Möglichkeiten und Business-Anforderungen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Datenmenge Westeuropa: 538 </a:t>
            </a:r>
            <a:r>
              <a:rPr lang="de-DE" noProof="0" dirty="0" err="1">
                <a:solidFill>
                  <a:schemeClr val="tx1"/>
                </a:solidFill>
              </a:rPr>
              <a:t>Exabyte</a:t>
            </a:r>
            <a:r>
              <a:rPr lang="de-DE" noProof="0" dirty="0">
                <a:solidFill>
                  <a:schemeClr val="tx1"/>
                </a:solidFill>
              </a:rPr>
              <a:t> in 2012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Jährliches Wachstum um 30% auf 5 </a:t>
            </a:r>
            <a:r>
              <a:rPr lang="de-DE" noProof="0" dirty="0" err="1">
                <a:solidFill>
                  <a:schemeClr val="tx1"/>
                </a:solidFill>
              </a:rPr>
              <a:t>Zettabyte</a:t>
            </a:r>
            <a:r>
              <a:rPr lang="de-DE" noProof="0" dirty="0">
                <a:solidFill>
                  <a:schemeClr val="tx1"/>
                </a:solidFill>
              </a:rPr>
              <a:t> </a:t>
            </a:r>
            <a:br>
              <a:rPr lang="de-DE" noProof="0" dirty="0">
                <a:solidFill>
                  <a:schemeClr val="tx1"/>
                </a:solidFill>
              </a:rPr>
            </a:br>
            <a:r>
              <a:rPr lang="de-DE" noProof="0" dirty="0">
                <a:solidFill>
                  <a:schemeClr val="tx1"/>
                </a:solidFill>
              </a:rPr>
              <a:t>in 2020 [IDC]</a:t>
            </a:r>
          </a:p>
          <a:p>
            <a:pPr marL="81000" indent="0">
              <a:buNone/>
            </a:pPr>
            <a:r>
              <a:rPr lang="de-DE" noProof="0" dirty="0"/>
              <a:t>Verteilte Informationen</a:t>
            </a:r>
          </a:p>
          <a:p>
            <a:pPr lvl="1">
              <a:lnSpc>
                <a:spcPct val="100000"/>
              </a:lnSpc>
            </a:pPr>
            <a:r>
              <a:rPr lang="de-DE" noProof="0" dirty="0"/>
              <a:t>Vielzahl heterogener Systeme und Anwendungen </a:t>
            </a:r>
          </a:p>
          <a:p>
            <a:pPr lvl="1">
              <a:lnSpc>
                <a:spcPct val="100000"/>
              </a:lnSpc>
            </a:pPr>
            <a:r>
              <a:rPr lang="de-DE" noProof="0" dirty="0"/>
              <a:t>Technische und organisatorische Gründe</a:t>
            </a:r>
          </a:p>
          <a:p>
            <a:pPr lvl="1"/>
            <a:endParaRPr lang="de-DE" noProof="0" dirty="0"/>
          </a:p>
          <a:p>
            <a:endParaRPr lang="de-DE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81000">
              <a:buNone/>
            </a:pPr>
            <a:r>
              <a:rPr lang="de-DE" dirty="0"/>
              <a:t>Notwendigkeit Integration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“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middleware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” wuchs um </a:t>
            </a:r>
            <a:r>
              <a:rPr lang="de-DE" b="1" dirty="0"/>
              <a:t>6.9% von 14.17 Mrd. USD in 2007 auf 15.15 </a:t>
            </a:r>
            <a:r>
              <a:rPr lang="de-DE" b="1" dirty="0" err="1"/>
              <a:t>Mrd</a:t>
            </a:r>
            <a:r>
              <a:rPr lang="de-DE" b="1" dirty="0"/>
              <a:t> USD in 2008</a:t>
            </a:r>
          </a:p>
          <a:p>
            <a:pPr lvl="1">
              <a:lnSpc>
                <a:spcPct val="100000"/>
              </a:lnSpc>
            </a:pPr>
            <a:endParaRPr lang="de-DE" b="1" dirty="0"/>
          </a:p>
          <a:p>
            <a:pPr lvl="1">
              <a:lnSpc>
                <a:spcPct val="100000"/>
              </a:lnSpc>
            </a:pPr>
            <a:r>
              <a:rPr lang="de-DE" dirty="0"/>
              <a:t>Integration ist eine der größten und teuersten Herausforderungen von IT-Firmen</a:t>
            </a:r>
            <a:br>
              <a:rPr lang="de-DE" dirty="0"/>
            </a:br>
            <a:r>
              <a:rPr lang="de-DE" dirty="0"/>
              <a:t>(</a:t>
            </a:r>
            <a:r>
              <a:rPr lang="de-DE" b="1" dirty="0"/>
              <a:t>40% </a:t>
            </a:r>
            <a:r>
              <a:rPr lang="de-DE" dirty="0"/>
              <a:t>des Budgets wird für Integrationssoftware und Integrationsprojekte ausgegeben)</a:t>
            </a:r>
          </a:p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t="4370" b="7437"/>
          <a:stretch/>
        </p:blipFill>
        <p:spPr>
          <a:xfrm>
            <a:off x="3251303" y="3142012"/>
            <a:ext cx="3408697" cy="155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2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344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Terminologie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000" indent="0">
              <a:buNone/>
            </a:pPr>
            <a:r>
              <a:rPr lang="de-DE" noProof="0" dirty="0"/>
              <a:t>Definition 1: Integration</a:t>
            </a:r>
          </a:p>
          <a:p>
            <a:pPr lvl="1"/>
            <a:r>
              <a:rPr lang="de-DE" noProof="0" dirty="0"/>
              <a:t>Integration (von lat. Integer = ganz) bezeichnet die Herstellung eines Ganzen</a:t>
            </a:r>
          </a:p>
          <a:p>
            <a:pPr lvl="1"/>
            <a:r>
              <a:rPr lang="de-DE" noProof="0" dirty="0"/>
              <a:t>In der Informatik: die globale Zusammenführung bestimmter lokaler Integrationsobjekte (Systeme, Anwendungen, Datenbestände oder Funktionen) mit einer festgelegten Integrationsart</a:t>
            </a:r>
          </a:p>
          <a:p>
            <a:pPr lvl="1"/>
            <a:endParaRPr lang="de-DE" i="1" noProof="0" dirty="0"/>
          </a:p>
          <a:p>
            <a:pPr marL="81000" indent="0">
              <a:buNone/>
            </a:pPr>
            <a:r>
              <a:rPr lang="de-DE" noProof="0" dirty="0"/>
              <a:t>Definition 2: Homogenität</a:t>
            </a:r>
          </a:p>
          <a:p>
            <a:pPr lvl="1"/>
            <a:r>
              <a:rPr lang="de-DE" noProof="0" dirty="0"/>
              <a:t>Homogenität (von </a:t>
            </a:r>
            <a:r>
              <a:rPr lang="de-DE" noProof="0" dirty="0" err="1"/>
              <a:t>griech</a:t>
            </a:r>
            <a:r>
              <a:rPr lang="de-DE" noProof="0" dirty="0"/>
              <a:t>. homo/</a:t>
            </a:r>
            <a:r>
              <a:rPr lang="de-DE" noProof="0" dirty="0" err="1"/>
              <a:t>homoios</a:t>
            </a:r>
            <a:r>
              <a:rPr lang="de-DE" noProof="0" dirty="0"/>
              <a:t> = gleich) bezeichnet die Gleichartigkeit von Dingen</a:t>
            </a:r>
          </a:p>
          <a:p>
            <a:pPr lvl="1"/>
            <a:r>
              <a:rPr lang="de-DE" noProof="0" dirty="0"/>
              <a:t>In der Informatik: Gleichartigkeit von Charakteristika, Technologien, Systemen oder Konzepten</a:t>
            </a:r>
          </a:p>
          <a:p>
            <a:pPr lvl="1"/>
            <a:endParaRPr lang="de-DE" i="1" noProof="0" dirty="0"/>
          </a:p>
          <a:p>
            <a:pPr marL="81000" indent="0">
              <a:buNone/>
            </a:pPr>
            <a:r>
              <a:rPr lang="de-DE" noProof="0" dirty="0"/>
              <a:t>Definition 3: Heterogenität</a:t>
            </a:r>
          </a:p>
          <a:p>
            <a:pPr lvl="1"/>
            <a:r>
              <a:rPr lang="de-DE" noProof="0" dirty="0"/>
              <a:t>Die Heterogenität (auch Inhomogenität) bezeichnet invers zur Homogenität die Ungleichartigkeit von Dingen</a:t>
            </a:r>
          </a:p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2833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000" indent="0">
              <a:buNone/>
            </a:pPr>
            <a:r>
              <a:rPr lang="de-DE" noProof="0" dirty="0"/>
              <a:t>Wachstum Datenvolumen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IT Möglichkeiten und Business-Anforderungen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Datenmenge Westeuropa: 538 </a:t>
            </a:r>
            <a:r>
              <a:rPr lang="de-DE" noProof="0" dirty="0" err="1">
                <a:solidFill>
                  <a:schemeClr val="tx1"/>
                </a:solidFill>
              </a:rPr>
              <a:t>Exabyte</a:t>
            </a:r>
            <a:r>
              <a:rPr lang="de-DE" noProof="0" dirty="0">
                <a:solidFill>
                  <a:schemeClr val="tx1"/>
                </a:solidFill>
              </a:rPr>
              <a:t> in 2012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Jährliches Wachstum um 30% auf 5 </a:t>
            </a:r>
            <a:r>
              <a:rPr lang="de-DE" noProof="0" dirty="0" err="1">
                <a:solidFill>
                  <a:schemeClr val="tx1"/>
                </a:solidFill>
              </a:rPr>
              <a:t>Zettabyte</a:t>
            </a:r>
            <a:r>
              <a:rPr lang="de-DE" noProof="0" dirty="0">
                <a:solidFill>
                  <a:schemeClr val="tx1"/>
                </a:solidFill>
              </a:rPr>
              <a:t> </a:t>
            </a:r>
            <a:br>
              <a:rPr lang="de-DE" noProof="0" dirty="0">
                <a:solidFill>
                  <a:schemeClr val="tx1"/>
                </a:solidFill>
              </a:rPr>
            </a:br>
            <a:r>
              <a:rPr lang="de-DE" noProof="0" dirty="0">
                <a:solidFill>
                  <a:schemeClr val="tx1"/>
                </a:solidFill>
              </a:rPr>
              <a:t>in 2020 [IDC]</a:t>
            </a:r>
          </a:p>
          <a:p>
            <a:pPr marL="81000" indent="0">
              <a:buNone/>
            </a:pPr>
            <a:r>
              <a:rPr lang="de-DE" noProof="0" dirty="0"/>
              <a:t>Verteilte Informationen</a:t>
            </a:r>
          </a:p>
          <a:p>
            <a:pPr lvl="1">
              <a:lnSpc>
                <a:spcPct val="100000"/>
              </a:lnSpc>
            </a:pPr>
            <a:r>
              <a:rPr lang="de-DE" noProof="0" dirty="0"/>
              <a:t>Vielzahl heterogener Systeme und Anwendungen </a:t>
            </a:r>
          </a:p>
          <a:p>
            <a:pPr lvl="1">
              <a:lnSpc>
                <a:spcPct val="100000"/>
              </a:lnSpc>
            </a:pPr>
            <a:r>
              <a:rPr lang="de-DE" noProof="0" dirty="0"/>
              <a:t>Technische und organisatorische Gründe</a:t>
            </a:r>
          </a:p>
          <a:p>
            <a:pPr lvl="1"/>
            <a:endParaRPr lang="de-DE" noProof="0" dirty="0"/>
          </a:p>
          <a:p>
            <a:endParaRPr lang="de-DE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81000">
              <a:buNone/>
            </a:pPr>
            <a:r>
              <a:rPr lang="de-DE" dirty="0"/>
              <a:t>Notwendigkeit Integration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“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middleware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” wuchs um </a:t>
            </a:r>
            <a:r>
              <a:rPr lang="de-DE" b="1" dirty="0"/>
              <a:t>6.9% von 14.17 Mrd. USD in 2007 auf 15.15 </a:t>
            </a:r>
            <a:r>
              <a:rPr lang="de-DE" b="1" dirty="0" err="1"/>
              <a:t>Mrd</a:t>
            </a:r>
            <a:r>
              <a:rPr lang="de-DE" b="1" dirty="0"/>
              <a:t> USD in 2008</a:t>
            </a:r>
          </a:p>
          <a:p>
            <a:pPr lvl="1">
              <a:lnSpc>
                <a:spcPct val="100000"/>
              </a:lnSpc>
            </a:pPr>
            <a:endParaRPr lang="de-DE" b="1" dirty="0"/>
          </a:p>
          <a:p>
            <a:pPr lvl="1">
              <a:lnSpc>
                <a:spcPct val="100000"/>
              </a:lnSpc>
            </a:pPr>
            <a:r>
              <a:rPr lang="de-DE" dirty="0"/>
              <a:t>Integration ist eine der größten und teuersten Herausforderungen von IT-Firmen</a:t>
            </a:r>
            <a:br>
              <a:rPr lang="de-DE" dirty="0"/>
            </a:br>
            <a:r>
              <a:rPr lang="de-DE" dirty="0"/>
              <a:t>(</a:t>
            </a:r>
            <a:r>
              <a:rPr lang="de-DE" b="1" dirty="0"/>
              <a:t>40% </a:t>
            </a:r>
            <a:r>
              <a:rPr lang="de-DE" dirty="0"/>
              <a:t>des Budgets wird für Integrationssoftware und Integrationsprojekte ausgegeben)</a:t>
            </a:r>
          </a:p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t="4370" b="7437"/>
          <a:stretch/>
        </p:blipFill>
        <p:spPr>
          <a:xfrm>
            <a:off x="3251303" y="3142012"/>
            <a:ext cx="3408697" cy="1555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Typen der Heterogenität</a:t>
            </a:r>
          </a:p>
        </p:txBody>
      </p:sp>
      <p:sp>
        <p:nvSpPr>
          <p:cNvPr id="36" name="Rechteck 35"/>
          <p:cNvSpPr/>
          <p:nvPr/>
        </p:nvSpPr>
        <p:spPr>
          <a:xfrm>
            <a:off x="680408" y="2945044"/>
            <a:ext cx="2106000" cy="12740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Muli" panose="00000500000000000000" pitchFamily="2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76424" y="2964722"/>
            <a:ext cx="2109984" cy="1215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Synonyms/Homonyms</a:t>
            </a:r>
          </a:p>
          <a:p>
            <a:pPr algn="ctr"/>
            <a:endParaRPr lang="de-DE" sz="788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Mappings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endParaRPr lang="de-DE" sz="75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Union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Types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endParaRPr lang="de-DE" sz="75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Language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Expressions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2848494" y="2945044"/>
            <a:ext cx="2110015" cy="12740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Muli" panose="00000500000000000000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865303" y="2964722"/>
            <a:ext cx="2093206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Null Values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Virtual Columns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Semantic</a:t>
            </a:r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Incompatibility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5020566" y="2405045"/>
            <a:ext cx="3536578" cy="18140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020566" y="2422185"/>
            <a:ext cx="36064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Same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attribute</a:t>
            </a:r>
            <a:r>
              <a:rPr lang="de-DE" sz="1200" dirty="0">
                <a:solidFill>
                  <a:srgbClr val="555555"/>
                </a:solidFill>
                <a:latin typeface="+mj-lt"/>
              </a:rPr>
              <a:t> in different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structures</a:t>
            </a:r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Handling Sets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Attribute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name</a:t>
            </a:r>
            <a:r>
              <a:rPr lang="de-DE" sz="1200" dirty="0">
                <a:solidFill>
                  <a:srgbClr val="555555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does</a:t>
            </a:r>
            <a:r>
              <a:rPr lang="de-DE" sz="1200" dirty="0">
                <a:solidFill>
                  <a:srgbClr val="555555"/>
                </a:solidFill>
                <a:latin typeface="+mj-lt"/>
              </a:rPr>
              <a:t> not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define</a:t>
            </a:r>
            <a:r>
              <a:rPr lang="de-DE" sz="1200" dirty="0">
                <a:solidFill>
                  <a:srgbClr val="555555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semantics</a:t>
            </a:r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Attribute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composition</a:t>
            </a:r>
            <a:endParaRPr lang="de-DE" sz="1200" dirty="0">
              <a:solidFill>
                <a:srgbClr val="555555"/>
              </a:solidFill>
              <a:latin typeface="+mj-lt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376655" y="4271552"/>
            <a:ext cx="68196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[Joachim Hammer, Mike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Stonebraker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,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Oguzhan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Topsakal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: </a:t>
            </a:r>
            <a:r>
              <a:rPr lang="en-US" sz="750" dirty="0">
                <a:solidFill>
                  <a:srgbClr val="555555"/>
                </a:solidFill>
                <a:latin typeface="Muli" panose="00000500000000000000" pitchFamily="2" charset="0"/>
              </a:rPr>
              <a:t>THALIA: Test Harness for the Assessment of Legacy Information 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Integration Approaches,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technical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report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, 2004]</a:t>
            </a:r>
          </a:p>
        </p:txBody>
      </p:sp>
      <p:sp>
        <p:nvSpPr>
          <p:cNvPr id="4" name="Rechteck 3"/>
          <p:cNvSpPr/>
          <p:nvPr/>
        </p:nvSpPr>
        <p:spPr>
          <a:xfrm>
            <a:off x="676424" y="1313722"/>
            <a:ext cx="7877370" cy="4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 err="1">
                <a:solidFill>
                  <a:schemeClr val="tx1"/>
                </a:solidFill>
                <a:latin typeface="Muli SemiBold" panose="00000700000000000000" pitchFamily="2" charset="0"/>
              </a:rPr>
              <a:t>Heterogeneity</a:t>
            </a:r>
            <a:endParaRPr lang="de-DE" sz="1013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76424" y="1843104"/>
            <a:ext cx="4285434" cy="46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 err="1">
                <a:solidFill>
                  <a:schemeClr val="tx1"/>
                </a:solidFill>
                <a:latin typeface="Muli SemiBold" panose="00000700000000000000" pitchFamily="2" charset="0"/>
              </a:rPr>
              <a:t>Semantic</a:t>
            </a:r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 </a:t>
            </a:r>
            <a:r>
              <a:rPr lang="de-DE" sz="1500" dirty="0" err="1">
                <a:solidFill>
                  <a:schemeClr val="tx1"/>
                </a:solidFill>
                <a:latin typeface="Muli SemiBold" panose="00000700000000000000" pitchFamily="2" charset="0"/>
              </a:rPr>
              <a:t>Heterogeneity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020566" y="1843104"/>
            <a:ext cx="3536578" cy="46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 err="1">
                <a:solidFill>
                  <a:schemeClr val="tx1"/>
                </a:solidFill>
                <a:latin typeface="Muli SemiBold" panose="00000700000000000000" pitchFamily="2" charset="0"/>
              </a:rPr>
              <a:t>Structural</a:t>
            </a:r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 </a:t>
            </a:r>
            <a:r>
              <a:rPr lang="de-DE" sz="1500" dirty="0" err="1">
                <a:solidFill>
                  <a:schemeClr val="tx1"/>
                </a:solidFill>
                <a:latin typeface="Muli SemiBold" panose="00000700000000000000" pitchFamily="2" charset="0"/>
              </a:rPr>
              <a:t>Heterogeneities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2846819" y="2405044"/>
            <a:ext cx="2113364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Missing</a:t>
            </a:r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 Data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76424" y="2405044"/>
            <a:ext cx="2113364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Attribute </a:t>
            </a:r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Heterogeneities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/>
      <p:bldP spid="35" grpId="1" animBg="1"/>
      <p:bldP spid="21" grpId="0" animBg="1"/>
      <p:bldP spid="2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Klassifikation von Integrationsansätzen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1. Einleitung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96160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Nach Anwendungsgebiet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000" indent="0">
              <a:buNone/>
            </a:pPr>
            <a:r>
              <a:rPr lang="de-DE" noProof="0" dirty="0"/>
              <a:t>Oberflächenintegration</a:t>
            </a:r>
          </a:p>
          <a:p>
            <a:pPr lvl="1"/>
            <a:r>
              <a:rPr lang="de-DE" noProof="0" dirty="0"/>
              <a:t>Einheitliche Visualisierung / Zugriff </a:t>
            </a:r>
          </a:p>
          <a:p>
            <a:pPr marL="216000" lvl="1" indent="0">
              <a:buNone/>
            </a:pPr>
            <a:r>
              <a:rPr lang="de-DE" noProof="0" dirty="0"/>
              <a:t>    heterogener Datenbestände</a:t>
            </a:r>
          </a:p>
          <a:p>
            <a:pPr lvl="1"/>
            <a:r>
              <a:rPr lang="de-DE" noProof="0" dirty="0"/>
              <a:t>z.B.: Portale, </a:t>
            </a:r>
            <a:r>
              <a:rPr lang="de-DE" noProof="0" dirty="0" err="1"/>
              <a:t>Mashups</a:t>
            </a:r>
            <a:endParaRPr lang="de-DE" noProof="0" dirty="0"/>
          </a:p>
          <a:p>
            <a:pPr marL="177800" lvl="1" indent="0">
              <a:buNone/>
            </a:pPr>
            <a:endParaRPr lang="de-DE" dirty="0"/>
          </a:p>
          <a:p>
            <a:pPr marL="81000" indent="0">
              <a:buNone/>
            </a:pPr>
            <a:r>
              <a:rPr lang="de-DE" noProof="0" dirty="0"/>
              <a:t>Prozessintegration</a:t>
            </a:r>
          </a:p>
          <a:p>
            <a:pPr lvl="1"/>
            <a:r>
              <a:rPr lang="de-DE" noProof="0" dirty="0"/>
              <a:t>Prozesskomposition homogener Dienste </a:t>
            </a:r>
            <a:br>
              <a:rPr lang="de-DE" noProof="0" dirty="0"/>
            </a:br>
            <a:r>
              <a:rPr lang="de-DE" noProof="0" dirty="0"/>
              <a:t>(Systeme, Applikationen)</a:t>
            </a:r>
          </a:p>
          <a:p>
            <a:pPr lvl="1"/>
            <a:r>
              <a:rPr lang="de-DE" noProof="0" dirty="0"/>
              <a:t>z.B.: </a:t>
            </a:r>
            <a:r>
              <a:rPr lang="de-DE" noProof="0" dirty="0" err="1"/>
              <a:t>WfMS</a:t>
            </a:r>
            <a:r>
              <a:rPr lang="de-DE" noProof="0" dirty="0"/>
              <a:t>, BPEL </a:t>
            </a:r>
            <a:r>
              <a:rPr lang="de-DE" noProof="0" dirty="0" err="1"/>
              <a:t>Engines</a:t>
            </a:r>
            <a:r>
              <a:rPr lang="de-DE" noProof="0" dirty="0"/>
              <a:t>, WSMS</a:t>
            </a:r>
          </a:p>
          <a:p>
            <a:pPr lvl="2"/>
            <a:endParaRPr lang="de-DE" sz="600" dirty="0"/>
          </a:p>
        </p:txBody>
      </p:sp>
      <p:sp>
        <p:nvSpPr>
          <p:cNvPr id="18" name="Inhaltsplatzhalter 1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81000">
              <a:buNone/>
            </a:pPr>
            <a:r>
              <a:rPr lang="de-DE" dirty="0"/>
              <a:t>Anwendungsintegration</a:t>
            </a:r>
          </a:p>
          <a:p>
            <a:pPr lvl="1"/>
            <a:r>
              <a:rPr lang="de-DE" dirty="0"/>
              <a:t>Integration heterogener Systeme und </a:t>
            </a:r>
          </a:p>
          <a:p>
            <a:pPr marL="216000" lvl="1" indent="0">
              <a:buNone/>
            </a:pPr>
            <a:r>
              <a:rPr lang="de-DE" dirty="0"/>
              <a:t>    Anwendungen</a:t>
            </a:r>
          </a:p>
          <a:p>
            <a:pPr lvl="1"/>
            <a:r>
              <a:rPr lang="de-DE" dirty="0"/>
              <a:t>z.B.: EAI Server, MOM, ETL Tools</a:t>
            </a:r>
          </a:p>
          <a:p>
            <a:pPr lvl="1"/>
            <a:endParaRPr lang="de-DE" dirty="0"/>
          </a:p>
          <a:p>
            <a:pPr marL="81000">
              <a:buNone/>
            </a:pPr>
            <a:r>
              <a:rPr lang="de-DE" dirty="0"/>
              <a:t>Informationsintegration</a:t>
            </a:r>
          </a:p>
          <a:p>
            <a:pPr lvl="1"/>
            <a:r>
              <a:rPr lang="de-DE" dirty="0"/>
              <a:t>Anfragen auf globalen/replizierten Schemata (Daten virtuell/materialisiert)</a:t>
            </a:r>
          </a:p>
          <a:p>
            <a:pPr lvl="1"/>
            <a:r>
              <a:rPr lang="de-DE" dirty="0"/>
              <a:t>z.B. VDBMS/FDBMS, ETL Tools, DSMS, </a:t>
            </a:r>
            <a:r>
              <a:rPr lang="de-DE" dirty="0" err="1"/>
              <a:t>PubSub</a:t>
            </a:r>
            <a:r>
              <a:rPr lang="de-DE" dirty="0"/>
              <a:t>, Replikation</a:t>
            </a:r>
          </a:p>
          <a:p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2853899" y="2734196"/>
            <a:ext cx="2954732" cy="1404156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accent4"/>
                </a:solidFill>
                <a:latin typeface="Muli SemiBold" panose="00000700000000000000" pitchFamily="2" charset="0"/>
              </a:rPr>
              <a:t>DIA</a:t>
            </a:r>
            <a:endParaRPr lang="en-US" sz="2100" dirty="0">
              <a:solidFill>
                <a:schemeClr val="accent4"/>
              </a:solidFill>
              <a:latin typeface="Muli SemiBold" panose="00000700000000000000" pitchFamily="2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317515" y="2857651"/>
            <a:ext cx="2357454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Information Integration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317515" y="2857651"/>
            <a:ext cx="2357454" cy="1015663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Muli SemiBold" panose="00000700000000000000" pitchFamily="2" charset="0"/>
              </a:rPr>
              <a:t>Information Integration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317515" y="1098666"/>
            <a:ext cx="2357454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GUI Integration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317515" y="1678923"/>
            <a:ext cx="2357454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555555"/>
                </a:solidFill>
                <a:latin typeface="Muli SemiBold" panose="00000700000000000000" pitchFamily="2" charset="0"/>
              </a:rPr>
              <a:t>Process</a:t>
            </a:r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 Integration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317515" y="2268287"/>
            <a:ext cx="2357454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555555"/>
                </a:solidFill>
                <a:latin typeface="Muli SemiBold" panose="00000700000000000000" pitchFamily="2" charset="0"/>
              </a:rPr>
              <a:t>Application</a:t>
            </a:r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 Integration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478251" y="3179121"/>
            <a:ext cx="2035983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555555"/>
                </a:solidFill>
                <a:latin typeface="Muli SemiBold" panose="00000700000000000000" pitchFamily="2" charset="0"/>
              </a:rPr>
              <a:t>Function</a:t>
            </a:r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 Integration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478251" y="3554171"/>
            <a:ext cx="2035983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Data Integration</a:t>
            </a:r>
          </a:p>
        </p:txBody>
      </p:sp>
      <p:cxnSp>
        <p:nvCxnSpPr>
          <p:cNvPr id="11" name="Gerade Verbindung mit Pfeil 10"/>
          <p:cNvCxnSpPr>
            <a:stCxn id="6" idx="0"/>
            <a:endCxn id="5" idx="2"/>
          </p:cNvCxnSpPr>
          <p:nvPr/>
        </p:nvCxnSpPr>
        <p:spPr bwMode="auto">
          <a:xfrm flipV="1">
            <a:off x="4496242" y="1375665"/>
            <a:ext cx="0" cy="30325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Gerade Verbindung mit Pfeil 11"/>
          <p:cNvCxnSpPr>
            <a:stCxn id="7" idx="0"/>
            <a:endCxn id="6" idx="2"/>
          </p:cNvCxnSpPr>
          <p:nvPr/>
        </p:nvCxnSpPr>
        <p:spPr bwMode="auto">
          <a:xfrm flipV="1">
            <a:off x="4496242" y="1955922"/>
            <a:ext cx="0" cy="31236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Gerade Verbindung mit Pfeil 12"/>
          <p:cNvCxnSpPr>
            <a:stCxn id="8" idx="0"/>
            <a:endCxn id="7" idx="2"/>
          </p:cNvCxnSpPr>
          <p:nvPr/>
        </p:nvCxnSpPr>
        <p:spPr bwMode="auto">
          <a:xfrm flipV="1">
            <a:off x="4496242" y="2545286"/>
            <a:ext cx="0" cy="31236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Gerade Verbindung 13"/>
          <p:cNvCxnSpPr/>
          <p:nvPr/>
        </p:nvCxnSpPr>
        <p:spPr bwMode="auto">
          <a:xfrm>
            <a:off x="3317515" y="1501036"/>
            <a:ext cx="2357454" cy="1191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t="4370" b="7437"/>
          <a:stretch/>
        </p:blipFill>
        <p:spPr>
          <a:xfrm>
            <a:off x="3251303" y="3142012"/>
            <a:ext cx="3408697" cy="155575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3947157" cy="432000"/>
          </a:xfrm>
        </p:spPr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000" indent="0">
              <a:buNone/>
            </a:pPr>
            <a:r>
              <a:rPr lang="de-DE" altLang="ko-KR" dirty="0"/>
              <a:t>Zweck dieser Arbeit</a:t>
            </a:r>
          </a:p>
          <a:p>
            <a:pPr marL="81000" indent="0">
              <a:buNone/>
            </a:pPr>
            <a:r>
              <a:rPr lang="de-DE" noProof="0" dirty="0">
                <a:solidFill>
                  <a:schemeClr val="tx1"/>
                </a:solidFill>
              </a:rPr>
              <a:t>IT Möglichkeiten und Business-Anforderung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Datenmenge Westeuropa: 538 </a:t>
            </a:r>
            <a:r>
              <a:rPr lang="de-DE" noProof="0" dirty="0" err="1">
                <a:solidFill>
                  <a:schemeClr val="tx1"/>
                </a:solidFill>
              </a:rPr>
              <a:t>Exabyte</a:t>
            </a:r>
            <a:r>
              <a:rPr lang="de-DE" noProof="0" dirty="0">
                <a:solidFill>
                  <a:schemeClr val="tx1"/>
                </a:solidFill>
              </a:rPr>
              <a:t> in 2012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Jährliches Wachstum um 30% auf 5 </a:t>
            </a:r>
            <a:r>
              <a:rPr lang="de-DE" noProof="0" dirty="0" err="1">
                <a:solidFill>
                  <a:schemeClr val="tx1"/>
                </a:solidFill>
              </a:rPr>
              <a:t>Zettabyte</a:t>
            </a:r>
            <a:r>
              <a:rPr lang="de-DE" noProof="0" dirty="0">
                <a:solidFill>
                  <a:schemeClr val="tx1"/>
                </a:solidFill>
              </a:rPr>
              <a:t> </a:t>
            </a:r>
            <a:br>
              <a:rPr lang="de-DE" noProof="0" dirty="0">
                <a:solidFill>
                  <a:schemeClr val="tx1"/>
                </a:solidFill>
              </a:rPr>
            </a:br>
            <a:r>
              <a:rPr lang="de-DE" noProof="0" dirty="0">
                <a:solidFill>
                  <a:schemeClr val="tx1"/>
                </a:solidFill>
              </a:rPr>
              <a:t>in 2020 [IDC]</a:t>
            </a:r>
          </a:p>
          <a:p>
            <a:pPr marL="81000" indent="0">
              <a:buNone/>
            </a:pPr>
            <a:r>
              <a:rPr lang="de-DE" altLang="ko-KR" dirty="0"/>
              <a:t>Warum wichtig</a:t>
            </a:r>
          </a:p>
          <a:p>
            <a:pPr lvl="1">
              <a:lnSpc>
                <a:spcPct val="100000"/>
              </a:lnSpc>
            </a:pPr>
            <a:r>
              <a:rPr lang="de-DE" noProof="0" dirty="0"/>
              <a:t>Vielzahl heterogener Systeme und Anwendungen </a:t>
            </a:r>
          </a:p>
          <a:p>
            <a:pPr lvl="1">
              <a:lnSpc>
                <a:spcPct val="100000"/>
              </a:lnSpc>
            </a:pPr>
            <a:r>
              <a:rPr lang="de-DE" noProof="0" dirty="0"/>
              <a:t>Technische und organisatorische Gründe</a:t>
            </a:r>
          </a:p>
          <a:p>
            <a:pPr lvl="1"/>
            <a:endParaRPr lang="de-DE" noProof="0" dirty="0"/>
          </a:p>
          <a:p>
            <a:endParaRPr lang="de-DE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81000">
              <a:buNone/>
            </a:pPr>
            <a:r>
              <a:rPr lang="de-DE" dirty="0"/>
              <a:t>Die Arbeit antwortet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“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middleware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” wuchs um </a:t>
            </a:r>
            <a:r>
              <a:rPr lang="de-DE" b="1" dirty="0"/>
              <a:t>6.9% von 14.17 Mrd. USD in 2007 auf 15.15 </a:t>
            </a:r>
            <a:r>
              <a:rPr lang="de-DE" b="1" dirty="0" err="1"/>
              <a:t>Mrd</a:t>
            </a:r>
            <a:r>
              <a:rPr lang="de-DE" b="1" dirty="0"/>
              <a:t> USD in 2008</a:t>
            </a:r>
          </a:p>
          <a:p>
            <a:pPr lvl="1">
              <a:lnSpc>
                <a:spcPct val="100000"/>
              </a:lnSpc>
            </a:pPr>
            <a:endParaRPr lang="de-DE" b="1" dirty="0"/>
          </a:p>
          <a:p>
            <a:pPr lvl="1">
              <a:lnSpc>
                <a:spcPct val="100000"/>
              </a:lnSpc>
            </a:pPr>
            <a:r>
              <a:rPr lang="de-DE" dirty="0"/>
              <a:t>Integration ist eine der größten und teuersten Herausforderungen von IT-Firmen</a:t>
            </a:r>
            <a:br>
              <a:rPr lang="de-DE" dirty="0"/>
            </a:br>
            <a:r>
              <a:rPr lang="de-DE" dirty="0"/>
              <a:t>(</a:t>
            </a:r>
            <a:r>
              <a:rPr lang="de-DE" b="1" dirty="0"/>
              <a:t>40% </a:t>
            </a:r>
            <a:r>
              <a:rPr lang="de-DE" dirty="0"/>
              <a:t>des Budgets wird für Integrationssoftware und Integrationsprojekte ausgegeben)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721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2. Literaturüberblick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2839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C68488C-C57D-294B-90D1-F8FC3D849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494583"/>
              </p:ext>
            </p:extLst>
          </p:nvPr>
        </p:nvGraphicFramePr>
        <p:xfrm>
          <a:off x="724930" y="1565910"/>
          <a:ext cx="7694141" cy="2011680"/>
        </p:xfrm>
        <a:graphic>
          <a:graphicData uri="http://schemas.openxmlformats.org/drawingml/2006/table">
            <a:tbl>
              <a:tblPr firstRow="1" bandRow="1">
                <a:effectLst/>
                <a:tableStyleId>{0660B408-B3CF-4A94-85FC-2B1E0A45F4A2}</a:tableStyleId>
              </a:tblPr>
              <a:tblGrid>
                <a:gridCol w="1351006">
                  <a:extLst>
                    <a:ext uri="{9D8B030D-6E8A-4147-A177-3AD203B41FA5}">
                      <a16:colId xmlns:a16="http://schemas.microsoft.com/office/drawing/2014/main" val="2131860217"/>
                    </a:ext>
                  </a:extLst>
                </a:gridCol>
                <a:gridCol w="733168">
                  <a:extLst>
                    <a:ext uri="{9D8B030D-6E8A-4147-A177-3AD203B41FA5}">
                      <a16:colId xmlns:a16="http://schemas.microsoft.com/office/drawing/2014/main" val="3006874512"/>
                    </a:ext>
                  </a:extLst>
                </a:gridCol>
                <a:gridCol w="642551">
                  <a:extLst>
                    <a:ext uri="{9D8B030D-6E8A-4147-A177-3AD203B41FA5}">
                      <a16:colId xmlns:a16="http://schemas.microsoft.com/office/drawing/2014/main" val="3474172221"/>
                    </a:ext>
                  </a:extLst>
                </a:gridCol>
                <a:gridCol w="667265">
                  <a:extLst>
                    <a:ext uri="{9D8B030D-6E8A-4147-A177-3AD203B41FA5}">
                      <a16:colId xmlns:a16="http://schemas.microsoft.com/office/drawing/2014/main" val="2154563206"/>
                    </a:ext>
                  </a:extLst>
                </a:gridCol>
                <a:gridCol w="848497">
                  <a:extLst>
                    <a:ext uri="{9D8B030D-6E8A-4147-A177-3AD203B41FA5}">
                      <a16:colId xmlns:a16="http://schemas.microsoft.com/office/drawing/2014/main" val="3976688158"/>
                    </a:ext>
                  </a:extLst>
                </a:gridCol>
                <a:gridCol w="691979">
                  <a:extLst>
                    <a:ext uri="{9D8B030D-6E8A-4147-A177-3AD203B41FA5}">
                      <a16:colId xmlns:a16="http://schemas.microsoft.com/office/drawing/2014/main" val="1887927538"/>
                    </a:ext>
                  </a:extLst>
                </a:gridCol>
                <a:gridCol w="790832">
                  <a:extLst>
                    <a:ext uri="{9D8B030D-6E8A-4147-A177-3AD203B41FA5}">
                      <a16:colId xmlns:a16="http://schemas.microsoft.com/office/drawing/2014/main" val="2061325442"/>
                    </a:ext>
                  </a:extLst>
                </a:gridCol>
                <a:gridCol w="675503">
                  <a:extLst>
                    <a:ext uri="{9D8B030D-6E8A-4147-A177-3AD203B41FA5}">
                      <a16:colId xmlns:a16="http://schemas.microsoft.com/office/drawing/2014/main" val="660130742"/>
                    </a:ext>
                  </a:extLst>
                </a:gridCol>
                <a:gridCol w="634313">
                  <a:extLst>
                    <a:ext uri="{9D8B030D-6E8A-4147-A177-3AD203B41FA5}">
                      <a16:colId xmlns:a16="http://schemas.microsoft.com/office/drawing/2014/main" val="346906480"/>
                    </a:ext>
                  </a:extLst>
                </a:gridCol>
                <a:gridCol w="659027">
                  <a:extLst>
                    <a:ext uri="{9D8B030D-6E8A-4147-A177-3AD203B41FA5}">
                      <a16:colId xmlns:a16="http://schemas.microsoft.com/office/drawing/2014/main" val="1223097556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r" latinLnBrk="1"/>
                      <a:r>
                        <a:rPr lang="de-DE" altLang="ko-KR" sz="12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-basiert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[SJLD15] 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[AO22] 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[JYK20]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[MKPT20] 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[WD16]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[HZZ+13]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[LIPJ21]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[DF13] 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Diese Arbeit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83639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l" latinLnBrk="1"/>
                      <a:r>
                        <a:rPr lang="de-DE" altLang="ko-KR" sz="12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Statistik-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C4D4D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C4D4D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C4D4D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C4D4D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C4D4D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C4D4D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7782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l" latinLnBrk="1"/>
                      <a:r>
                        <a:rPr lang="de-DE" altLang="ko-KR" sz="12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Cluster(Distanz)-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C4D4D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C4D4D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C4D4D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C4D4D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Open Sans" pitchFamily="2" charset="0"/>
                          <a:cs typeface="Open Sans" pitchFamily="2" charset="0"/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Open Sans" pitchFamily="2" charset="0"/>
                          <a:cs typeface="Open Sans" pitchFamily="2" charset="0"/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18776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l" latinLnBrk="1"/>
                      <a:r>
                        <a:rPr lang="de-DE" altLang="ko-KR" sz="12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Dichte-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C4D4D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C4D4D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C4D4D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C4D4D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C4D4D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Open Sans" pitchFamily="2" charset="0"/>
                          <a:cs typeface="Open Sans" pitchFamily="2" charset="0"/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C4D4D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C4D4D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0798090"/>
                  </a:ext>
                </a:extLst>
              </a:tr>
            </a:tbl>
          </a:graphicData>
        </a:graphic>
      </p:graphicFrame>
      <p:sp>
        <p:nvSpPr>
          <p:cNvPr id="3" name="Titel 1">
            <a:extLst>
              <a:ext uri="{FF2B5EF4-FFF2-40B4-BE49-F238E27FC236}">
                <a16:creationId xmlns:a16="http://schemas.microsoft.com/office/drawing/2014/main" id="{D55B45F6-E7BC-AF4A-BAB7-9E31CE4A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</p:spPr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</p:spTree>
    <p:extLst>
      <p:ext uri="{BB962C8B-B14F-4D97-AF65-F5344CB8AC3E}">
        <p14:creationId xmlns:p14="http://schemas.microsoft.com/office/powerpoint/2010/main" val="265954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3. Methoden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3043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Typen der Algorithmen</a:t>
            </a:r>
          </a:p>
        </p:txBody>
      </p:sp>
      <p:sp>
        <p:nvSpPr>
          <p:cNvPr id="36" name="Rechteck 35"/>
          <p:cNvSpPr/>
          <p:nvPr/>
        </p:nvSpPr>
        <p:spPr>
          <a:xfrm>
            <a:off x="680407" y="2945044"/>
            <a:ext cx="2874955" cy="12740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Muli" panose="00000500000000000000" pitchFamily="2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76424" y="2964722"/>
            <a:ext cx="2874955" cy="11830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Synonyms/Homonyms</a:t>
            </a:r>
          </a:p>
          <a:p>
            <a:pPr algn="ctr"/>
            <a:endParaRPr lang="de-DE" sz="788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Mappings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endParaRPr lang="de-DE" sz="75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Union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Types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endParaRPr lang="de-DE" sz="75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Language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Expressions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3641123" y="2945044"/>
            <a:ext cx="1952368" cy="12740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Muli" panose="00000500000000000000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641122" y="2964722"/>
            <a:ext cx="1952367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Null Values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Virtual Columns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Semantic</a:t>
            </a:r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Incompatibility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5679250" y="2945043"/>
            <a:ext cx="2877894" cy="1274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675267" y="2964722"/>
            <a:ext cx="2874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Same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attribute</a:t>
            </a:r>
            <a:r>
              <a:rPr lang="de-DE" sz="1200" dirty="0">
                <a:solidFill>
                  <a:srgbClr val="555555"/>
                </a:solidFill>
                <a:latin typeface="+mj-lt"/>
              </a:rPr>
              <a:t> in different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structures</a:t>
            </a:r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Handling Sets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1376655" y="4271552"/>
            <a:ext cx="68196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[Joachim Hammer, Mike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Stonebraker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,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Oguzhan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Topsakal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: </a:t>
            </a:r>
            <a:r>
              <a:rPr lang="en-US" sz="750" dirty="0">
                <a:solidFill>
                  <a:srgbClr val="555555"/>
                </a:solidFill>
                <a:latin typeface="Muli" panose="00000500000000000000" pitchFamily="2" charset="0"/>
              </a:rPr>
              <a:t>THALIA: Test Harness for the Assessment of Legacy Information 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Integration Approaches,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technical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report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, 2004]</a:t>
            </a:r>
          </a:p>
        </p:txBody>
      </p:sp>
      <p:sp>
        <p:nvSpPr>
          <p:cNvPr id="4" name="Rechteck 3"/>
          <p:cNvSpPr/>
          <p:nvPr/>
        </p:nvSpPr>
        <p:spPr>
          <a:xfrm>
            <a:off x="676424" y="1313722"/>
            <a:ext cx="7877370" cy="468000"/>
          </a:xfrm>
          <a:prstGeom prst="rect">
            <a:avLst/>
          </a:prstGeom>
          <a:solidFill>
            <a:srgbClr val="01305D"/>
          </a:solidFill>
          <a:ln w="158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sz="1800" dirty="0">
                <a:solidFill>
                  <a:schemeClr val="bg1"/>
                </a:solidFill>
                <a:latin typeface="Muli SemiBold" panose="00000700000000000000" pitchFamily="2" charset="0"/>
              </a:rPr>
              <a:t>Algorithmen für </a:t>
            </a:r>
            <a:r>
              <a:rPr lang="de-DE" altLang="ko-KR" sz="1800" dirty="0" err="1">
                <a:solidFill>
                  <a:schemeClr val="bg1"/>
                </a:solidFill>
                <a:latin typeface="Muli SemiBold" panose="00000700000000000000" pitchFamily="2" charset="0"/>
              </a:rPr>
              <a:t>Ausreißererkennung</a:t>
            </a:r>
            <a:endParaRPr lang="de-DE" sz="1013" dirty="0">
              <a:solidFill>
                <a:schemeClr val="bg1"/>
              </a:solidFill>
              <a:latin typeface="Muli SemiBold" panose="00000700000000000000" pitchFamily="2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76424" y="1843104"/>
            <a:ext cx="2882322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Statistikbasiert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675870" y="1843104"/>
            <a:ext cx="2881274" cy="46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Dichtebasiert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641123" y="2405044"/>
            <a:ext cx="1952368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K-</a:t>
            </a:r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Means</a:t>
            </a:r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 Clustering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76424" y="2405044"/>
            <a:ext cx="1440700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Interquartile</a:t>
            </a:r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 Range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15" name="Rechteck 30">
            <a:extLst>
              <a:ext uri="{FF2B5EF4-FFF2-40B4-BE49-F238E27FC236}">
                <a16:creationId xmlns:a16="http://schemas.microsoft.com/office/drawing/2014/main" id="{AFA1A339-8C8D-9A40-B354-AB6C62EE6E35}"/>
              </a:ext>
            </a:extLst>
          </p:cNvPr>
          <p:cNvSpPr/>
          <p:nvPr/>
        </p:nvSpPr>
        <p:spPr>
          <a:xfrm>
            <a:off x="3641124" y="1843104"/>
            <a:ext cx="1952368" cy="46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Clusterbasiert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16" name="Rechteck 20">
            <a:extLst>
              <a:ext uri="{FF2B5EF4-FFF2-40B4-BE49-F238E27FC236}">
                <a16:creationId xmlns:a16="http://schemas.microsoft.com/office/drawing/2014/main" id="{05363086-4B2E-0E4C-B781-AF3FACE73DBD}"/>
              </a:ext>
            </a:extLst>
          </p:cNvPr>
          <p:cNvSpPr/>
          <p:nvPr/>
        </p:nvSpPr>
        <p:spPr>
          <a:xfrm>
            <a:off x="2114663" y="2405044"/>
            <a:ext cx="1440700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Z-</a:t>
            </a:r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Scoer</a:t>
            </a:r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 Filter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18" name="Rechteck 20">
            <a:extLst>
              <a:ext uri="{FF2B5EF4-FFF2-40B4-BE49-F238E27FC236}">
                <a16:creationId xmlns:a16="http://schemas.microsoft.com/office/drawing/2014/main" id="{6C7675C3-4BCA-8942-BAD0-CF47142B54A6}"/>
              </a:ext>
            </a:extLst>
          </p:cNvPr>
          <p:cNvSpPr/>
          <p:nvPr/>
        </p:nvSpPr>
        <p:spPr>
          <a:xfrm>
            <a:off x="5671283" y="2400473"/>
            <a:ext cx="1440700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1200" dirty="0">
                <a:solidFill>
                  <a:schemeClr val="tx1"/>
                </a:solidFill>
                <a:latin typeface="Muli SemiBold" panose="00000700000000000000" pitchFamily="2" charset="0"/>
              </a:rPr>
              <a:t>Local Outlier Factor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20" name="Rechteck 20">
            <a:extLst>
              <a:ext uri="{FF2B5EF4-FFF2-40B4-BE49-F238E27FC236}">
                <a16:creationId xmlns:a16="http://schemas.microsoft.com/office/drawing/2014/main" id="{6DA86ED3-2B6F-154D-83C0-BD1D4A0E658F}"/>
              </a:ext>
            </a:extLst>
          </p:cNvPr>
          <p:cNvSpPr/>
          <p:nvPr/>
        </p:nvSpPr>
        <p:spPr>
          <a:xfrm>
            <a:off x="7109522" y="2400473"/>
            <a:ext cx="1440700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sz="1200" dirty="0">
                <a:solidFill>
                  <a:schemeClr val="tx1"/>
                </a:solidFill>
                <a:latin typeface="Muli SemiBold" panose="00000700000000000000" pitchFamily="2" charset="0"/>
              </a:rPr>
              <a:t>Isolation Forest</a:t>
            </a:r>
            <a:endParaRPr lang="de-DE" altLang="ko-KR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75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/>
      <p:bldP spid="35" grpId="1" animBg="1"/>
      <p:bldP spid="21" grpId="0" animBg="1"/>
      <p:bldP spid="21" grpId="1" animBg="1"/>
      <p:bldP spid="15" grpId="0" animBg="1"/>
      <p:bldP spid="16" grpId="0" animBg="1"/>
      <p:bldP spid="16" grpId="1" animBg="1"/>
      <p:bldP spid="18" grpId="0" animBg="1"/>
      <p:bldP spid="18" grpId="1" animBg="1"/>
      <p:bldP spid="20" grpId="0" animBg="1"/>
      <p:bldP spid="2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altLang="ko-KR" dirty="0"/>
              <a:t>4. Ergebnisse &amp; Diskussion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4434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BDF3E4-694D-244B-9A00-EB1AD5D6D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21" y="675762"/>
            <a:ext cx="2930163" cy="18959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EA4D951-D553-A24C-AD7C-317511526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319" y="708627"/>
            <a:ext cx="2064549" cy="36782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528231-84FF-E948-A766-38A7F28B1C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49" y="2721750"/>
            <a:ext cx="2797592" cy="17963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7580C8-7164-6146-AA08-DC2C8C572A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336" y="2795377"/>
            <a:ext cx="2570118" cy="16491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8DD809-C88A-AC4F-9727-B3D48DCC0E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117" y="692664"/>
            <a:ext cx="2930164" cy="1879086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499727D9-A8E1-A14D-8FF1-EEEE7F11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</p:spPr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</p:spTree>
    <p:extLst>
      <p:ext uri="{BB962C8B-B14F-4D97-AF65-F5344CB8AC3E}">
        <p14:creationId xmlns:p14="http://schemas.microsoft.com/office/powerpoint/2010/main" val="1846155174"/>
      </p:ext>
    </p:extLst>
  </p:cSld>
  <p:clrMapOvr>
    <a:masterClrMapping/>
  </p:clrMapOvr>
</p:sld>
</file>

<file path=ppt/theme/theme1.xml><?xml version="1.0" encoding="utf-8"?>
<a:theme xmlns:a="http://schemas.openxmlformats.org/drawingml/2006/main" name="DB_theme">
  <a:themeElements>
    <a:clrScheme name="DB_V3">
      <a:dk1>
        <a:srgbClr val="4C4D4D"/>
      </a:dk1>
      <a:lt1>
        <a:sysClr val="window" lastClr="FFFFFF"/>
      </a:lt1>
      <a:dk2>
        <a:srgbClr val="3F3F3F"/>
      </a:dk2>
      <a:lt2>
        <a:srgbClr val="E7E6E6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Benutzerdefiniert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 err="1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E3B4F816-E1FC-47B8-96B3-CACC8EC42666}" vid="{D262E696-FDFF-4970-9F97-450A3B0C71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DB_theme</Template>
  <TotalTime>254</TotalTime>
  <Words>681</Words>
  <Application>Microsoft Macintosh PowerPoint</Application>
  <PresentationFormat>화면 슬라이드 쇼(16:9)</PresentationFormat>
  <Paragraphs>213</Paragraphs>
  <Slides>20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Muli</vt:lpstr>
      <vt:lpstr>Muli SemiBold</vt:lpstr>
      <vt:lpstr>Arial</vt:lpstr>
      <vt:lpstr>Open Sans</vt:lpstr>
      <vt:lpstr>DB_theme</vt:lpstr>
      <vt:lpstr>Untersuchung des Einflusses von Ausreißern auf die Prognosegenauigkeit von Feinstaubkonzentrationen</vt:lpstr>
      <vt:lpstr>1. Einleitung</vt:lpstr>
      <vt:lpstr>Motivation Datenintegration</vt:lpstr>
      <vt:lpstr>2. Literaturüberblick</vt:lpstr>
      <vt:lpstr>Motivation Datenintegration</vt:lpstr>
      <vt:lpstr>3. Methoden</vt:lpstr>
      <vt:lpstr>Typen der Algorithmen</vt:lpstr>
      <vt:lpstr>4. Ergebnisse &amp; Diskussion</vt:lpstr>
      <vt:lpstr>Motivation Datenintegration</vt:lpstr>
      <vt:lpstr>Motivation Datenintegration</vt:lpstr>
      <vt:lpstr>6. Fazit</vt:lpstr>
      <vt:lpstr>Motivation Datenintegration</vt:lpstr>
      <vt:lpstr>7. Ausblick</vt:lpstr>
      <vt:lpstr>Motivation Datenintegration</vt:lpstr>
      <vt:lpstr>PowerPoint 프레젠테이션</vt:lpstr>
      <vt:lpstr>Terminologie</vt:lpstr>
      <vt:lpstr>Motivation Datenintegration</vt:lpstr>
      <vt:lpstr>Typen der Heterogenität</vt:lpstr>
      <vt:lpstr>Klassifikation von Integrationsansätzen</vt:lpstr>
      <vt:lpstr>Nach Anwendungsgebiet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Einführung und Klassifikation</dc:title>
  <dc:creator>Davin Ahn</dc:creator>
  <cp:lastModifiedBy>Davin Ahn</cp:lastModifiedBy>
  <cp:revision>16</cp:revision>
  <cp:lastPrinted>2017-08-03T12:32:02Z</cp:lastPrinted>
  <dcterms:created xsi:type="dcterms:W3CDTF">2023-02-19T16:39:47Z</dcterms:created>
  <dcterms:modified xsi:type="dcterms:W3CDTF">2023-02-20T16:31:15Z</dcterms:modified>
</cp:coreProperties>
</file>