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34"/>
  </p:notesMasterIdLst>
  <p:handoutMasterIdLst>
    <p:handoutMasterId r:id="rId35"/>
  </p:handoutMasterIdLst>
  <p:sldIdLst>
    <p:sldId id="624" r:id="rId2"/>
    <p:sldId id="741" r:id="rId3"/>
    <p:sldId id="771" r:id="rId4"/>
    <p:sldId id="742" r:id="rId5"/>
    <p:sldId id="717" r:id="rId6"/>
    <p:sldId id="718" r:id="rId7"/>
    <p:sldId id="719" r:id="rId8"/>
    <p:sldId id="776" r:id="rId9"/>
    <p:sldId id="721" r:id="rId10"/>
    <p:sldId id="720" r:id="rId11"/>
    <p:sldId id="722" r:id="rId12"/>
    <p:sldId id="744" r:id="rId13"/>
    <p:sldId id="803" r:id="rId14"/>
    <p:sldId id="629" r:id="rId15"/>
    <p:sldId id="805" r:id="rId16"/>
    <p:sldId id="774" r:id="rId17"/>
    <p:sldId id="767" r:id="rId18"/>
    <p:sldId id="769" r:id="rId19"/>
    <p:sldId id="772" r:id="rId20"/>
    <p:sldId id="773" r:id="rId21"/>
    <p:sldId id="764" r:id="rId22"/>
    <p:sldId id="765" r:id="rId23"/>
    <p:sldId id="766" r:id="rId24"/>
    <p:sldId id="641" r:id="rId25"/>
    <p:sldId id="643" r:id="rId26"/>
    <p:sldId id="804" r:id="rId27"/>
    <p:sldId id="777" r:id="rId28"/>
    <p:sldId id="778" r:id="rId29"/>
    <p:sldId id="646" r:id="rId30"/>
    <p:sldId id="645" r:id="rId31"/>
    <p:sldId id="779" r:id="rId32"/>
    <p:sldId id="260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71"/>
    <a:srgbClr val="000000"/>
    <a:srgbClr val="FFFFFF"/>
    <a:srgbClr val="FFCE44"/>
    <a:srgbClr val="F48A8A"/>
    <a:srgbClr val="137EA9"/>
    <a:srgbClr val="00AFEC"/>
    <a:srgbClr val="98C63E"/>
    <a:srgbClr val="A1DAF8"/>
    <a:srgbClr val="5757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97" autoAdjust="0"/>
    <p:restoredTop sz="76485" autoAdjust="0"/>
  </p:normalViewPr>
  <p:slideViewPr>
    <p:cSldViewPr snapToGrid="0">
      <p:cViewPr varScale="1">
        <p:scale>
          <a:sx n="84" d="100"/>
          <a:sy n="84" d="100"/>
        </p:scale>
        <p:origin x="1752" y="96"/>
      </p:cViewPr>
      <p:guideLst/>
    </p:cSldViewPr>
  </p:slideViewPr>
  <p:outlineViewPr>
    <p:cViewPr>
      <p:scale>
        <a:sx n="33" d="100"/>
        <a:sy n="33" d="100"/>
      </p:scale>
      <p:origin x="0" y="-3052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AF99A80-6EA0-418B-A76D-ACE82C4762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E4D15-9E95-41F6-89FD-045ACAA52D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63A6F-6B56-4DF4-9648-9FEE01681DC7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9B31E2-752B-4DFF-BA73-81A36D302C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CADDC-F8CC-4D8D-922F-53F6F95896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2685-8177-4EE7-ADDB-88ED9E5FB9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422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C3824-C944-5444-9A8A-E9F46530F956}" type="datetimeFigureOut">
              <a:rPr kumimoji="1" lang="ko-Kore-KR" altLang="en-US" smtClean="0"/>
              <a:t>08/19/2025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9CE05-7722-2546-BDFE-6D9E468EABE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5317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안녕하십니까</a:t>
            </a:r>
            <a:endParaRPr lang="en-US" altLang="ko-KR" dirty="0"/>
          </a:p>
          <a:p>
            <a:r>
              <a:rPr lang="ko-KR" altLang="en-US" dirty="0"/>
              <a:t>저는 다음주 </a:t>
            </a:r>
            <a:r>
              <a:rPr lang="ko-KR" altLang="en-US" dirty="0" err="1"/>
              <a:t>예정되어있는</a:t>
            </a:r>
            <a:r>
              <a:rPr lang="ko-KR" altLang="en-US" dirty="0"/>
              <a:t> 여러분들의 실습을 담당할 전상훈 교수님 연구실 소속 </a:t>
            </a:r>
            <a:r>
              <a:rPr lang="ko-KR" altLang="en-US" dirty="0" err="1"/>
              <a:t>박건호라고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오늘은 이론 수업에 대한 이해도를 높이기 위해 </a:t>
            </a:r>
            <a:r>
              <a:rPr lang="en-US" altLang="ko-KR" dirty="0"/>
              <a:t>1</a:t>
            </a:r>
            <a:r>
              <a:rPr lang="ko-KR" altLang="en-US" dirty="0"/>
              <a:t>시간 가량의 간단한 </a:t>
            </a:r>
            <a:r>
              <a:rPr lang="en-US" altLang="ko-KR" dirty="0"/>
              <a:t>OTA </a:t>
            </a:r>
            <a:r>
              <a:rPr lang="ko-KR" altLang="en-US" dirty="0"/>
              <a:t>실습을 진행하려고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5577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OTA</a:t>
            </a:r>
            <a:r>
              <a:rPr lang="ko-KR" altLang="en-US" dirty="0"/>
              <a:t>의 구현 플로우에 대해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81909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 실습에서는 </a:t>
            </a:r>
            <a:r>
              <a:rPr lang="en-US" altLang="ko-KR" dirty="0"/>
              <a:t>Supplier, Broker, Central Gateway, Target ECU</a:t>
            </a:r>
            <a:r>
              <a:rPr lang="ko-KR" altLang="en-US" dirty="0"/>
              <a:t>로 구분하여 </a:t>
            </a:r>
            <a:r>
              <a:rPr lang="en-US" altLang="ko-KR" dirty="0"/>
              <a:t>OTA</a:t>
            </a:r>
            <a:r>
              <a:rPr lang="ko-KR" altLang="en-US" dirty="0"/>
              <a:t>를 구현하겠습니다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Supplier</a:t>
            </a:r>
            <a:r>
              <a:rPr lang="ko-KR" altLang="en-US" dirty="0"/>
              <a:t>는 업데이트 파일 혹은 메시지를 </a:t>
            </a:r>
            <a:r>
              <a:rPr lang="en-US" altLang="ko-KR" dirty="0"/>
              <a:t>publish</a:t>
            </a:r>
            <a:r>
              <a:rPr lang="ko-KR" altLang="en-US" dirty="0"/>
              <a:t>하는 주체로 사용됩니다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Broker</a:t>
            </a:r>
            <a:r>
              <a:rPr lang="ko-KR" altLang="en-US" dirty="0"/>
              <a:t>는 뒤에 자세히 설명 드리겠지만 메시지를 주고 받는 </a:t>
            </a:r>
            <a:r>
              <a:rPr lang="en-US" altLang="ko-KR" dirty="0"/>
              <a:t>client</a:t>
            </a:r>
            <a:r>
              <a:rPr lang="ko-KR" altLang="en-US" dirty="0"/>
              <a:t>들을 돕는 </a:t>
            </a:r>
            <a:r>
              <a:rPr lang="ko-KR" altLang="en-US" dirty="0" err="1"/>
              <a:t>백엔드</a:t>
            </a:r>
            <a:r>
              <a:rPr lang="ko-KR" altLang="en-US" dirty="0"/>
              <a:t> 시스템입니다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Central Gateway</a:t>
            </a:r>
            <a:r>
              <a:rPr lang="ko-KR" altLang="en-US" dirty="0"/>
              <a:t>는 업데이트 파일 혹은 메시지를 </a:t>
            </a:r>
            <a:r>
              <a:rPr lang="en-US" altLang="ko-KR" dirty="0"/>
              <a:t>subscribe</a:t>
            </a:r>
            <a:r>
              <a:rPr lang="ko-KR" altLang="en-US" dirty="0"/>
              <a:t>하는 주체로 사용됩니다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Target ECU</a:t>
            </a:r>
            <a:r>
              <a:rPr lang="ko-KR" altLang="en-US" dirty="0"/>
              <a:t>는 최종적으로 파일을 실행할 디바이스를 지칭합니다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31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란 머신 대 머신 통신에 사용되는 메시징 프로토콜 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일반적으로 </a:t>
            </a:r>
            <a:r>
              <a:rPr lang="en-US" altLang="ko-KR" dirty="0"/>
              <a:t>IoT </a:t>
            </a:r>
            <a:r>
              <a:rPr lang="ko-KR" altLang="en-US" dirty="0"/>
              <a:t>디바이스들은 리소스 제약을 가지고 있는데 이때 사용할 수 있는 것이 </a:t>
            </a:r>
            <a:r>
              <a:rPr lang="en-US" altLang="ko-KR" dirty="0"/>
              <a:t>MQTT </a:t>
            </a:r>
            <a:r>
              <a:rPr lang="ko-KR" altLang="en-US" dirty="0"/>
              <a:t>프로토콜입니다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8867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는 클라이언트와 브로커로 구성합니다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에서 클라이언트는 서버부터 마이크로 컨트롤러까지 모든 디바이스가 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클라이언트는 메시지를 송신</a:t>
            </a:r>
            <a:r>
              <a:rPr lang="en-US" altLang="ko-KR" dirty="0"/>
              <a:t>,</a:t>
            </a:r>
            <a:r>
              <a:rPr lang="ko-KR" altLang="en-US" dirty="0"/>
              <a:t> 수신하는 모든 주체가 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MQTT</a:t>
            </a:r>
            <a:r>
              <a:rPr lang="ko-KR" altLang="en-US" dirty="0"/>
              <a:t>에서 브로커는 클라이언트들 간의 메시지의 송수신을 돕는 </a:t>
            </a:r>
            <a:r>
              <a:rPr lang="ko-KR" altLang="en-US" dirty="0" err="1"/>
              <a:t>백엔드</a:t>
            </a:r>
            <a:r>
              <a:rPr lang="ko-KR" altLang="en-US" dirty="0"/>
              <a:t> 시스템입니다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메시지 전송 뿐 아니라</a:t>
            </a:r>
            <a:r>
              <a:rPr lang="en-US" altLang="ko-KR" dirty="0"/>
              <a:t> </a:t>
            </a:r>
            <a:r>
              <a:rPr lang="ko-KR" altLang="en-US" dirty="0"/>
              <a:t>권한 부여</a:t>
            </a:r>
            <a:r>
              <a:rPr lang="en-US" altLang="ko-KR" dirty="0"/>
              <a:t>, </a:t>
            </a:r>
            <a:r>
              <a:rPr lang="ko-KR" altLang="en-US" dirty="0"/>
              <a:t>인증 등 다양한 </a:t>
            </a:r>
            <a:r>
              <a:rPr lang="ko-KR" altLang="en-US" dirty="0" err="1"/>
              <a:t>테스크도</a:t>
            </a:r>
            <a:r>
              <a:rPr lang="ko-KR" altLang="en-US" dirty="0"/>
              <a:t>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67684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D00D8-60BD-2770-2804-A0840F41C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600A65-BDD9-D3E3-3A2B-03F544D22E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CBB5B6-6253-1E22-6987-C0FBAE00E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Mosquitto</a:t>
            </a:r>
            <a:r>
              <a:rPr lang="ko-KR" altLang="en-US" dirty="0"/>
              <a:t>는 </a:t>
            </a:r>
            <a:r>
              <a:rPr lang="en-US" altLang="ko-KR" dirty="0"/>
              <a:t>Eclipse</a:t>
            </a:r>
            <a:r>
              <a:rPr lang="ko-KR" altLang="en-US" dirty="0"/>
              <a:t>에서 만든 </a:t>
            </a:r>
            <a:r>
              <a:rPr lang="en-US" altLang="ko-KR" dirty="0"/>
              <a:t>MQTT </a:t>
            </a:r>
            <a:r>
              <a:rPr lang="ko-KR" altLang="en-US" dirty="0"/>
              <a:t>오픈 소스 브로커로 가볍고 빠르며 많이 사용되기에 자료가 많아서 실습</a:t>
            </a:r>
            <a:r>
              <a:rPr lang="en-US" altLang="ko-KR" dirty="0"/>
              <a:t>, </a:t>
            </a:r>
            <a:r>
              <a:rPr lang="ko-KR" altLang="en-US" dirty="0"/>
              <a:t>프로젝트에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93853C-3298-E373-7DAD-80D5631F7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7591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dirty="0"/>
              <a:t>MQTT</a:t>
            </a:r>
            <a:r>
              <a:rPr lang="ko-KR" altLang="en-US" b="0" dirty="0"/>
              <a:t>는 </a:t>
            </a:r>
            <a:r>
              <a:rPr lang="en-US" altLang="ko-KR" b="0" dirty="0"/>
              <a:t>Publishing</a:t>
            </a:r>
            <a:r>
              <a:rPr lang="ko-KR" altLang="en-US" b="0" dirty="0"/>
              <a:t>된 메시지를 여러 </a:t>
            </a:r>
            <a:r>
              <a:rPr lang="en-US" altLang="ko-KR" b="0" dirty="0"/>
              <a:t>Subscriber</a:t>
            </a:r>
            <a:r>
              <a:rPr lang="ko-KR" altLang="en-US" b="0" dirty="0"/>
              <a:t>에 </a:t>
            </a:r>
            <a:r>
              <a:rPr lang="en-US" altLang="ko-KR" b="0" dirty="0"/>
              <a:t>Broadcasting</a:t>
            </a:r>
            <a:r>
              <a:rPr lang="ko-KR" altLang="en-US" b="0" dirty="0"/>
              <a:t>을 통해 전송하는데 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이번 실습은 로컬에서 진행 하긴 하지만 </a:t>
            </a:r>
            <a:r>
              <a:rPr lang="en-US" altLang="ko-KR" b="0" dirty="0"/>
              <a:t>MQTT</a:t>
            </a:r>
            <a:r>
              <a:rPr lang="ko-KR" altLang="en-US" b="0" dirty="0"/>
              <a:t>는 </a:t>
            </a:r>
            <a:r>
              <a:rPr lang="en-US" altLang="ko-KR" b="0" dirty="0"/>
              <a:t>1</a:t>
            </a:r>
            <a:r>
              <a:rPr lang="ko-KR" altLang="en-US" b="0" dirty="0"/>
              <a:t>대 다 통신에 효율적이고 </a:t>
            </a:r>
            <a:endParaRPr lang="en-US" altLang="ko-K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그로 인해 여러 차량에 업데이트 정보 및 파일을 동시에 </a:t>
            </a:r>
            <a:r>
              <a:rPr lang="ko-KR" altLang="en-US" b="0" dirty="0" err="1"/>
              <a:t>전송하는데에</a:t>
            </a:r>
            <a:r>
              <a:rPr lang="ko-KR" altLang="en-US" b="0" dirty="0"/>
              <a:t> 용이합니다</a:t>
            </a:r>
            <a:r>
              <a:rPr lang="en-US" altLang="ko-KR" b="0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549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이제 여러분께서 직접 실습을 </a:t>
            </a:r>
            <a:r>
              <a:rPr lang="ko-KR" altLang="en-US" dirty="0" err="1"/>
              <a:t>진행해보실</a:t>
            </a:r>
            <a:r>
              <a:rPr lang="ko-KR" altLang="en-US" dirty="0"/>
              <a:t>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19CE05-7722-2546-BDFE-6D9E468EABE6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17252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4109B-DBBD-4922-88BB-2EEBA24EE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9DC784-0728-490B-B8FD-EF663537E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5C1D7A-CCCF-45C4-AF72-6AAE97ED0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39F3F-60DC-46AB-8542-D875F7DA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7231AA-08D3-4F06-A70B-DD77BC8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CE94FD-1F3C-408C-82B5-B782A347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D0F760-31EB-4F7E-A638-3E8AA16DF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F0B88-CDE5-4AED-B62A-17BC24CC5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156CD-3675-44C1-98A8-57260972F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2CD7D-EEE6-4FD5-9FE3-1FD62AEC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03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F9C485-827E-457C-8BE6-55467D0FC3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940A9A-DB06-400E-B2ED-73E0EB049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50DC8-0E2B-476D-9BD2-F4B3C55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9EA5C3-5591-4FC4-99A7-803B5F19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3FFE5A-82B2-4A5E-BB39-427A3694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619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각 삼각형 6">
            <a:extLst>
              <a:ext uri="{FF2B5EF4-FFF2-40B4-BE49-F238E27FC236}">
                <a16:creationId xmlns:a16="http://schemas.microsoft.com/office/drawing/2014/main" id="{39729AEF-AD39-424E-A11A-81C0A1006DD4}"/>
              </a:ext>
            </a:extLst>
          </p:cNvPr>
          <p:cNvSpPr/>
          <p:nvPr userDrawn="1"/>
        </p:nvSpPr>
        <p:spPr>
          <a:xfrm flipH="1" flipV="1">
            <a:off x="6609143" y="-2"/>
            <a:ext cx="5582855" cy="886119"/>
          </a:xfrm>
          <a:prstGeom prst="rtTriangle">
            <a:avLst/>
          </a:prstGeom>
          <a:solidFill>
            <a:srgbClr val="00A4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각 삼각형 7">
            <a:extLst>
              <a:ext uri="{FF2B5EF4-FFF2-40B4-BE49-F238E27FC236}">
                <a16:creationId xmlns:a16="http://schemas.microsoft.com/office/drawing/2014/main" id="{88B0F616-4A4E-4923-807A-C151B980B712}"/>
              </a:ext>
            </a:extLst>
          </p:cNvPr>
          <p:cNvSpPr/>
          <p:nvPr userDrawn="1"/>
        </p:nvSpPr>
        <p:spPr>
          <a:xfrm flipV="1">
            <a:off x="-1" y="-4"/>
            <a:ext cx="9502219" cy="1216062"/>
          </a:xfrm>
          <a:prstGeom prst="rtTriangle">
            <a:avLst/>
          </a:prstGeom>
          <a:solidFill>
            <a:srgbClr val="FFCE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각 삼각형 10">
            <a:extLst>
              <a:ext uri="{FF2B5EF4-FFF2-40B4-BE49-F238E27FC236}">
                <a16:creationId xmlns:a16="http://schemas.microsoft.com/office/drawing/2014/main" id="{1A29DECA-11D4-4F53-8C1B-7A570E72990C}"/>
              </a:ext>
            </a:extLst>
          </p:cNvPr>
          <p:cNvSpPr/>
          <p:nvPr userDrawn="1"/>
        </p:nvSpPr>
        <p:spPr>
          <a:xfrm>
            <a:off x="0" y="6418342"/>
            <a:ext cx="5578998" cy="451232"/>
          </a:xfrm>
          <a:prstGeom prst="rtTriangle">
            <a:avLst/>
          </a:prstGeom>
          <a:solidFill>
            <a:srgbClr val="98C63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각 삼각형 11">
            <a:extLst>
              <a:ext uri="{FF2B5EF4-FFF2-40B4-BE49-F238E27FC236}">
                <a16:creationId xmlns:a16="http://schemas.microsoft.com/office/drawing/2014/main" id="{82938E41-C8BF-4B01-851E-FAB7376C02E6}"/>
              </a:ext>
            </a:extLst>
          </p:cNvPr>
          <p:cNvSpPr/>
          <p:nvPr userDrawn="1"/>
        </p:nvSpPr>
        <p:spPr>
          <a:xfrm flipH="1">
            <a:off x="2689780" y="6238754"/>
            <a:ext cx="9502219" cy="619246"/>
          </a:xfrm>
          <a:prstGeom prst="rtTriangle">
            <a:avLst/>
          </a:prstGeom>
          <a:solidFill>
            <a:srgbClr val="F495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7754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B0B0C15-640D-ED82-B5C2-6AE5265F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19" y="1163689"/>
            <a:ext cx="11149361" cy="5292474"/>
          </a:xfrm>
        </p:spPr>
        <p:txBody>
          <a:bodyPr>
            <a:normAutofit/>
          </a:bodyPr>
          <a:lstStyle>
            <a:lvl1pPr marL="228600" indent="-228600" algn="just">
              <a:lnSpc>
                <a:spcPct val="125000"/>
              </a:lnSpc>
              <a:buFont typeface="시스템 서체 일반체"/>
              <a:buChar char="■"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05800" indent="-228600" algn="just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83000" indent="-228600" algn="just">
              <a:lnSpc>
                <a:spcPct val="125000"/>
              </a:lnSpc>
              <a:buFont typeface="시스템 서체 일반체"/>
              <a:buChar char="⁃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60200" indent="-228600" algn="just">
              <a:lnSpc>
                <a:spcPct val="125000"/>
              </a:lnSpc>
              <a:buFont typeface="Wingdings" pitchFamily="2" charset="2"/>
              <a:buChar char="ü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37400" indent="-228600" algn="just">
              <a:lnSpc>
                <a:spcPct val="125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6828B8D-1E1E-4E5E-B4E8-1B18A22F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65009"/>
            <a:ext cx="10438017" cy="83598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2C6426-6A2E-4283-9988-72140B1F5692}"/>
              </a:ext>
            </a:extLst>
          </p:cNvPr>
          <p:cNvSpPr/>
          <p:nvPr userDrawn="1"/>
        </p:nvSpPr>
        <p:spPr>
          <a:xfrm rot="16200000">
            <a:off x="5678011" y="-5678012"/>
            <a:ext cx="835981" cy="12192004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78FDCA-155C-4C7B-B3C9-0E0942AA652F}"/>
              </a:ext>
            </a:extLst>
          </p:cNvPr>
          <p:cNvSpPr/>
          <p:nvPr userDrawn="1"/>
        </p:nvSpPr>
        <p:spPr>
          <a:xfrm rot="16200000">
            <a:off x="6052083" y="-5216101"/>
            <a:ext cx="87838" cy="12192004"/>
          </a:xfrm>
          <a:prstGeom prst="rect">
            <a:avLst/>
          </a:prstGeom>
          <a:solidFill>
            <a:srgbClr val="FFC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9E299BF-83C9-41F4-A8ED-D516CE3A97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3443" y="327706"/>
            <a:ext cx="1392706" cy="439802"/>
          </a:xfrm>
          <a:prstGeom prst="rect">
            <a:avLst/>
          </a:prstGeom>
        </p:spPr>
      </p:pic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03144251-2871-4F09-829E-52D52BCDC40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9799846" y="6615837"/>
            <a:ext cx="1828016" cy="177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rgbClr val="A5A5A5"/>
                </a:solidFill>
                <a:latin typeface="+mn-lt"/>
                <a:ea typeface="+mn-ea"/>
                <a:cs typeface="Open Sans"/>
              </a:rPr>
              <a:t>©</a:t>
            </a:r>
            <a:r>
              <a:rPr lang="ko-KR" altLang="en-US" sz="800" b="0" dirty="0">
                <a:solidFill>
                  <a:srgbClr val="A5A5A5"/>
                </a:solidFill>
                <a:latin typeface="+mn-lt"/>
                <a:ea typeface="+mn-ea"/>
                <a:cs typeface="Open Sans"/>
              </a:rPr>
              <a:t> 모빌리티 사이버보안 연구실</a:t>
            </a:r>
            <a:endParaRPr lang="en-JM" sz="8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4E2C3C-66C4-4963-93BF-363BD7E94DD6}"/>
              </a:ext>
            </a:extLst>
          </p:cNvPr>
          <p:cNvSpPr txBox="1"/>
          <p:nvPr userDrawn="1"/>
        </p:nvSpPr>
        <p:spPr bwMode="black">
          <a:xfrm>
            <a:off x="11483074" y="6568717"/>
            <a:ext cx="656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2A752E-8A0E-044B-80DD-7F60C6CED701}" type="slidenum">
              <a:rPr kumimoji="1" lang="en-US" altLang="ko-KR" sz="1050" b="1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kumimoji="1" lang="ko-KR" altLang="en-US" sz="1000" b="0" dirty="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8" name="직선 연결선[R] 2">
            <a:extLst>
              <a:ext uri="{FF2B5EF4-FFF2-40B4-BE49-F238E27FC236}">
                <a16:creationId xmlns:a16="http://schemas.microsoft.com/office/drawing/2014/main" id="{05DCC996-BC27-4FEC-B5BE-A112C561FC57}"/>
              </a:ext>
            </a:extLst>
          </p:cNvPr>
          <p:cNvCxnSpPr>
            <a:cxnSpLocks/>
          </p:cNvCxnSpPr>
          <p:nvPr userDrawn="1"/>
        </p:nvCxnSpPr>
        <p:spPr>
          <a:xfrm>
            <a:off x="0" y="654154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 descr="텍스트, 잔디 깎기, 디자인이(가) 표시된 사진&#10;&#10;자동 생성된 설명">
            <a:extLst>
              <a:ext uri="{FF2B5EF4-FFF2-40B4-BE49-F238E27FC236}">
                <a16:creationId xmlns:a16="http://schemas.microsoft.com/office/drawing/2014/main" id="{F63138AD-5A91-4AA6-8594-F17F98606A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8" b="40158"/>
          <a:stretch/>
        </p:blipFill>
        <p:spPr>
          <a:xfrm>
            <a:off x="35693" y="6584730"/>
            <a:ext cx="878708" cy="2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350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각 삼각형 5">
            <a:extLst>
              <a:ext uri="{FF2B5EF4-FFF2-40B4-BE49-F238E27FC236}">
                <a16:creationId xmlns:a16="http://schemas.microsoft.com/office/drawing/2014/main" id="{968A6128-D30A-40B4-B6E8-E9B675D5F546}"/>
              </a:ext>
            </a:extLst>
          </p:cNvPr>
          <p:cNvSpPr/>
          <p:nvPr userDrawn="1"/>
        </p:nvSpPr>
        <p:spPr>
          <a:xfrm flipH="1" flipV="1">
            <a:off x="6609143" y="-2"/>
            <a:ext cx="5582855" cy="886119"/>
          </a:xfrm>
          <a:prstGeom prst="rtTriangle">
            <a:avLst/>
          </a:prstGeom>
          <a:solidFill>
            <a:srgbClr val="00A47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6086A968-3CFC-492B-966E-2DB13A838AC5}"/>
              </a:ext>
            </a:extLst>
          </p:cNvPr>
          <p:cNvSpPr/>
          <p:nvPr userDrawn="1"/>
        </p:nvSpPr>
        <p:spPr>
          <a:xfrm flipV="1">
            <a:off x="-1" y="-4"/>
            <a:ext cx="9502219" cy="1216062"/>
          </a:xfrm>
          <a:prstGeom prst="rtTriangle">
            <a:avLst/>
          </a:prstGeom>
          <a:solidFill>
            <a:srgbClr val="FFCE4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80A6BADF-5E68-4CC3-AFF8-4684084E41B8}"/>
              </a:ext>
            </a:extLst>
          </p:cNvPr>
          <p:cNvSpPr/>
          <p:nvPr userDrawn="1"/>
        </p:nvSpPr>
        <p:spPr>
          <a:xfrm>
            <a:off x="0" y="6418342"/>
            <a:ext cx="5578998" cy="451232"/>
          </a:xfrm>
          <a:prstGeom prst="rtTriangle">
            <a:avLst/>
          </a:prstGeom>
          <a:solidFill>
            <a:srgbClr val="98C63E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각 삼각형 9">
            <a:extLst>
              <a:ext uri="{FF2B5EF4-FFF2-40B4-BE49-F238E27FC236}">
                <a16:creationId xmlns:a16="http://schemas.microsoft.com/office/drawing/2014/main" id="{25085645-82E3-422E-8B5E-0301B7BCB253}"/>
              </a:ext>
            </a:extLst>
          </p:cNvPr>
          <p:cNvSpPr/>
          <p:nvPr userDrawn="1"/>
        </p:nvSpPr>
        <p:spPr>
          <a:xfrm flipH="1">
            <a:off x="2689780" y="6238754"/>
            <a:ext cx="9502219" cy="619246"/>
          </a:xfrm>
          <a:prstGeom prst="rtTriangle">
            <a:avLst/>
          </a:prstGeom>
          <a:solidFill>
            <a:srgbClr val="F4953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4106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9B33DF3-C2B7-4C0D-A234-AB5AD4C3DE66}"/>
              </a:ext>
            </a:extLst>
          </p:cNvPr>
          <p:cNvSpPr/>
          <p:nvPr userDrawn="1"/>
        </p:nvSpPr>
        <p:spPr>
          <a:xfrm rot="16200000">
            <a:off x="4371031" y="-957270"/>
            <a:ext cx="6863704" cy="8778242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B4C582-DF1D-7875-2849-B6285AAFB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9139" y="6257610"/>
            <a:ext cx="1392706" cy="4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993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95A477-CF86-4349-9A59-328F50E9563D}"/>
              </a:ext>
            </a:extLst>
          </p:cNvPr>
          <p:cNvSpPr/>
          <p:nvPr userDrawn="1"/>
        </p:nvSpPr>
        <p:spPr>
          <a:xfrm rot="16200000">
            <a:off x="2664150" y="-2664151"/>
            <a:ext cx="6863704" cy="12192004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6C06F3-6E0A-CC65-D4F5-23794C9CC3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99139" y="6257610"/>
            <a:ext cx="1392706" cy="43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9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95A477-CF86-4349-9A59-328F50E9563D}"/>
              </a:ext>
            </a:extLst>
          </p:cNvPr>
          <p:cNvSpPr/>
          <p:nvPr userDrawn="1"/>
        </p:nvSpPr>
        <p:spPr>
          <a:xfrm rot="16200000">
            <a:off x="5678011" y="-5678012"/>
            <a:ext cx="835981" cy="12192004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46F4B3-6A88-4D2F-A3B9-44B4AD905344}"/>
              </a:ext>
            </a:extLst>
          </p:cNvPr>
          <p:cNvSpPr/>
          <p:nvPr userDrawn="1"/>
        </p:nvSpPr>
        <p:spPr>
          <a:xfrm rot="16200000">
            <a:off x="6052083" y="-5216101"/>
            <a:ext cx="87838" cy="12192004"/>
          </a:xfrm>
          <a:prstGeom prst="rect">
            <a:avLst/>
          </a:prstGeom>
          <a:solidFill>
            <a:srgbClr val="FFCE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ea typeface="돋움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2A4D9D-CF8E-64B1-8D1E-169703463C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8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13443" y="327706"/>
            <a:ext cx="1392706" cy="439802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CE7F3CE-1C03-7E70-679C-DCBDB3B3D831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9799846" y="6615837"/>
            <a:ext cx="1828016" cy="1771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Tx/>
              <a:buNone/>
              <a:defRPr sz="1000" kern="1200">
                <a:solidFill>
                  <a:srgbClr val="0070C0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Tx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Tx/>
              <a:buNone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Nexa Bold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800" b="0" dirty="0">
                <a:solidFill>
                  <a:srgbClr val="A5A5A5"/>
                </a:solidFill>
                <a:latin typeface="+mn-lt"/>
                <a:ea typeface="+mn-ea"/>
                <a:cs typeface="Open Sans"/>
              </a:rPr>
              <a:t>©</a:t>
            </a:r>
            <a:r>
              <a:rPr lang="ko-KR" altLang="en-US" sz="800" b="0" dirty="0">
                <a:solidFill>
                  <a:srgbClr val="A5A5A5"/>
                </a:solidFill>
                <a:latin typeface="+mn-lt"/>
                <a:ea typeface="+mn-ea"/>
                <a:cs typeface="Open Sans"/>
              </a:rPr>
              <a:t> 모빌리티 사이버보안 연구실</a:t>
            </a:r>
            <a:endParaRPr lang="en-JM" sz="800" b="0" dirty="0">
              <a:solidFill>
                <a:srgbClr val="A5A5A5"/>
              </a:solidFill>
              <a:latin typeface="+mn-lt"/>
              <a:ea typeface="+mn-ea"/>
              <a:cs typeface="Ope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C465A-B000-3FA3-D75B-FD01470E769B}"/>
              </a:ext>
            </a:extLst>
          </p:cNvPr>
          <p:cNvSpPr txBox="1"/>
          <p:nvPr userDrawn="1"/>
        </p:nvSpPr>
        <p:spPr bwMode="black">
          <a:xfrm>
            <a:off x="11483074" y="6568717"/>
            <a:ext cx="6565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A2A752E-8A0E-044B-80DD-7F60C6CED701}" type="slidenum">
              <a:rPr kumimoji="1" lang="en-US" altLang="ko-KR" sz="1050" b="1" smtClean="0">
                <a:solidFill>
                  <a:schemeClr val="bg1">
                    <a:lumMod val="65000"/>
                  </a:schemeClr>
                </a:solidFill>
                <a:latin typeface="+mn-lt"/>
                <a:cs typeface="Arial" panose="020B0604020202020204" pitchFamily="34" charset="0"/>
              </a:rPr>
              <a:t>‹#›</a:t>
            </a:fld>
            <a:endParaRPr kumimoji="1" lang="ko-KR" altLang="en-US" sz="1000" b="0" dirty="0">
              <a:solidFill>
                <a:schemeClr val="bg1">
                  <a:lumMod val="65000"/>
                </a:schemeClr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9B0B0C15-640D-ED82-B5C2-6AE5265FE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19" y="1163689"/>
            <a:ext cx="11149361" cy="5292474"/>
          </a:xfrm>
        </p:spPr>
        <p:txBody>
          <a:bodyPr>
            <a:normAutofit/>
          </a:bodyPr>
          <a:lstStyle>
            <a:lvl1pPr marL="228600" indent="-228600" algn="just">
              <a:lnSpc>
                <a:spcPct val="125000"/>
              </a:lnSpc>
              <a:buFont typeface="시스템 서체 일반체"/>
              <a:buChar char="■"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505800" indent="-228600" algn="just">
              <a:lnSpc>
                <a:spcPct val="125000"/>
              </a:lnSpc>
              <a:buFont typeface="Arial" panose="020B0604020202020204" pitchFamily="34" charset="0"/>
              <a:buChar char="•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83000" indent="-228600" algn="just">
              <a:lnSpc>
                <a:spcPct val="125000"/>
              </a:lnSpc>
              <a:buFont typeface="시스템 서체 일반체"/>
              <a:buChar char="⁃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60200" indent="-228600" algn="just">
              <a:lnSpc>
                <a:spcPct val="125000"/>
              </a:lnSpc>
              <a:buFont typeface="Wingdings" pitchFamily="2" charset="2"/>
              <a:buChar char="ü"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337400" indent="-228600" algn="just">
              <a:lnSpc>
                <a:spcPct val="125000"/>
              </a:lnSpc>
              <a:buFont typeface="Courier New" panose="02070309020205020404" pitchFamily="49" charset="0"/>
              <a:buChar char="o"/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96828B8D-1E1E-4E5E-B4E8-1B18A22F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571" y="65009"/>
            <a:ext cx="10438017" cy="835981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57A6F270-01F9-E200-81DE-9A78F6527D9C}"/>
              </a:ext>
            </a:extLst>
          </p:cNvPr>
          <p:cNvCxnSpPr>
            <a:cxnSpLocks/>
          </p:cNvCxnSpPr>
          <p:nvPr userDrawn="1"/>
        </p:nvCxnSpPr>
        <p:spPr>
          <a:xfrm>
            <a:off x="0" y="654154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 descr="텍스트, 잔디 깎기, 디자인이(가) 표시된 사진&#10;&#10;자동 생성된 설명">
            <a:extLst>
              <a:ext uri="{FF2B5EF4-FFF2-40B4-BE49-F238E27FC236}">
                <a16:creationId xmlns:a16="http://schemas.microsoft.com/office/drawing/2014/main" id="{620C7224-C665-74B3-AA62-844F2109F3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8" b="40158"/>
          <a:stretch/>
        </p:blipFill>
        <p:spPr>
          <a:xfrm>
            <a:off x="35693" y="6584730"/>
            <a:ext cx="878708" cy="2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11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550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78D25-0D7D-414D-871A-9A4C59533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C143F-9D81-479B-88B4-A7D02A34F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A536C-CDBA-4884-AAA7-CFF4BACC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8BBDF-340F-4E7E-AA0F-28E146AA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4F91C9-3B09-49D6-99AA-9BB18376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759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25D2B-732C-46A9-949D-5C83D5E2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0D64F2-7239-4267-9E32-8D72FB4D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E4C663-FBFB-4965-A3B0-9940F57BC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4D1624-B868-47AE-94AC-4C536DFAD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C4D9B-F1E9-4E3F-9908-5E302FD0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59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2B441-3ECE-4741-A00F-5653CF93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58AB72-4E15-40C6-92ED-E4A720E623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46771-2DE2-4148-BBDF-51A3912C7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F30B70-8BA2-4652-9082-794895EF1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54D050-54AC-4C72-96F3-CE8EFE4C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D1599E-F540-4C31-BE67-CB3AF9D1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8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E0679-FE9A-486F-8F63-9D440A93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3ED7E2-D4E6-4606-A02B-68C9BE157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CA6020-BE05-4AB0-BF2E-AC81C2F96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890641-915B-41D8-B242-FD8B6EC8D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96BFDF-BFDE-4719-B6C5-D7131DB509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D8FCE3-7673-4072-BDD6-BE712B8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BB6C1-9F2A-4B2D-819C-5B1C61BBA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72180A-2DD4-47D6-88B8-45571DE4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67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85F3B-3968-41EE-9328-65308A01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F34AB6-05A9-4197-8297-81E3772E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D6CD7B-A6A3-47C2-BC50-565C157F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B6F71B-A8C6-40B7-8B66-C18D88E4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0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62BD15-8A77-4FD1-9EC0-D6C69880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02F43F-47D5-463F-8B2A-6F5EBDAC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B8D18-944D-4D95-94CD-C94393CC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81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44F98-7D4A-4607-A601-A820EDA7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720D0-634F-4B7D-BAD9-C34191241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B677F-CBF9-4601-BAB6-C7285299A0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D21CB-363D-43BC-8533-23A816FD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C706C5-F199-4F95-ACE1-8E11CD93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55F44B-BD5B-4326-B6C0-4E621E8E5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674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A98D0-5F43-4947-AAEB-475AD00C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81489-5835-4184-99AF-A49EFB8B8D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CB216C-327E-4881-962C-BAD01D5F1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11F4B-146E-45FF-860B-11CA98A89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F6E4A1-08CC-4B2E-8FBB-5DC953A2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CC8C4-8009-4F39-9B68-D94912081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474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3EF38D-A755-4355-8C39-A52A43619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FA4646-372A-4E22-89BE-76AED0752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B69079-3150-4B3A-9B3B-C7D354986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327DC-7BDD-403D-8838-55F8266F952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3EE04-B96E-4F59-A2F2-58573FC34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3C0E52-C310-4A05-AA95-015D1A64C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3BB4F-EBF9-4057-B3CC-9FC5FA8E76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50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64" r:id="rId14"/>
    <p:sldLayoutId id="2147483660" r:id="rId15"/>
    <p:sldLayoutId id="2147483661" r:id="rId16"/>
    <p:sldLayoutId id="2147483662" r:id="rId17"/>
    <p:sldLayoutId id="2147483663" r:id="rId1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D54DC7E-8FB5-A56A-F117-CFA01BD4D33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55746" y="5131746"/>
            <a:ext cx="2546106" cy="8016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EEA79-5815-47BE-B41F-AACE500D0AA5}"/>
              </a:ext>
            </a:extLst>
          </p:cNvPr>
          <p:cNvSpPr txBox="1"/>
          <p:nvPr/>
        </p:nvSpPr>
        <p:spPr>
          <a:xfrm>
            <a:off x="205740" y="1674674"/>
            <a:ext cx="11780520" cy="17543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sz="4400" b="1" dirty="0">
                <a:solidFill>
                  <a:srgbClr val="575756"/>
                </a:solidFill>
                <a:latin typeface="+mj-ea"/>
                <a:ea typeface="+mj-ea"/>
              </a:rPr>
              <a:t>OTA</a:t>
            </a:r>
            <a:r>
              <a:rPr lang="ko-KR" altLang="en-US" sz="4400" b="1" dirty="0">
                <a:solidFill>
                  <a:srgbClr val="575756"/>
                </a:solidFill>
                <a:latin typeface="+mj-ea"/>
                <a:ea typeface="+mj-ea"/>
              </a:rPr>
              <a:t> 실습</a:t>
            </a:r>
            <a:endParaRPr lang="en-US" altLang="ko-KR" sz="4400" b="1" dirty="0">
              <a:solidFill>
                <a:srgbClr val="575756"/>
              </a:solidFill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A336E2-D3C9-4740-AD1C-2A18BC690475}"/>
              </a:ext>
            </a:extLst>
          </p:cNvPr>
          <p:cNvSpPr txBox="1"/>
          <p:nvPr/>
        </p:nvSpPr>
        <p:spPr>
          <a:xfrm>
            <a:off x="8220452" y="3881620"/>
            <a:ext cx="3581400" cy="125012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2025.08.19</a:t>
            </a:r>
            <a:endParaRPr lang="en-US" altLang="ko-KR" sz="2000" b="1" spc="-15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algn="r">
              <a:lnSpc>
                <a:spcPct val="150000"/>
              </a:lnSpc>
            </a:pP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모빌리티 사이버보안 연구실</a:t>
            </a:r>
          </a:p>
        </p:txBody>
      </p:sp>
    </p:spTree>
    <p:extLst>
      <p:ext uri="{BB962C8B-B14F-4D97-AF65-F5344CB8AC3E}">
        <p14:creationId xmlns:p14="http://schemas.microsoft.com/office/powerpoint/2010/main" val="2311727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6A62BD-43FD-4636-B35D-9B7CA5CAA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6539" y="1006375"/>
            <a:ext cx="8295418" cy="4903002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DBB8CE84-897A-441B-831F-57BEBF02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CBD95-A82A-4A6C-8C2A-C131AEB87FF3}"/>
              </a:ext>
            </a:extLst>
          </p:cNvPr>
          <p:cNvSpPr txBox="1"/>
          <p:nvPr/>
        </p:nvSpPr>
        <p:spPr>
          <a:xfrm>
            <a:off x="189571" y="2330496"/>
            <a:ext cx="3163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7. </a:t>
            </a:r>
            <a:r>
              <a:rPr lang="en-US" altLang="ko-KR" sz="1600" b="1" dirty="0" err="1"/>
              <a:t>VSCode</a:t>
            </a:r>
            <a:r>
              <a:rPr lang="ko-KR" altLang="en-US" sz="1600" b="1" dirty="0"/>
              <a:t>를 열고 </a:t>
            </a:r>
            <a:r>
              <a:rPr lang="en-US" altLang="ko-KR" sz="1600" b="1" dirty="0"/>
              <a:t>Extension</a:t>
            </a:r>
            <a:r>
              <a:rPr lang="ko-KR" altLang="en-US" sz="1600" b="1" dirty="0"/>
              <a:t>창을 활성화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F7BBF2C-AA35-4F95-A04F-163A96FE6140}"/>
              </a:ext>
            </a:extLst>
          </p:cNvPr>
          <p:cNvSpPr/>
          <p:nvPr/>
        </p:nvSpPr>
        <p:spPr>
          <a:xfrm>
            <a:off x="3606539" y="2454442"/>
            <a:ext cx="339818" cy="33688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ln w="76200"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75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9754C9D-4FEA-4ED9-873C-DE380302E5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3215" y="1096261"/>
            <a:ext cx="8947389" cy="529272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1F26EF1-C929-4751-8135-F70E17142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0E91466-27D9-413A-8F92-6D54A18AB26A}"/>
              </a:ext>
            </a:extLst>
          </p:cNvPr>
          <p:cNvSpPr/>
          <p:nvPr/>
        </p:nvSpPr>
        <p:spPr>
          <a:xfrm>
            <a:off x="3253339" y="1520792"/>
            <a:ext cx="1915427" cy="190820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C08137-8C19-4CB0-93FF-76F08E9C3042}"/>
              </a:ext>
            </a:extLst>
          </p:cNvPr>
          <p:cNvSpPr txBox="1"/>
          <p:nvPr/>
        </p:nvSpPr>
        <p:spPr>
          <a:xfrm>
            <a:off x="189571" y="2497469"/>
            <a:ext cx="2589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8. </a:t>
            </a:r>
            <a:r>
              <a:rPr lang="ko-KR" altLang="en-US" sz="1600" b="1" dirty="0"/>
              <a:t>검색창에 </a:t>
            </a:r>
            <a:r>
              <a:rPr lang="en-US" altLang="ko-KR" sz="1600" b="1" dirty="0"/>
              <a:t>python</a:t>
            </a:r>
            <a:r>
              <a:rPr lang="ko-KR" altLang="en-US" sz="1600" b="1" dirty="0"/>
              <a:t>을 검색하고 </a:t>
            </a:r>
            <a:r>
              <a:rPr lang="en-US" altLang="ko-KR" sz="1600" b="1" dirty="0"/>
              <a:t>python extension</a:t>
            </a:r>
            <a:r>
              <a:rPr lang="ko-KR" altLang="en-US" sz="1600" b="1" dirty="0"/>
              <a:t>을 설치</a:t>
            </a:r>
          </a:p>
        </p:txBody>
      </p:sp>
    </p:spTree>
    <p:extLst>
      <p:ext uri="{BB962C8B-B14F-4D97-AF65-F5344CB8AC3E}">
        <p14:creationId xmlns:p14="http://schemas.microsoft.com/office/powerpoint/2010/main" val="2513347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5D072-5C94-4B79-B6D2-889C265EB66C}"/>
              </a:ext>
            </a:extLst>
          </p:cNvPr>
          <p:cNvSpPr/>
          <p:nvPr/>
        </p:nvSpPr>
        <p:spPr>
          <a:xfrm>
            <a:off x="4363720" y="1696720"/>
            <a:ext cx="3464560" cy="3464560"/>
          </a:xfrm>
          <a:prstGeom prst="rect">
            <a:avLst/>
          </a:prstGeom>
          <a:noFill/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CA208-6BBC-4384-90EA-3639A97D7437}"/>
              </a:ext>
            </a:extLst>
          </p:cNvPr>
          <p:cNvSpPr/>
          <p:nvPr/>
        </p:nvSpPr>
        <p:spPr>
          <a:xfrm>
            <a:off x="4732495" y="3061079"/>
            <a:ext cx="2727030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MQTT Broker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43916-1C8B-49CD-8777-3C1B6D78B2C1}"/>
              </a:ext>
            </a:extLst>
          </p:cNvPr>
          <p:cNvSpPr/>
          <p:nvPr/>
        </p:nvSpPr>
        <p:spPr>
          <a:xfrm>
            <a:off x="3749040" y="1391920"/>
            <a:ext cx="1379744" cy="1330960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7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55C86-0773-44CB-BA61-E055E8CD14FC}"/>
              </a:ext>
            </a:extLst>
          </p:cNvPr>
          <p:cNvSpPr/>
          <p:nvPr/>
        </p:nvSpPr>
        <p:spPr>
          <a:xfrm>
            <a:off x="3833618" y="1549568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03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320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05712A-45ED-4EF6-B310-644B7995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319" y="1134814"/>
            <a:ext cx="11149361" cy="5292474"/>
          </a:xfrm>
        </p:spPr>
        <p:txBody>
          <a:bodyPr>
            <a:normAutofit/>
          </a:bodyPr>
          <a:lstStyle/>
          <a:p>
            <a:pPr marL="0" indent="0" algn="l">
              <a:lnSpc>
                <a:spcPct val="140000"/>
              </a:lnSpc>
              <a:spcBef>
                <a:spcPts val="500"/>
              </a:spcBef>
              <a:buNone/>
            </a:pPr>
            <a:r>
              <a:rPr lang="en-US" altLang="ko-KR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</a:t>
            </a:r>
            <a:r>
              <a:rPr lang="ko-KR" altLang="en-US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란</a:t>
            </a:r>
            <a:r>
              <a:rPr lang="en-US" altLang="ko-KR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pPr lvl="1" algn="l">
              <a:lnSpc>
                <a:spcPct val="140000"/>
              </a:lnSpc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머신 대 머신 통신에 사용되는 표준 기반 메시징 프로토콜 또는 규칙 세트입니다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스마트 센서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웨어러블 및 기타 사물 인터넷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(IoT)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디바이스는 일반적으로 리소스 제약이 있는 네트워크를 통해 제한된 대역폭으로 데이터를 전송하고 수신해야 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이러한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IoT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디바이스는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데이터 전송에 사용하는데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구현이 쉽고 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IoT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데이터를 효율적으로 전달할 수 있기 때문입니다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MQTT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디바이스에서 클라우드로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클라우드에서 디바이스로의 메시징을 지원합니다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marL="0" indent="0" algn="l">
              <a:lnSpc>
                <a:spcPct val="140000"/>
              </a:lnSpc>
              <a:spcBef>
                <a:spcPts val="500"/>
              </a:spcBef>
              <a:buNone/>
            </a:pPr>
            <a:endParaRPr lang="en-US" altLang="ko-KR" sz="160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>
              <a:lnSpc>
                <a:spcPct val="140000"/>
              </a:lnSpc>
              <a:spcBef>
                <a:spcPts val="500"/>
              </a:spcBef>
            </a:pPr>
            <a:endParaRPr lang="ko-KR" altLang="en-US" sz="1600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59B61-7993-46F9-A491-F3C97073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r>
              <a:rPr lang="ko-KR" altLang="en-US" dirty="0"/>
              <a:t> </a:t>
            </a:r>
            <a:r>
              <a:rPr lang="en-US" altLang="ko-KR" dirty="0"/>
              <a:t>Protocol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8F0AB-352B-4519-9CF0-6506CD9FC304}"/>
              </a:ext>
            </a:extLst>
          </p:cNvPr>
          <p:cNvSpPr txBox="1"/>
          <p:nvPr/>
        </p:nvSpPr>
        <p:spPr>
          <a:xfrm>
            <a:off x="-77001" y="6258011"/>
            <a:ext cx="729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:https://aws.amazon.com/what-is/</a:t>
            </a:r>
            <a:r>
              <a:rPr lang="en-US" altLang="ko-KR" sz="800" dirty="0" err="1">
                <a:solidFill>
                  <a:schemeClr val="bg2">
                    <a:lumMod val="50000"/>
                  </a:schemeClr>
                </a:solidFill>
              </a:rPr>
              <a:t>mqtt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/#:~:text=MQTT%20is%20a%20standards%2Dbased,constrained%20network%20with%20limited%20bandwidth.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:https://www.quicsolv.com/internet-of-things/mqtt-publish-subscribe-messaging/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1D08DF-0F83-4EDA-A507-8AA434E99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500" y="3354558"/>
            <a:ext cx="3785837" cy="265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9150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805712A-45ED-4EF6-B310-644B7995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44" y="965537"/>
            <a:ext cx="11149361" cy="5292474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  <a:spcBef>
                <a:spcPts val="500"/>
              </a:spcBef>
            </a:pPr>
            <a:r>
              <a:rPr lang="en-US" altLang="ko-KR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구성 요소</a:t>
            </a:r>
            <a:r>
              <a:rPr lang="en-US" altLang="ko-KR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pPr lvl="1" algn="l">
              <a:lnSpc>
                <a:spcPct val="140000"/>
              </a:lnSpc>
            </a:pP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아래와 같이 클라이언트와 브로커를 정의하여 게시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/</a:t>
            </a:r>
            <a:r>
              <a:rPr lang="ko-KR" altLang="en-US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구독 모델을 구현합니다</a:t>
            </a:r>
            <a:r>
              <a:rPr lang="en-US" altLang="ko-KR" sz="14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1" algn="l">
              <a:lnSpc>
                <a:spcPct val="1400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</a:t>
            </a:r>
          </a:p>
          <a:p>
            <a:pPr lvl="2" algn="l">
              <a:lnSpc>
                <a:spcPct val="140000"/>
              </a:lnSpc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클라이언트는 서버부터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라이브러리를 실행하는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마이크로컨트롤러에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이르는 모든 디바이스가 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클라이언트는 메시지를 보내는 경우 게시자 역할을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메시지를 수신하는 경우 수신자 역할을 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기본적으로 네트워크를 통해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사용하여 통신하는 모든 디바이스를 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 디바이스라고 할 수 있습니다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2" algn="l">
              <a:lnSpc>
                <a:spcPct val="140000"/>
              </a:lnSpc>
            </a:pPr>
            <a:endParaRPr lang="en-US" altLang="ko-KR" sz="1200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lvl="1" algn="l">
              <a:lnSpc>
                <a:spcPct val="140000"/>
              </a:lnSpc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400" b="1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브로커</a:t>
            </a:r>
          </a:p>
          <a:p>
            <a:pPr lvl="2" algn="l">
              <a:lnSpc>
                <a:spcPct val="140000"/>
              </a:lnSpc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브로커는 여러 클라이언트 간의 메시지를 조정하는 </a:t>
            </a:r>
            <a:r>
              <a:rPr lang="ko-KR" altLang="en-US" sz="1200" b="0" i="0" dirty="0" err="1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백엔드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시스템입니다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브로커는 메시지 수신 및 필터링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각 메시지를 구독하는 클라이언트 식별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메시지 전송 등과 같은 작업을 담당합니다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또한 다음과 같은 다른 태스크도 처리합니다</a:t>
            </a: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pPr lvl="2" algn="l">
              <a:lnSpc>
                <a:spcPct val="140000"/>
              </a:lnSpc>
            </a:pPr>
            <a:r>
              <a:rPr lang="en-US" altLang="ko-KR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MQTT </a:t>
            </a: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클라이언트 권한 부여 및 인증</a:t>
            </a:r>
          </a:p>
          <a:p>
            <a:pPr lvl="2" algn="l">
              <a:lnSpc>
                <a:spcPct val="140000"/>
              </a:lnSpc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추가 분석을 위해 다른 시스템으로 메시지 전달</a:t>
            </a:r>
          </a:p>
          <a:p>
            <a:pPr lvl="2" algn="l">
              <a:lnSpc>
                <a:spcPct val="140000"/>
              </a:lnSpc>
            </a:pPr>
            <a:r>
              <a:rPr lang="ko-KR" altLang="en-US" sz="1200" b="0" i="0" dirty="0">
                <a:solidFill>
                  <a:srgbClr val="333333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누락된 메시지 및 클라이언트 세션 처리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3759B61-7993-46F9-A491-F3C970739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E8F0AB-352B-4519-9CF0-6506CD9FC304}"/>
              </a:ext>
            </a:extLst>
          </p:cNvPr>
          <p:cNvSpPr txBox="1"/>
          <p:nvPr/>
        </p:nvSpPr>
        <p:spPr>
          <a:xfrm>
            <a:off x="0" y="6258011"/>
            <a:ext cx="729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:https://aws.amazon.com/what-is/</a:t>
            </a:r>
            <a:r>
              <a:rPr lang="en-US" altLang="ko-KR" sz="800" dirty="0" err="1">
                <a:solidFill>
                  <a:schemeClr val="bg2">
                    <a:lumMod val="50000"/>
                  </a:schemeClr>
                </a:solidFill>
              </a:rPr>
              <a:t>mqtt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/#:~:text=MQTT%20is%20a%20standards%2Dbased,constrained%20network%20with%20limited%20bandwidth.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:https://nitin-sharma.medium.com/getting-started-with-mqtt-part-1-a3c365e3a488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DAEE05B-2307-4BD0-9BD8-B49D98155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3741" y="4317485"/>
            <a:ext cx="3575938" cy="210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12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A8317-E1DA-05C6-882D-3FA58FBF6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EF6785F-1912-334B-55C0-9E616EC6D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44" y="965537"/>
            <a:ext cx="11149361" cy="5292474"/>
          </a:xfrm>
        </p:spPr>
        <p:txBody>
          <a:bodyPr>
            <a:normAutofit/>
          </a:bodyPr>
          <a:lstStyle/>
          <a:p>
            <a:pPr algn="l">
              <a:lnSpc>
                <a:spcPct val="140000"/>
              </a:lnSpc>
              <a:spcBef>
                <a:spcPts val="500"/>
              </a:spcBef>
            </a:pPr>
            <a:r>
              <a:rPr lang="en-US" altLang="ko-KR" sz="1600" dirty="0" err="1">
                <a:solidFill>
                  <a:srgbClr val="232F3E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Mosquitto</a:t>
            </a:r>
            <a:r>
              <a:rPr lang="en-US" altLang="ko-KR" sz="1600" dirty="0">
                <a:solidFill>
                  <a:srgbClr val="232F3E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</a:t>
            </a:r>
            <a:r>
              <a:rPr lang="ko-KR" altLang="en-US" sz="1600" dirty="0">
                <a:solidFill>
                  <a:srgbClr val="232F3E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란</a:t>
            </a:r>
            <a:r>
              <a:rPr lang="en-US" altLang="ko-KR" sz="1600" b="1" i="0" dirty="0">
                <a:solidFill>
                  <a:srgbClr val="232F3E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?</a:t>
            </a:r>
          </a:p>
          <a:p>
            <a:pPr lvl="1" algn="l">
              <a:lnSpc>
                <a:spcPct val="140000"/>
              </a:lnSpc>
            </a:pPr>
            <a:r>
              <a:rPr lang="en-US" altLang="ko-KR" dirty="0" err="1"/>
              <a:t>Mosquitto</a:t>
            </a:r>
            <a:r>
              <a:rPr lang="ko-KR" altLang="en-US" dirty="0"/>
              <a:t>는 </a:t>
            </a:r>
            <a:r>
              <a:rPr lang="en-US" altLang="ko-KR" dirty="0"/>
              <a:t>Eclipse</a:t>
            </a:r>
            <a:r>
              <a:rPr lang="ko-KR" altLang="en-US" dirty="0"/>
              <a:t>에서 만든 </a:t>
            </a:r>
            <a:r>
              <a:rPr lang="en-US" altLang="ko-KR" dirty="0"/>
              <a:t>MQTT </a:t>
            </a:r>
            <a:r>
              <a:rPr lang="ko-KR" altLang="en-US" dirty="0"/>
              <a:t>프로토콜을 사용하는 오픈 소스 브로커입니다</a:t>
            </a:r>
            <a:r>
              <a:rPr lang="en-US" altLang="ko-KR" dirty="0"/>
              <a:t>.</a:t>
            </a:r>
          </a:p>
          <a:p>
            <a:pPr lvl="1" algn="l">
              <a:lnSpc>
                <a:spcPct val="140000"/>
              </a:lnSpc>
            </a:pPr>
            <a:r>
              <a:rPr lang="ko-KR" altLang="en-US" dirty="0"/>
              <a:t>가볍고 빠르며</a:t>
            </a:r>
            <a:r>
              <a:rPr lang="en-US" altLang="ko-KR" dirty="0"/>
              <a:t>, </a:t>
            </a:r>
            <a:r>
              <a:rPr lang="ko-KR" altLang="en-US" dirty="0"/>
              <a:t>무료로 사용할 수 있고 다양한 플랫폼</a:t>
            </a:r>
            <a:r>
              <a:rPr lang="en-US" altLang="ko-KR" dirty="0"/>
              <a:t>(Windows, Linux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 설치하여 운용할 수 있습니다</a:t>
            </a:r>
            <a:r>
              <a:rPr lang="en-US" altLang="ko-KR" dirty="0"/>
              <a:t>.</a:t>
            </a:r>
            <a:endParaRPr lang="en-US" altLang="ko-KR" sz="1400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277200" lvl="1" indent="0" algn="l">
              <a:lnSpc>
                <a:spcPct val="140000"/>
              </a:lnSpc>
              <a:buNone/>
            </a:pPr>
            <a:endParaRPr lang="en-US" altLang="ko-KR" sz="1200" b="0" i="0" dirty="0">
              <a:solidFill>
                <a:srgbClr val="333333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b="0" dirty="0"/>
              <a:t>왜 </a:t>
            </a:r>
            <a:r>
              <a:rPr lang="en-US" altLang="ko-KR" b="0" dirty="0" err="1"/>
              <a:t>Mosquitto</a:t>
            </a:r>
            <a:r>
              <a:rPr lang="ko-KR" altLang="en-US" b="0" dirty="0"/>
              <a:t>를 사용하는가</a:t>
            </a:r>
            <a:r>
              <a:rPr lang="en-US" altLang="ko-KR" b="0" dirty="0"/>
              <a:t>?</a:t>
            </a:r>
          </a:p>
          <a:p>
            <a:pPr lvl="1" algn="l">
              <a:lnSpc>
                <a:spcPct val="140000"/>
              </a:lnSpc>
            </a:pPr>
            <a:r>
              <a:rPr lang="ko-KR" altLang="en-US" dirty="0"/>
              <a:t>설치</a:t>
            </a:r>
            <a:r>
              <a:rPr lang="en-US" altLang="ko-KR" dirty="0"/>
              <a:t>/</a:t>
            </a:r>
            <a:r>
              <a:rPr lang="ko-KR" altLang="en-US" dirty="0"/>
              <a:t>운영이 매우 쉽고</a:t>
            </a:r>
            <a:r>
              <a:rPr lang="en-US" altLang="ko-KR" dirty="0"/>
              <a:t>, </a:t>
            </a:r>
            <a:r>
              <a:rPr lang="ko-KR" altLang="en-US" dirty="0"/>
              <a:t>자료가 많아 실습 및 프로젝트에 적합합니다</a:t>
            </a:r>
            <a:r>
              <a:rPr lang="en-US" altLang="ko-KR" dirty="0"/>
              <a:t>.</a:t>
            </a:r>
          </a:p>
          <a:p>
            <a:pPr lvl="1" algn="l">
              <a:lnSpc>
                <a:spcPct val="140000"/>
              </a:lnSpc>
            </a:pPr>
            <a:r>
              <a:rPr lang="ko-KR" altLang="en-US" dirty="0"/>
              <a:t>경량 메시지 프로토콜로 작은 메모리</a:t>
            </a:r>
            <a:r>
              <a:rPr lang="en-US" altLang="ko-KR" dirty="0"/>
              <a:t>, </a:t>
            </a:r>
            <a:r>
              <a:rPr lang="ko-KR" altLang="en-US" dirty="0"/>
              <a:t>낮은 전력 소모 환경</a:t>
            </a:r>
            <a:r>
              <a:rPr lang="en-US" altLang="ko-KR" dirty="0"/>
              <a:t>(</a:t>
            </a:r>
            <a:r>
              <a:rPr lang="ko-KR" altLang="en-US" dirty="0"/>
              <a:t>임베디드</a:t>
            </a:r>
            <a:r>
              <a:rPr lang="en-US" altLang="ko-KR" dirty="0"/>
              <a:t>, IoT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에서 탁월합니다</a:t>
            </a:r>
            <a:r>
              <a:rPr lang="en-US" altLang="ko-KR" dirty="0"/>
              <a:t>.</a:t>
            </a:r>
          </a:p>
          <a:p>
            <a:pPr lvl="1" algn="l">
              <a:lnSpc>
                <a:spcPct val="140000"/>
              </a:lnSpc>
            </a:pPr>
            <a:r>
              <a:rPr lang="ko-KR" altLang="en-US" dirty="0"/>
              <a:t>실시간</a:t>
            </a:r>
            <a:r>
              <a:rPr lang="en-US" altLang="ko-KR" dirty="0"/>
              <a:t>, </a:t>
            </a:r>
            <a:r>
              <a:rPr lang="ko-KR" altLang="en-US" dirty="0"/>
              <a:t>신뢰성</a:t>
            </a:r>
            <a:r>
              <a:rPr lang="en-US" altLang="ko-KR" dirty="0"/>
              <a:t>, </a:t>
            </a:r>
            <a:r>
              <a:rPr lang="ko-KR" altLang="en-US" dirty="0"/>
              <a:t>멀티 유저</a:t>
            </a:r>
            <a:r>
              <a:rPr lang="en-US" altLang="ko-KR" dirty="0"/>
              <a:t>/</a:t>
            </a:r>
            <a:r>
              <a:rPr lang="ko-KR" altLang="en-US" dirty="0"/>
              <a:t>디바이스 지원</a:t>
            </a:r>
            <a:r>
              <a:rPr lang="en-US" altLang="ko-KR" dirty="0"/>
              <a:t>, </a:t>
            </a:r>
            <a:r>
              <a:rPr lang="ko-KR" altLang="en-US" dirty="0"/>
              <a:t>기능 확장 용이 등의 특징이 있습니다</a:t>
            </a:r>
            <a:r>
              <a:rPr lang="en-US" altLang="ko-KR" dirty="0"/>
              <a:t>.</a:t>
            </a:r>
            <a:endParaRPr lang="en-US" altLang="ko-KR" sz="1400" dirty="0">
              <a:solidFill>
                <a:srgbClr val="333333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403E73A-CCB4-266A-B264-B32EE31E0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– </a:t>
            </a:r>
            <a:r>
              <a:rPr lang="en-US" altLang="ko-KR" dirty="0" err="1"/>
              <a:t>Mosquitto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E1618F-7AA7-A0F5-53FB-8948FC1208D8}"/>
              </a:ext>
            </a:extLst>
          </p:cNvPr>
          <p:cNvSpPr txBox="1"/>
          <p:nvPr/>
        </p:nvSpPr>
        <p:spPr>
          <a:xfrm>
            <a:off x="0" y="6258011"/>
            <a:ext cx="72927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:https://aws.amazon.com/what-is/</a:t>
            </a:r>
            <a:r>
              <a:rPr lang="en-US" altLang="ko-KR" sz="800" dirty="0" err="1">
                <a:solidFill>
                  <a:schemeClr val="bg2">
                    <a:lumMod val="50000"/>
                  </a:schemeClr>
                </a:solidFill>
              </a:rPr>
              <a:t>mqtt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/#:~:text=MQTT%20is%20a%20standards%2Dbased,constrained%20network%20with%20limited%20bandwidth.</a:t>
            </a:r>
          </a:p>
          <a:p>
            <a:r>
              <a:rPr lang="ko-KR" altLang="en-US" sz="800" dirty="0">
                <a:solidFill>
                  <a:schemeClr val="bg2">
                    <a:lumMod val="50000"/>
                  </a:schemeClr>
                </a:solidFill>
              </a:rPr>
              <a:t>출처</a:t>
            </a:r>
            <a:r>
              <a:rPr lang="en-US" altLang="ko-KR" sz="800" dirty="0">
                <a:solidFill>
                  <a:schemeClr val="bg2">
                    <a:lumMod val="50000"/>
                  </a:schemeClr>
                </a:solidFill>
              </a:rPr>
              <a:t>:https://nitin-sharma.medium.com/getting-started-with-mqtt-part-1-a3c365e3a488</a:t>
            </a:r>
            <a:endParaRPr lang="ko-KR" altLang="en-US" sz="8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1028" name="Picture 4" descr="Setting Up An MQTT Broker With Mosquitto">
            <a:extLst>
              <a:ext uri="{FF2B5EF4-FFF2-40B4-BE49-F238E27FC236}">
                <a16:creationId xmlns:a16="http://schemas.microsoft.com/office/drawing/2014/main" id="{C9E6C12C-76D0-CD2A-E620-01B663AACA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48" b="25907"/>
          <a:stretch>
            <a:fillRect/>
          </a:stretch>
        </p:blipFill>
        <p:spPr bwMode="auto">
          <a:xfrm>
            <a:off x="6215128" y="4612006"/>
            <a:ext cx="4412460" cy="126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QTT">
            <a:extLst>
              <a:ext uri="{FF2B5EF4-FFF2-40B4-BE49-F238E27FC236}">
                <a16:creationId xmlns:a16="http://schemas.microsoft.com/office/drawing/2014/main" id="{EE90C09C-AA73-244D-1EB0-03A24FF64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332" y="4857750"/>
            <a:ext cx="3285870" cy="83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545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2B996-F585-F79D-9A92-E886C03C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17687ED-23FB-82F3-DA52-67D6CC65EDD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30544" y="1588401"/>
            <a:ext cx="12700" cy="8338915"/>
          </a:xfrm>
          <a:prstGeom prst="bentConnector3">
            <a:avLst>
              <a:gd name="adj1" fmla="val 49591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7F0E4CC-5E39-BE82-62C9-5F34325456DE}"/>
              </a:ext>
            </a:extLst>
          </p:cNvPr>
          <p:cNvSpPr txBox="1"/>
          <p:nvPr/>
        </p:nvSpPr>
        <p:spPr>
          <a:xfrm>
            <a:off x="4722650" y="5858902"/>
            <a:ext cx="3123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Download with URL request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3F9F9E8-0971-9D8D-BD43-5A74EA90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MQTT broker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4FC47F0-D7BB-EA12-DC21-221093220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9" b="14499"/>
          <a:stretch/>
        </p:blipFill>
        <p:spPr>
          <a:xfrm>
            <a:off x="4958706" y="1088542"/>
            <a:ext cx="1800000" cy="1278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089D473-5311-940F-679D-A8170A9327E7}"/>
              </a:ext>
            </a:extLst>
          </p:cNvPr>
          <p:cNvCxnSpPr>
            <a:cxnSpLocks/>
          </p:cNvCxnSpPr>
          <p:nvPr/>
        </p:nvCxnSpPr>
        <p:spPr>
          <a:xfrm>
            <a:off x="2805667" y="4514431"/>
            <a:ext cx="1446347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4108CF85-5AB2-0EA5-48A1-6A848FCB9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129" y="3580321"/>
            <a:ext cx="687421" cy="68742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3E33425-AD6E-1664-CA3A-C2000A7D3EB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23" t="41484" r="39931" b="33326"/>
          <a:stretch/>
        </p:blipFill>
        <p:spPr>
          <a:xfrm>
            <a:off x="565232" y="3546121"/>
            <a:ext cx="2240435" cy="138795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9F5B86C6-F123-2FDB-1A78-CFA34178A7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700" y="1814914"/>
            <a:ext cx="991999" cy="991999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1327F615-CBC6-D08A-98EA-400E763B90CD}"/>
              </a:ext>
            </a:extLst>
          </p:cNvPr>
          <p:cNvSpPr/>
          <p:nvPr/>
        </p:nvSpPr>
        <p:spPr>
          <a:xfrm>
            <a:off x="643259" y="4981116"/>
            <a:ext cx="2084380" cy="3703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 publisher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32C5B95-F0F2-85DF-6AD5-6D444443FBE0}"/>
              </a:ext>
            </a:extLst>
          </p:cNvPr>
          <p:cNvSpPr/>
          <p:nvPr/>
        </p:nvSpPr>
        <p:spPr>
          <a:xfrm>
            <a:off x="8982174" y="5351482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Central Gateway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048E8EA-0CBC-C072-7134-47AA0C203B84}"/>
              </a:ext>
            </a:extLst>
          </p:cNvPr>
          <p:cNvSpPr/>
          <p:nvPr/>
        </p:nvSpPr>
        <p:spPr>
          <a:xfrm>
            <a:off x="643259" y="5351482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Supplier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27A321F-D86E-1AD6-0865-6ED52E6A0A1D}"/>
              </a:ext>
            </a:extLst>
          </p:cNvPr>
          <p:cNvCxnSpPr/>
          <p:nvPr/>
        </p:nvCxnSpPr>
        <p:spPr>
          <a:xfrm flipV="1">
            <a:off x="7061540" y="4412195"/>
            <a:ext cx="1723123" cy="783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0DADB3D-618C-6927-0CC6-31E645751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9390" y="3666883"/>
            <a:ext cx="687421" cy="687421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B24846AD-935F-01A4-E765-CC59A7F97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37586" y="1936518"/>
            <a:ext cx="991999" cy="991999"/>
          </a:xfrm>
          <a:prstGeom prst="rect">
            <a:avLst/>
          </a:prstGeom>
        </p:spPr>
      </p:pic>
      <p:cxnSp>
        <p:nvCxnSpPr>
          <p:cNvPr id="5" name="연결선: 구부러짐 4">
            <a:extLst>
              <a:ext uri="{FF2B5EF4-FFF2-40B4-BE49-F238E27FC236}">
                <a16:creationId xmlns:a16="http://schemas.microsoft.com/office/drawing/2014/main" id="{F528253C-8EEE-1AA7-B541-B14AD1CDBF00}"/>
              </a:ext>
            </a:extLst>
          </p:cNvPr>
          <p:cNvCxnSpPr>
            <a:stCxn id="36" idx="3"/>
            <a:endCxn id="10" idx="1"/>
          </p:cNvCxnSpPr>
          <p:nvPr/>
        </p:nvCxnSpPr>
        <p:spPr>
          <a:xfrm flipH="1">
            <a:off x="565232" y="2310914"/>
            <a:ext cx="553467" cy="1929187"/>
          </a:xfrm>
          <a:prstGeom prst="curvedConnector5">
            <a:avLst>
              <a:gd name="adj1" fmla="val -41303"/>
              <a:gd name="adj2" fmla="val 44869"/>
              <a:gd name="adj3" fmla="val 141303"/>
            </a:avLst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A1AED5-5AC2-F2F5-3703-4AD42EAC6CFB}"/>
              </a:ext>
            </a:extLst>
          </p:cNvPr>
          <p:cNvSpPr/>
          <p:nvPr/>
        </p:nvSpPr>
        <p:spPr>
          <a:xfrm>
            <a:off x="8982174" y="4981116"/>
            <a:ext cx="2084380" cy="3703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 subscriber</a:t>
            </a:r>
            <a:endParaRPr lang="ko-KR" altLang="en-US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860C48C-C482-C5B2-3B62-589B5A3DD2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1258" y="3580321"/>
            <a:ext cx="2466211" cy="1353759"/>
          </a:xfrm>
          <a:prstGeom prst="rect">
            <a:avLst/>
          </a:prstGeom>
        </p:spPr>
      </p:pic>
      <p:cxnSp>
        <p:nvCxnSpPr>
          <p:cNvPr id="22" name="연결선: 구부러짐 21">
            <a:extLst>
              <a:ext uri="{FF2B5EF4-FFF2-40B4-BE49-F238E27FC236}">
                <a16:creationId xmlns:a16="http://schemas.microsoft.com/office/drawing/2014/main" id="{96E2D106-F337-D137-716D-CA28CDC630A4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 flipH="1" flipV="1">
            <a:off x="11037586" y="2432518"/>
            <a:ext cx="219883" cy="1824683"/>
          </a:xfrm>
          <a:prstGeom prst="curvedConnector5">
            <a:avLst>
              <a:gd name="adj1" fmla="val -103964"/>
              <a:gd name="adj2" fmla="val 54957"/>
              <a:gd name="adj3" fmla="val 203964"/>
            </a:avLst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58505CB-0C57-FC30-300F-128A2DBB4B69}"/>
              </a:ext>
            </a:extLst>
          </p:cNvPr>
          <p:cNvCxnSpPr>
            <a:cxnSpLocks/>
          </p:cNvCxnSpPr>
          <p:nvPr/>
        </p:nvCxnSpPr>
        <p:spPr>
          <a:xfrm flipV="1">
            <a:off x="565232" y="2310914"/>
            <a:ext cx="4393474" cy="12352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40736FB-C85C-CCD6-95F3-2FBBF1F9E3A0}"/>
              </a:ext>
            </a:extLst>
          </p:cNvPr>
          <p:cNvCxnSpPr>
            <a:cxnSpLocks/>
          </p:cNvCxnSpPr>
          <p:nvPr/>
        </p:nvCxnSpPr>
        <p:spPr>
          <a:xfrm flipH="1" flipV="1">
            <a:off x="6662976" y="2281226"/>
            <a:ext cx="4594493" cy="128174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A2959A-8910-FBEA-B0A1-232FF44CE4AF}"/>
              </a:ext>
            </a:extLst>
          </p:cNvPr>
          <p:cNvSpPr/>
          <p:nvPr/>
        </p:nvSpPr>
        <p:spPr>
          <a:xfrm>
            <a:off x="0" y="900990"/>
            <a:ext cx="12192000" cy="5639769"/>
          </a:xfrm>
          <a:prstGeom prst="rect">
            <a:avLst/>
          </a:prstGeom>
          <a:solidFill>
            <a:schemeClr val="bg1">
              <a:alpha val="89804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5387759A-B0DD-73DC-42F5-671B16B57940}"/>
              </a:ext>
            </a:extLst>
          </p:cNvPr>
          <p:cNvSpPr/>
          <p:nvPr/>
        </p:nvSpPr>
        <p:spPr>
          <a:xfrm>
            <a:off x="4722650" y="5366312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4E66120-65EC-7877-4013-45EF3E3C5E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9937" y="3610009"/>
            <a:ext cx="2491057" cy="1324071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3E92849-5F82-D1DC-02CB-6D452B312071}"/>
              </a:ext>
            </a:extLst>
          </p:cNvPr>
          <p:cNvSpPr/>
          <p:nvPr/>
        </p:nvSpPr>
        <p:spPr>
          <a:xfrm>
            <a:off x="4722650" y="4981116"/>
            <a:ext cx="2084380" cy="37036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MQTT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7426A6-62FC-9C22-C578-92F13D463B70}"/>
              </a:ext>
            </a:extLst>
          </p:cNvPr>
          <p:cNvSpPr txBox="1"/>
          <p:nvPr/>
        </p:nvSpPr>
        <p:spPr>
          <a:xfrm>
            <a:off x="5765396" y="1380545"/>
            <a:ext cx="53821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Publishing</a:t>
            </a:r>
            <a:r>
              <a:rPr lang="ko-KR" altLang="en-US" b="1" dirty="0"/>
              <a:t>된 메시지를 </a:t>
            </a:r>
            <a:r>
              <a:rPr lang="en-US" altLang="ko-KR" b="1" dirty="0"/>
              <a:t>Subscriber</a:t>
            </a:r>
            <a:r>
              <a:rPr lang="ko-KR" altLang="en-US" b="1" dirty="0"/>
              <a:t>에 </a:t>
            </a:r>
            <a:r>
              <a:rPr lang="en-US" altLang="ko-KR" b="1" dirty="0"/>
              <a:t>Broadcasting</a:t>
            </a:r>
            <a:r>
              <a:rPr lang="ko-KR" altLang="en-US" b="1" dirty="0"/>
              <a:t>을 통해 전송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1</a:t>
            </a:r>
            <a:r>
              <a:rPr lang="ko-KR" altLang="en-US" b="1" dirty="0"/>
              <a:t> 대 다 통신에 효율적이며 </a:t>
            </a:r>
            <a:r>
              <a:rPr lang="en-US" altLang="ko-KR" b="1" dirty="0"/>
              <a:t>IoT </a:t>
            </a:r>
            <a:r>
              <a:rPr lang="ko-KR" altLang="en-US" b="1" dirty="0"/>
              <a:t>디바이스 등에서 활용되고 있음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다수의 차량에 업데이트에 대한 정보 및 파일을 동시에 전달하기 위해 활용</a:t>
            </a:r>
          </a:p>
        </p:txBody>
      </p:sp>
    </p:spTree>
    <p:extLst>
      <p:ext uri="{BB962C8B-B14F-4D97-AF65-F5344CB8AC3E}">
        <p14:creationId xmlns:p14="http://schemas.microsoft.com/office/powerpoint/2010/main" val="233274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E16540B-58BB-3364-2F67-90412CD7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2" y="1051721"/>
            <a:ext cx="5354180" cy="529247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코드를 일괄 관리하기 위한 디렉토리를 생성</a:t>
            </a:r>
            <a:endParaRPr lang="en-US" altLang="ko-KR" dirty="0"/>
          </a:p>
          <a:p>
            <a:pPr lvl="1"/>
            <a:r>
              <a:rPr lang="ko-KR" altLang="en-US" dirty="0"/>
              <a:t>디렉토리는 특정 파일 주소 절대값을 입력하기 위해 영문으로 생성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737A99-D863-DF8A-B1D8-1AEFE8AA9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디렉토리 생성하기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0B6A37-A937-ADE9-A451-EF87B7295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97" y="1864077"/>
            <a:ext cx="5954449" cy="38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3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3CFDA-A1B8-88D8-B027-E4861DAC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29DBB08-1B80-A090-00E4-24117C7E0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2" y="1051721"/>
            <a:ext cx="5354180" cy="529247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eclips</a:t>
            </a:r>
            <a:r>
              <a:rPr lang="ko-KR" altLang="en-US" dirty="0"/>
              <a:t>에서 제공하는 </a:t>
            </a:r>
            <a:r>
              <a:rPr lang="en-US" altLang="ko-KR" dirty="0"/>
              <a:t>MQTT </a:t>
            </a:r>
            <a:r>
              <a:rPr lang="en-US" altLang="ko-KR" dirty="0" err="1"/>
              <a:t>mosquitto</a:t>
            </a:r>
            <a:r>
              <a:rPr lang="en-US" altLang="ko-KR" dirty="0"/>
              <a:t> broker</a:t>
            </a:r>
            <a:r>
              <a:rPr lang="ko-KR" altLang="en-US" dirty="0"/>
              <a:t>를 설치</a:t>
            </a:r>
            <a:endParaRPr lang="en-US" altLang="ko-KR" dirty="0">
              <a:hlinkClick r:id="rId2"/>
            </a:endParaRPr>
          </a:p>
          <a:p>
            <a:pPr lvl="1"/>
            <a:r>
              <a:rPr lang="en-US" altLang="ko-KR" dirty="0">
                <a:hlinkClick r:id="rId2"/>
              </a:rPr>
              <a:t>https://mosquitto.org/download/</a:t>
            </a:r>
            <a:endParaRPr lang="en-US" altLang="ko-KR" dirty="0"/>
          </a:p>
          <a:p>
            <a:pPr lvl="1"/>
            <a:r>
              <a:rPr lang="ko-KR" altLang="en-US" dirty="0"/>
              <a:t>이때 설치 </a:t>
            </a:r>
            <a:r>
              <a:rPr lang="en-US" altLang="ko-KR" dirty="0"/>
              <a:t>Destination Folder</a:t>
            </a:r>
            <a:r>
              <a:rPr lang="ko-KR" altLang="en-US" dirty="0"/>
              <a:t>를 바탕화면에 생성한 폴더로 지정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EE6F92-55BC-B37F-A5D6-AA38EC96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어플리케이션 설치</a:t>
            </a:r>
          </a:p>
        </p:txBody>
      </p:sp>
      <p:pic>
        <p:nvPicPr>
          <p:cNvPr id="13" name="그림 12" descr="텍스트, 스크린샷, 소프트웨어, 컴퓨터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7049A5-3C32-FA0E-5CA9-E75EF4C25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71" y="1051721"/>
            <a:ext cx="5299489" cy="2848475"/>
          </a:xfrm>
          <a:prstGeom prst="rect">
            <a:avLst/>
          </a:prstGeom>
        </p:spPr>
      </p:pic>
      <p:pic>
        <p:nvPicPr>
          <p:cNvPr id="6" name="그림 5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B2C0A24-23DC-0538-8CCD-986B7E84B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865" y="3099849"/>
            <a:ext cx="4080755" cy="317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47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37920-40D0-5C85-BF51-FBC235577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9196EFF-89D5-0EA0-21A9-DB6BC59F2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2" y="1051721"/>
            <a:ext cx="5354180" cy="529247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터미널에서 </a:t>
            </a:r>
            <a:r>
              <a:rPr lang="en-US" altLang="ko-KR" dirty="0" err="1"/>
              <a:t>mosquitto</a:t>
            </a:r>
            <a:r>
              <a:rPr lang="en-US" altLang="ko-KR" dirty="0"/>
              <a:t> -v </a:t>
            </a:r>
            <a:r>
              <a:rPr lang="ko-KR" altLang="en-US" dirty="0"/>
              <a:t>를 입력하여 정상적으로 </a:t>
            </a:r>
            <a:r>
              <a:rPr lang="en-US" altLang="ko-KR" dirty="0"/>
              <a:t>broker</a:t>
            </a:r>
            <a:r>
              <a:rPr lang="ko-KR" altLang="en-US" dirty="0"/>
              <a:t>가 동작하는지 확인하기</a:t>
            </a:r>
            <a:endParaRPr lang="en-US" altLang="ko-KR" dirty="0"/>
          </a:p>
          <a:p>
            <a:pPr lvl="1"/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설치 디렉토리에 </a:t>
            </a:r>
            <a:r>
              <a:rPr lang="en-US" altLang="ko-KR" dirty="0" err="1"/>
              <a:t>moquitto</a:t>
            </a:r>
            <a:r>
              <a:rPr lang="en-US" altLang="ko-KR" dirty="0"/>
              <a:t> </a:t>
            </a:r>
            <a:r>
              <a:rPr lang="ko-KR" altLang="en-US" dirty="0"/>
              <a:t>디렉토리로 접속</a:t>
            </a:r>
            <a:endParaRPr lang="en-US" altLang="ko-KR" dirty="0"/>
          </a:p>
          <a:p>
            <a:pPr lvl="1"/>
            <a:r>
              <a:rPr lang="ko-KR" altLang="en-US" dirty="0"/>
              <a:t>좌클릭으로 터미널에서 열기 실행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0C36993-C552-136B-6C8F-0E263538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어플리케이션 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663FE5-499D-B2F8-172F-580E524FA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68" y="1192173"/>
            <a:ext cx="4928082" cy="317455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FD0D05A-8114-3EE8-FEFC-FEF702B04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" y="3079102"/>
            <a:ext cx="5520395" cy="283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5D072-5C94-4B79-B6D2-889C265EB66C}"/>
              </a:ext>
            </a:extLst>
          </p:cNvPr>
          <p:cNvSpPr/>
          <p:nvPr/>
        </p:nvSpPr>
        <p:spPr>
          <a:xfrm>
            <a:off x="4363720" y="1696720"/>
            <a:ext cx="3464560" cy="3464560"/>
          </a:xfrm>
          <a:prstGeom prst="rect">
            <a:avLst/>
          </a:prstGeom>
          <a:noFill/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CA208-6BBC-4384-90EA-3639A97D7437}"/>
              </a:ext>
            </a:extLst>
          </p:cNvPr>
          <p:cNvSpPr/>
          <p:nvPr/>
        </p:nvSpPr>
        <p:spPr>
          <a:xfrm>
            <a:off x="4668757" y="3061079"/>
            <a:ext cx="2854500" cy="7358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OTA </a:t>
            </a:r>
            <a:r>
              <a:rPr lang="ko-KR" altLang="en-US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구현 개요</a:t>
            </a:r>
            <a:endParaRPr lang="en-US" altLang="ko-KR" sz="3200" b="1" spc="-50" baseline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43916-1C8B-49CD-8777-3C1B6D78B2C1}"/>
              </a:ext>
            </a:extLst>
          </p:cNvPr>
          <p:cNvSpPr/>
          <p:nvPr/>
        </p:nvSpPr>
        <p:spPr>
          <a:xfrm>
            <a:off x="3749040" y="1391920"/>
            <a:ext cx="1379744" cy="1330960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7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55C86-0773-44CB-BA61-E055E8CD14FC}"/>
              </a:ext>
            </a:extLst>
          </p:cNvPr>
          <p:cNvSpPr/>
          <p:nvPr/>
        </p:nvSpPr>
        <p:spPr>
          <a:xfrm>
            <a:off x="3833618" y="1549568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01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5690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15D1-ACED-163B-B57C-22E8626BD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B6A0F2C-F743-3849-6F11-AB15DD88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752" y="1051721"/>
            <a:ext cx="5354180" cy="5292474"/>
          </a:xfrm>
        </p:spPr>
        <p:txBody>
          <a:bodyPr anchor="ctr"/>
          <a:lstStyle/>
          <a:p>
            <a:pPr marL="0" indent="0">
              <a:buNone/>
            </a:pPr>
            <a:r>
              <a:rPr lang="en-US" altLang="ko-KR" dirty="0"/>
              <a:t>4. MQTT</a:t>
            </a:r>
            <a:r>
              <a:rPr lang="ko-KR" altLang="en-US" dirty="0"/>
              <a:t>를 통해 메시지 주고 받아 보기</a:t>
            </a:r>
            <a:endParaRPr lang="en-US" altLang="ko-KR" dirty="0"/>
          </a:p>
          <a:p>
            <a:pPr lvl="1"/>
            <a:r>
              <a:rPr lang="en-US" altLang="ko-KR" dirty="0" err="1"/>
              <a:t>mosquitto</a:t>
            </a:r>
            <a:r>
              <a:rPr lang="en-US" altLang="ko-KR" dirty="0"/>
              <a:t> </a:t>
            </a:r>
            <a:r>
              <a:rPr lang="ko-KR" altLang="en-US" dirty="0"/>
              <a:t>디렉토리에서 두개의 추가 터미널 실행하기</a:t>
            </a:r>
            <a:endParaRPr lang="en-US" altLang="ko-KR" dirty="0"/>
          </a:p>
          <a:p>
            <a:pPr lvl="1"/>
            <a:r>
              <a:rPr lang="en-US" altLang="ko-KR" dirty="0" err="1"/>
              <a:t>mosquitto_sub</a:t>
            </a:r>
            <a:r>
              <a:rPr lang="en-US" altLang="ko-KR" dirty="0"/>
              <a:t> -h localhost -t test </a:t>
            </a:r>
            <a:r>
              <a:rPr lang="ko-KR" altLang="en-US" dirty="0"/>
              <a:t>를 입력하여 </a:t>
            </a:r>
            <a:r>
              <a:rPr lang="en-US" altLang="ko-KR" dirty="0"/>
              <a:t>broker</a:t>
            </a:r>
            <a:r>
              <a:rPr lang="ko-KR" altLang="en-US" dirty="0"/>
              <a:t>에 </a:t>
            </a:r>
            <a:r>
              <a:rPr lang="en-US" altLang="ko-KR" dirty="0"/>
              <a:t>subscriber </a:t>
            </a:r>
            <a:r>
              <a:rPr lang="ko-KR" altLang="en-US" dirty="0"/>
              <a:t>연결하기</a:t>
            </a:r>
            <a:endParaRPr lang="en-US" altLang="ko-KR" dirty="0"/>
          </a:p>
          <a:p>
            <a:pPr lvl="1"/>
            <a:r>
              <a:rPr lang="en-US" altLang="ko-KR" dirty="0" err="1"/>
              <a:t>mosquitto_pub</a:t>
            </a:r>
            <a:r>
              <a:rPr lang="en-US" altLang="ko-KR" dirty="0"/>
              <a:t> -h localhost –t test -m “message”</a:t>
            </a:r>
            <a:r>
              <a:rPr lang="ko-KR" altLang="en-US" dirty="0"/>
              <a:t>를 입력하여 </a:t>
            </a:r>
            <a:r>
              <a:rPr lang="en-US" altLang="ko-KR" dirty="0"/>
              <a:t>broker</a:t>
            </a:r>
            <a:r>
              <a:rPr lang="ko-KR" altLang="en-US" dirty="0"/>
              <a:t>에 </a:t>
            </a:r>
            <a:r>
              <a:rPr lang="en-US" altLang="ko-KR" dirty="0"/>
              <a:t>message publish</a:t>
            </a:r>
            <a:r>
              <a:rPr lang="ko-KR" altLang="en-US" dirty="0"/>
              <a:t>하기</a:t>
            </a:r>
            <a:endParaRPr lang="en-US" altLang="ko-KR" dirty="0"/>
          </a:p>
          <a:p>
            <a:pPr lvl="1"/>
            <a:r>
              <a:rPr lang="en-US" altLang="ko-KR" dirty="0" err="1"/>
              <a:t>mosquitto</a:t>
            </a:r>
            <a:r>
              <a:rPr lang="ko-KR" altLang="en-US" dirty="0"/>
              <a:t> </a:t>
            </a:r>
            <a:r>
              <a:rPr lang="en-US" altLang="ko-KR" dirty="0"/>
              <a:t>broker</a:t>
            </a:r>
            <a:r>
              <a:rPr lang="ko-KR" altLang="en-US" dirty="0"/>
              <a:t>가 실행되는 터미널을 확인하여 메시지 로그 확인하기</a:t>
            </a: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8AFF47E-AC64-F750-921E-EBE59E818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MQTT </a:t>
            </a:r>
            <a:r>
              <a:rPr lang="ko-KR" altLang="en-US" dirty="0"/>
              <a:t>어플리케이션 설치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3DD768-AE33-F786-C0B9-DCBDEC8BBB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313"/>
          <a:stretch>
            <a:fillRect/>
          </a:stretch>
        </p:blipFill>
        <p:spPr>
          <a:xfrm>
            <a:off x="269068" y="1680213"/>
            <a:ext cx="6096000" cy="1669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2B940AB-B604-AF70-CD3F-074DB8B8A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99" y="3697958"/>
            <a:ext cx="5010538" cy="257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765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5D072-5C94-4B79-B6D2-889C265EB66C}"/>
              </a:ext>
            </a:extLst>
          </p:cNvPr>
          <p:cNvSpPr/>
          <p:nvPr/>
        </p:nvSpPr>
        <p:spPr>
          <a:xfrm>
            <a:off x="4363720" y="1696720"/>
            <a:ext cx="3464560" cy="3464560"/>
          </a:xfrm>
          <a:prstGeom prst="rect">
            <a:avLst/>
          </a:prstGeom>
          <a:noFill/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CA208-6BBC-4384-90EA-3639A97D7437}"/>
              </a:ext>
            </a:extLst>
          </p:cNvPr>
          <p:cNvSpPr/>
          <p:nvPr/>
        </p:nvSpPr>
        <p:spPr>
          <a:xfrm>
            <a:off x="5128784" y="2691747"/>
            <a:ext cx="1935146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50" dirty="0">
                <a:solidFill>
                  <a:schemeClr val="bg1"/>
                </a:solidFill>
                <a:latin typeface="+mj-ea"/>
                <a:ea typeface="+mj-ea"/>
              </a:rPr>
              <a:t>MQTT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Publisher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43916-1C8B-49CD-8777-3C1B6D78B2C1}"/>
              </a:ext>
            </a:extLst>
          </p:cNvPr>
          <p:cNvSpPr/>
          <p:nvPr/>
        </p:nvSpPr>
        <p:spPr>
          <a:xfrm>
            <a:off x="3749040" y="1391920"/>
            <a:ext cx="1379744" cy="1330960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7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55C86-0773-44CB-BA61-E055E8CD14FC}"/>
              </a:ext>
            </a:extLst>
          </p:cNvPr>
          <p:cNvSpPr/>
          <p:nvPr/>
        </p:nvSpPr>
        <p:spPr>
          <a:xfrm>
            <a:off x="3833618" y="1549568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04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9706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433155-1323-403E-A606-514C629A1722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2090175" y="2826822"/>
            <a:ext cx="28575" cy="144399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717146E-08EB-43B4-9F66-A4877737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15" y="3312701"/>
            <a:ext cx="687421" cy="68742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DD81CE4-8B86-455A-9426-262078AC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pic>
        <p:nvPicPr>
          <p:cNvPr id="6" name="Picture 4" descr="Raspberry Pi 4 Specifications">
            <a:extLst>
              <a:ext uri="{FF2B5EF4-FFF2-40B4-BE49-F238E27FC236}">
                <a16:creationId xmlns:a16="http://schemas.microsoft.com/office/drawing/2014/main" id="{37A23469-C83A-4BBF-BBA8-1A6C3C7D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588" y="4471943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061176-B56F-4A68-9F75-47DBDEF08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3" t="41484" r="39931" b="33326"/>
          <a:stretch/>
        </p:blipFill>
        <p:spPr>
          <a:xfrm>
            <a:off x="998532" y="4270819"/>
            <a:ext cx="2240435" cy="138795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1B5BA-9FF4-4691-BA3F-3518CF5093E6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541873" y="5007845"/>
            <a:ext cx="3185715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 Guide to Controller Area Network (CAN) for Industrial Applications -  Drives &amp; Control Solutions">
            <a:extLst>
              <a:ext uri="{FF2B5EF4-FFF2-40B4-BE49-F238E27FC236}">
                <a16:creationId xmlns:a16="http://schemas.microsoft.com/office/drawing/2014/main" id="{D98D3F73-CA5E-4C3E-A61D-BF5C82FB5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14890" r="20286" b="15612"/>
          <a:stretch/>
        </p:blipFill>
        <p:spPr bwMode="auto">
          <a:xfrm>
            <a:off x="6988560" y="4000122"/>
            <a:ext cx="1878056" cy="10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47ED83E-3CCF-4167-B815-DBE58396E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57" y="4545556"/>
            <a:ext cx="991999" cy="991999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A6884F-08CB-4903-84CC-7298B79A325A}"/>
              </a:ext>
            </a:extLst>
          </p:cNvPr>
          <p:cNvSpPr/>
          <p:nvPr/>
        </p:nvSpPr>
        <p:spPr>
          <a:xfrm>
            <a:off x="1076559" y="5621764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Requester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E16B04-5DBE-4611-877F-932C935878F0}"/>
              </a:ext>
            </a:extLst>
          </p:cNvPr>
          <p:cNvSpPr/>
          <p:nvPr/>
        </p:nvSpPr>
        <p:spPr>
          <a:xfrm>
            <a:off x="9585398" y="5565975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ECU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D0928C3-474D-4125-ADBF-1D91BF547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4644" y="3833919"/>
            <a:ext cx="991999" cy="99199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6F4AE-F09E-489D-9A3C-97F7E520BC1A}"/>
              </a:ext>
            </a:extLst>
          </p:cNvPr>
          <p:cNvSpPr/>
          <p:nvPr/>
        </p:nvSpPr>
        <p:spPr>
          <a:xfrm>
            <a:off x="0" y="922782"/>
            <a:ext cx="12192000" cy="56589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A24CC-CD57-467F-BF32-971C4068FC14}"/>
              </a:ext>
            </a:extLst>
          </p:cNvPr>
          <p:cNvSpPr txBox="1"/>
          <p:nvPr/>
        </p:nvSpPr>
        <p:spPr>
          <a:xfrm>
            <a:off x="171418" y="3253416"/>
            <a:ext cx="4199790" cy="165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mosquitto</a:t>
            </a:r>
            <a:r>
              <a:rPr lang="ko-KR" altLang="en-US" sz="1600" b="1" dirty="0"/>
              <a:t>를 활용하여 </a:t>
            </a:r>
            <a:r>
              <a:rPr lang="en-US" altLang="ko-KR" sz="1600" b="1" dirty="0"/>
              <a:t>publish client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구현한다</a:t>
            </a:r>
            <a:endParaRPr lang="en-US" altLang="ko-KR" sz="16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구현한 </a:t>
            </a:r>
            <a:r>
              <a:rPr lang="en-US" altLang="ko-KR" sz="1600" b="1" dirty="0"/>
              <a:t>publish client</a:t>
            </a:r>
            <a:r>
              <a:rPr lang="ko-KR" altLang="en-US" sz="1600" b="1" dirty="0"/>
              <a:t>를 통해 </a:t>
            </a:r>
            <a:r>
              <a:rPr lang="en-US" altLang="ko-KR" sz="1600" b="1" dirty="0"/>
              <a:t>broad casting </a:t>
            </a:r>
            <a:r>
              <a:rPr lang="ko-KR" altLang="en-US" sz="1600" b="1" dirty="0"/>
              <a:t>하고자 하는 메시지를 </a:t>
            </a:r>
            <a:r>
              <a:rPr lang="en-US" altLang="ko-KR" sz="1600" b="1" dirty="0"/>
              <a:t>Broker</a:t>
            </a:r>
            <a:r>
              <a:rPr lang="ko-KR" altLang="en-US" sz="1600" b="1" dirty="0"/>
              <a:t>에 전달한다</a:t>
            </a:r>
            <a:endParaRPr lang="en-US" altLang="ko-KR" sz="16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455D73-8CF3-4818-A2C9-7B92A7EDA789}"/>
              </a:ext>
            </a:extLst>
          </p:cNvPr>
          <p:cNvSpPr/>
          <p:nvPr/>
        </p:nvSpPr>
        <p:spPr>
          <a:xfrm>
            <a:off x="4599683" y="1180562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6E15AB-AD52-4F00-9352-6F23D484D82E}"/>
              </a:ext>
            </a:extLst>
          </p:cNvPr>
          <p:cNvSpPr/>
          <p:nvPr/>
        </p:nvSpPr>
        <p:spPr>
          <a:xfrm>
            <a:off x="725373" y="1128073"/>
            <a:ext cx="2695575" cy="18884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7468A2-7556-4318-A402-E5029A3044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99" b="14499"/>
          <a:stretch/>
        </p:blipFill>
        <p:spPr>
          <a:xfrm>
            <a:off x="4741873" y="4368831"/>
            <a:ext cx="1800000" cy="127802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46438F-D518-4B20-8330-62F64E5F91BF}"/>
              </a:ext>
            </a:extLst>
          </p:cNvPr>
          <p:cNvSpPr/>
          <p:nvPr/>
        </p:nvSpPr>
        <p:spPr>
          <a:xfrm>
            <a:off x="4621084" y="5646859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Central Gateway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582375-4E64-4CCC-B25A-29D5D37D4DC0}"/>
              </a:ext>
            </a:extLst>
          </p:cNvPr>
          <p:cNvCxnSpPr>
            <a:stCxn id="18" idx="3"/>
            <a:endCxn id="2052" idx="1"/>
          </p:cNvCxnSpPr>
          <p:nvPr/>
        </p:nvCxnSpPr>
        <p:spPr>
          <a:xfrm flipV="1">
            <a:off x="2990175" y="2179971"/>
            <a:ext cx="1751698" cy="783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60149-9C05-4228-A1F2-50B1644F737B}"/>
              </a:ext>
            </a:extLst>
          </p:cNvPr>
          <p:cNvCxnSpPr>
            <a:stCxn id="2052" idx="2"/>
            <a:endCxn id="15" idx="0"/>
          </p:cNvCxnSpPr>
          <p:nvPr/>
        </p:nvCxnSpPr>
        <p:spPr>
          <a:xfrm>
            <a:off x="5641873" y="2715873"/>
            <a:ext cx="0" cy="165295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2513564-CA94-4D19-A8A4-6970FF72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01" y="1374903"/>
            <a:ext cx="687421" cy="6874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1830A7-E290-4BA7-9223-4D456C63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89" y="3205109"/>
            <a:ext cx="687421" cy="687421"/>
          </a:xfrm>
          <a:prstGeom prst="rect">
            <a:avLst/>
          </a:prstGeom>
        </p:spPr>
      </p:pic>
      <p:pic>
        <p:nvPicPr>
          <p:cNvPr id="2052" name="Picture 4" descr="Raspberry Pi 4 Specifications">
            <a:extLst>
              <a:ext uri="{FF2B5EF4-FFF2-40B4-BE49-F238E27FC236}">
                <a16:creationId xmlns:a16="http://schemas.microsoft.com/office/drawing/2014/main" id="{7FCCFEF3-B458-40DD-9593-21951CB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73" y="1644069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AD677-9200-41DE-8552-A52867D9DC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99" b="14499"/>
          <a:stretch/>
        </p:blipFill>
        <p:spPr>
          <a:xfrm>
            <a:off x="1190175" y="1548794"/>
            <a:ext cx="1800000" cy="127802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863FCA-FB74-46B4-A5CC-8A21547245F8}"/>
              </a:ext>
            </a:extLst>
          </p:cNvPr>
          <p:cNvSpPr/>
          <p:nvPr/>
        </p:nvSpPr>
        <p:spPr>
          <a:xfrm>
            <a:off x="1047985" y="1189720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Supplier</a:t>
            </a:r>
            <a:endParaRPr lang="ko-KR" altLang="en-US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71F72DE-4E05-4639-8B07-FA13DA2529B7}"/>
              </a:ext>
            </a:extLst>
          </p:cNvPr>
          <p:cNvSpPr/>
          <p:nvPr/>
        </p:nvSpPr>
        <p:spPr>
          <a:xfrm>
            <a:off x="600075" y="1047750"/>
            <a:ext cx="6312449" cy="5133975"/>
          </a:xfrm>
          <a:custGeom>
            <a:avLst/>
            <a:gdLst>
              <a:gd name="connsiteX0" fmla="*/ 340516 w 6312449"/>
              <a:gd name="connsiteY0" fmla="*/ 0 h 5133975"/>
              <a:gd name="connsiteX1" fmla="*/ 5971933 w 6312449"/>
              <a:gd name="connsiteY1" fmla="*/ 0 h 5133975"/>
              <a:gd name="connsiteX2" fmla="*/ 6312449 w 6312449"/>
              <a:gd name="connsiteY2" fmla="*/ 340516 h 5133975"/>
              <a:gd name="connsiteX3" fmla="*/ 6312449 w 6312449"/>
              <a:gd name="connsiteY3" fmla="*/ 443028 h 5133975"/>
              <a:gd name="connsiteX4" fmla="*/ 6312449 w 6312449"/>
              <a:gd name="connsiteY4" fmla="*/ 1702537 h 5133975"/>
              <a:gd name="connsiteX5" fmla="*/ 6312449 w 6312449"/>
              <a:gd name="connsiteY5" fmla="*/ 4706800 h 5133975"/>
              <a:gd name="connsiteX6" fmla="*/ 5885274 w 6312449"/>
              <a:gd name="connsiteY6" fmla="*/ 5133975 h 5133975"/>
              <a:gd name="connsiteX7" fmla="*/ 4176624 w 6312449"/>
              <a:gd name="connsiteY7" fmla="*/ 5133975 h 5133975"/>
              <a:gd name="connsiteX8" fmla="*/ 3749449 w 6312449"/>
              <a:gd name="connsiteY8" fmla="*/ 4706800 h 5133975"/>
              <a:gd name="connsiteX9" fmla="*/ 3749449 w 6312449"/>
              <a:gd name="connsiteY9" fmla="*/ 2043053 h 5133975"/>
              <a:gd name="connsiteX10" fmla="*/ 340516 w 6312449"/>
              <a:gd name="connsiteY10" fmla="*/ 2043053 h 5133975"/>
              <a:gd name="connsiteX11" fmla="*/ 0 w 6312449"/>
              <a:gd name="connsiteY11" fmla="*/ 1702537 h 5133975"/>
              <a:gd name="connsiteX12" fmla="*/ 0 w 6312449"/>
              <a:gd name="connsiteY12" fmla="*/ 340516 h 5133975"/>
              <a:gd name="connsiteX13" fmla="*/ 340516 w 6312449"/>
              <a:gd name="connsiteY13" fmla="*/ 0 h 51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12449" h="5133975">
                <a:moveTo>
                  <a:pt x="340516" y="0"/>
                </a:moveTo>
                <a:lnTo>
                  <a:pt x="5971933" y="0"/>
                </a:lnTo>
                <a:cubicBezTo>
                  <a:pt x="6159995" y="0"/>
                  <a:pt x="6312449" y="152454"/>
                  <a:pt x="6312449" y="340516"/>
                </a:cubicBezTo>
                <a:lnTo>
                  <a:pt x="6312449" y="443028"/>
                </a:lnTo>
                <a:lnTo>
                  <a:pt x="6312449" y="1702537"/>
                </a:lnTo>
                <a:lnTo>
                  <a:pt x="6312449" y="4706800"/>
                </a:lnTo>
                <a:cubicBezTo>
                  <a:pt x="6312449" y="4942722"/>
                  <a:pt x="6121196" y="5133975"/>
                  <a:pt x="5885274" y="5133975"/>
                </a:cubicBezTo>
                <a:lnTo>
                  <a:pt x="4176624" y="5133975"/>
                </a:lnTo>
                <a:cubicBezTo>
                  <a:pt x="3940702" y="5133975"/>
                  <a:pt x="3749449" y="4942722"/>
                  <a:pt x="3749449" y="4706800"/>
                </a:cubicBezTo>
                <a:lnTo>
                  <a:pt x="3749449" y="2043053"/>
                </a:lnTo>
                <a:lnTo>
                  <a:pt x="340516" y="2043053"/>
                </a:lnTo>
                <a:cubicBezTo>
                  <a:pt x="152454" y="2043053"/>
                  <a:pt x="0" y="1890599"/>
                  <a:pt x="0" y="1702537"/>
                </a:cubicBezTo>
                <a:lnTo>
                  <a:pt x="0" y="340516"/>
                </a:lnTo>
                <a:cubicBezTo>
                  <a:pt x="0" y="152454"/>
                  <a:pt x="152454" y="0"/>
                  <a:pt x="340516" y="0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8269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60E6A1B-C185-4AAD-858B-EF1C2F9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4AA9B-7AB5-41CF-AFF8-4373733F2B3A}"/>
              </a:ext>
            </a:extLst>
          </p:cNvPr>
          <p:cNvSpPr txBox="1"/>
          <p:nvPr/>
        </p:nvSpPr>
        <p:spPr>
          <a:xfrm>
            <a:off x="7632031" y="3540789"/>
            <a:ext cx="3335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0. </a:t>
            </a:r>
            <a:r>
              <a:rPr lang="en-US" altLang="ko-KR" sz="1600" dirty="0" err="1"/>
              <a:t>mqtt</a:t>
            </a:r>
            <a:r>
              <a:rPr lang="ko-KR" altLang="en-US" sz="1600" dirty="0"/>
              <a:t> 라이브러리를 설치합니다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5FE40-7A2C-4705-84AE-68DD01A6E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411"/>
          <a:stretch/>
        </p:blipFill>
        <p:spPr>
          <a:xfrm>
            <a:off x="1058797" y="3143250"/>
            <a:ext cx="5651284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541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0C2939-FAFE-4F62-B169-154033D671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4" r="36765" b="37416"/>
          <a:stretch/>
        </p:blipFill>
        <p:spPr>
          <a:xfrm>
            <a:off x="290763" y="1835836"/>
            <a:ext cx="5867400" cy="238476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60E6A1B-C185-4AAD-858B-EF1C2F9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A9CA2B1-709F-43E6-A31B-7A926DF0C77A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4360333" y="2086974"/>
            <a:ext cx="4216403" cy="5829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393ED9-CFCD-44ED-8422-BEEC68373BDF}"/>
              </a:ext>
            </a:extLst>
          </p:cNvPr>
          <p:cNvSpPr/>
          <p:nvPr/>
        </p:nvSpPr>
        <p:spPr>
          <a:xfrm>
            <a:off x="8517467" y="1921307"/>
            <a:ext cx="3005666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 </a:t>
            </a:r>
            <a:r>
              <a:rPr lang="ko-KR" altLang="en-US" sz="1400" dirty="0">
                <a:solidFill>
                  <a:schemeClr val="tx1"/>
                </a:solidFill>
              </a:rPr>
              <a:t>통신을 위한 연결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FAEA50E-082C-4262-8FB4-583DC416A6E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360333" y="3034004"/>
            <a:ext cx="4216403" cy="434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BB45DFF-B368-43A0-8172-8675808028DD}"/>
              </a:ext>
            </a:extLst>
          </p:cNvPr>
          <p:cNvSpPr/>
          <p:nvPr/>
        </p:nvSpPr>
        <p:spPr>
          <a:xfrm>
            <a:off x="8517467" y="2822094"/>
            <a:ext cx="3005666" cy="6463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</a:t>
            </a:r>
            <a:r>
              <a:rPr lang="ko-KR" altLang="en-US" sz="1400" dirty="0">
                <a:solidFill>
                  <a:schemeClr val="tx1"/>
                </a:solidFill>
              </a:rPr>
              <a:t> 통신 이후 연결 종류를 위한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AE91CE14-72B9-4C1E-A591-316B992D40D7}"/>
              </a:ext>
            </a:extLst>
          </p:cNvPr>
          <p:cNvSpPr/>
          <p:nvPr/>
        </p:nvSpPr>
        <p:spPr>
          <a:xfrm>
            <a:off x="8576736" y="3834583"/>
            <a:ext cx="2946397" cy="7018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 </a:t>
            </a:r>
            <a:r>
              <a:rPr lang="ko-KR" altLang="en-US" sz="1400" dirty="0">
                <a:solidFill>
                  <a:schemeClr val="tx1"/>
                </a:solidFill>
              </a:rPr>
              <a:t>통신 중 </a:t>
            </a:r>
            <a:r>
              <a:rPr lang="en-US" altLang="ko-KR" sz="1400" dirty="0">
                <a:solidFill>
                  <a:schemeClr val="tx1"/>
                </a:solidFill>
              </a:rPr>
              <a:t>message </a:t>
            </a:r>
            <a:r>
              <a:rPr lang="ko-KR" altLang="en-US" sz="1400" dirty="0">
                <a:solidFill>
                  <a:schemeClr val="tx1"/>
                </a:solidFill>
              </a:rPr>
              <a:t>전송을 위한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24AA9B-7AB5-41CF-AFF8-4373733F2B3A}"/>
              </a:ext>
            </a:extLst>
          </p:cNvPr>
          <p:cNvSpPr txBox="1"/>
          <p:nvPr/>
        </p:nvSpPr>
        <p:spPr>
          <a:xfrm>
            <a:off x="7183714" y="1098567"/>
            <a:ext cx="4686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Publisher</a:t>
            </a:r>
            <a:r>
              <a:rPr lang="ko-KR" altLang="en-US" sz="1600" dirty="0"/>
              <a:t>를 위한 연결</a:t>
            </a:r>
            <a:r>
              <a:rPr lang="en-US" altLang="ko-KR" sz="1600" dirty="0"/>
              <a:t>, </a:t>
            </a:r>
            <a:r>
              <a:rPr lang="ko-KR" altLang="en-US" sz="1600" dirty="0"/>
              <a:t>해제</a:t>
            </a:r>
            <a:r>
              <a:rPr lang="en-US" altLang="ko-KR" sz="1600" dirty="0"/>
              <a:t>, </a:t>
            </a:r>
            <a:r>
              <a:rPr lang="ko-KR" altLang="en-US" sz="1600" dirty="0"/>
              <a:t>메시지 전송 </a:t>
            </a:r>
            <a:r>
              <a:rPr lang="ko-KR" altLang="en-US" sz="1600" dirty="0" err="1"/>
              <a:t>콜백</a:t>
            </a:r>
            <a:r>
              <a:rPr lang="ko-KR" altLang="en-US" sz="1600" dirty="0"/>
              <a:t> 함수 선언 및 메시지 전송 함수를 작성합니다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0D72E8C-17A3-415F-87E6-1D80978F6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52176" r="55377" b="38193"/>
          <a:stretch/>
        </p:blipFill>
        <p:spPr>
          <a:xfrm>
            <a:off x="668867" y="3823996"/>
            <a:ext cx="3691466" cy="36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99DE2B5C-13FB-40D4-BB16-DB965BF9BE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38032" r="55377" b="52336"/>
          <a:stretch/>
        </p:blipFill>
        <p:spPr>
          <a:xfrm>
            <a:off x="668867" y="3285067"/>
            <a:ext cx="3691466" cy="367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A9749EA2-9C20-47CF-BC82-66DD9DCA0BD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08" t="10258" r="55377" b="66480"/>
          <a:stretch/>
        </p:blipFill>
        <p:spPr>
          <a:xfrm>
            <a:off x="668867" y="2226733"/>
            <a:ext cx="3691466" cy="88641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3E51897-7A74-48CB-9B90-C5F6446F00C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360333" y="4007500"/>
            <a:ext cx="4301067" cy="73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142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내용 개체 틀 40">
            <a:extLst>
              <a:ext uri="{FF2B5EF4-FFF2-40B4-BE49-F238E27FC236}">
                <a16:creationId xmlns:a16="http://schemas.microsoft.com/office/drawing/2014/main" id="{E76CFE02-678E-4E35-B710-A4DC406798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35" r="33646"/>
          <a:stretch/>
        </p:blipFill>
        <p:spPr>
          <a:xfrm>
            <a:off x="381000" y="1555727"/>
            <a:ext cx="6200775" cy="4305901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C60E6A1B-C185-4AAD-858B-EF1C2F96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5573B114-7C4D-4C40-970B-83817B7A72FD}"/>
              </a:ext>
            </a:extLst>
          </p:cNvPr>
          <p:cNvSpPr/>
          <p:nvPr/>
        </p:nvSpPr>
        <p:spPr>
          <a:xfrm>
            <a:off x="8541065" y="1962799"/>
            <a:ext cx="3182937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 </a:t>
            </a:r>
            <a:r>
              <a:rPr lang="ko-KR" altLang="en-US" sz="1400" dirty="0">
                <a:solidFill>
                  <a:schemeClr val="tx1"/>
                </a:solidFill>
              </a:rPr>
              <a:t>클라이언트 선언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DD98CF-22AC-4EF0-A1E4-3D7CCD75271F}"/>
              </a:ext>
            </a:extLst>
          </p:cNvPr>
          <p:cNvSpPr txBox="1"/>
          <p:nvPr/>
        </p:nvSpPr>
        <p:spPr>
          <a:xfrm>
            <a:off x="6809532" y="1044136"/>
            <a:ext cx="51976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 err="1"/>
              <a:t>입력받은</a:t>
            </a:r>
            <a:r>
              <a:rPr lang="ko-KR" altLang="en-US" sz="1600" dirty="0"/>
              <a:t> 메시지를 전송하기 위해 </a:t>
            </a:r>
            <a:r>
              <a:rPr lang="en-US" altLang="ko-KR" sz="1600" dirty="0"/>
              <a:t>broker</a:t>
            </a:r>
            <a:r>
              <a:rPr lang="ko-KR" altLang="en-US" sz="1600" dirty="0"/>
              <a:t>와 연결하여 메시지를 전송합니다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F29FBE9-2651-4B12-A95F-1CD7B66BB69A}"/>
              </a:ext>
            </a:extLst>
          </p:cNvPr>
          <p:cNvSpPr/>
          <p:nvPr/>
        </p:nvSpPr>
        <p:spPr>
          <a:xfrm>
            <a:off x="8568267" y="3708678"/>
            <a:ext cx="3155735" cy="9419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Broker</a:t>
            </a:r>
            <a:r>
              <a:rPr lang="ko-KR" altLang="en-US" sz="1400" dirty="0">
                <a:solidFill>
                  <a:schemeClr val="tx1"/>
                </a:solidFill>
              </a:rPr>
              <a:t>와 연결하고 메시지를 전송합니다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0AF802F-7DB7-4481-8733-BA636EF6650A}"/>
              </a:ext>
            </a:extLst>
          </p:cNvPr>
          <p:cNvSpPr/>
          <p:nvPr/>
        </p:nvSpPr>
        <p:spPr>
          <a:xfrm>
            <a:off x="8568267" y="2716602"/>
            <a:ext cx="3155735" cy="9419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 이름과 비밀번호 등 정보를 업데이트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BBB5678-55EA-4882-8BD8-33E71E2813E2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841713" y="2226358"/>
            <a:ext cx="4726554" cy="2120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9BD5CA1-B848-43C9-9E72-AECF5FB2E43D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546600" y="3072657"/>
            <a:ext cx="4064000" cy="2744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11">
            <a:extLst>
              <a:ext uri="{FF2B5EF4-FFF2-40B4-BE49-F238E27FC236}">
                <a16:creationId xmlns:a16="http://schemas.microsoft.com/office/drawing/2014/main" id="{CB059F41-B12E-4C66-94ED-F80D050422EA}"/>
              </a:ext>
            </a:extLst>
          </p:cNvPr>
          <p:cNvCxnSpPr>
            <a:cxnSpLocks/>
            <a:stCxn id="42" idx="3"/>
          </p:cNvCxnSpPr>
          <p:nvPr/>
        </p:nvCxnSpPr>
        <p:spPr>
          <a:xfrm flipV="1">
            <a:off x="4318000" y="4075159"/>
            <a:ext cx="4292600" cy="7099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내용 개체 틀 40">
            <a:extLst>
              <a:ext uri="{FF2B5EF4-FFF2-40B4-BE49-F238E27FC236}">
                <a16:creationId xmlns:a16="http://schemas.microsoft.com/office/drawing/2014/main" id="{7D026F0D-FAD2-4361-9390-FA74D042C7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83" t="50000" r="57095"/>
          <a:stretch/>
        </p:blipFill>
        <p:spPr>
          <a:xfrm>
            <a:off x="1057275" y="3708678"/>
            <a:ext cx="3260725" cy="2152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3" name="내용 개체 틀 40">
            <a:extLst>
              <a:ext uri="{FF2B5EF4-FFF2-40B4-BE49-F238E27FC236}">
                <a16:creationId xmlns:a16="http://schemas.microsoft.com/office/drawing/2014/main" id="{8C104454-C904-4516-AFE5-EA5D6D5C39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17" t="36869" r="54789" b="53661"/>
          <a:stretch/>
        </p:blipFill>
        <p:spPr>
          <a:xfrm>
            <a:off x="1057275" y="3143250"/>
            <a:ext cx="3489325" cy="4078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4" name="내용 개체 틀 40">
            <a:extLst>
              <a:ext uri="{FF2B5EF4-FFF2-40B4-BE49-F238E27FC236}">
                <a16:creationId xmlns:a16="http://schemas.microsoft.com/office/drawing/2014/main" id="{684C3D5F-DCF2-4156-B17A-D383A7A46A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0" t="7890" r="62068" b="66892"/>
          <a:stretch/>
        </p:blipFill>
        <p:spPr>
          <a:xfrm>
            <a:off x="1057275" y="1895475"/>
            <a:ext cx="2784438" cy="10858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0643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46BB159-6AF2-4DB5-9A55-518D9DBCB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Publisher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9E36CD-9AD4-4994-A7D1-89F5AF32DE52}"/>
              </a:ext>
            </a:extLst>
          </p:cNvPr>
          <p:cNvSpPr txBox="1"/>
          <p:nvPr/>
        </p:nvSpPr>
        <p:spPr>
          <a:xfrm>
            <a:off x="7146056" y="1063794"/>
            <a:ext cx="481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파일을 실행하여 </a:t>
            </a:r>
            <a:r>
              <a:rPr lang="en-US" altLang="ko-KR" sz="1600" dirty="0"/>
              <a:t>broker</a:t>
            </a:r>
            <a:r>
              <a:rPr lang="ko-KR" altLang="en-US" sz="1600" dirty="0"/>
              <a:t>와 연결하기 위한 사용자 정보와 보낼 메시지를 받는 함수를 추가합니다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6C4786C-2869-4195-945E-AF11A2A9B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272" r="43010"/>
          <a:stretch/>
        </p:blipFill>
        <p:spPr>
          <a:xfrm>
            <a:off x="409574" y="2774294"/>
            <a:ext cx="5295901" cy="1438476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B65CD39-898E-4185-BF66-D1C003BD682A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5705475" y="3493532"/>
            <a:ext cx="2562225" cy="902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9AD1CD6-08AE-4D75-BCEC-60BFDE46907A}"/>
              </a:ext>
            </a:extLst>
          </p:cNvPr>
          <p:cNvSpPr txBox="1"/>
          <p:nvPr/>
        </p:nvSpPr>
        <p:spPr>
          <a:xfrm>
            <a:off x="8267700" y="3811032"/>
            <a:ext cx="351472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</a:t>
            </a:r>
            <a:r>
              <a:rPr lang="en-US" altLang="ko-KR" sz="1400" dirty="0"/>
              <a:t>id</a:t>
            </a:r>
            <a:r>
              <a:rPr lang="ko-KR" altLang="en-US" sz="1400" dirty="0"/>
              <a:t>와 </a:t>
            </a:r>
            <a:r>
              <a:rPr lang="en-US" altLang="ko-KR" sz="1400" dirty="0"/>
              <a:t>pw</a:t>
            </a:r>
            <a:r>
              <a:rPr lang="ko-KR" altLang="en-US" sz="1400" dirty="0"/>
              <a:t>를 입력하여 </a:t>
            </a:r>
            <a:r>
              <a:rPr lang="en-US" altLang="ko-KR" sz="1400" dirty="0"/>
              <a:t>broker</a:t>
            </a:r>
            <a:r>
              <a:rPr lang="ko-KR" altLang="en-US" sz="1400" dirty="0"/>
              <a:t>와 연결 할 수 있도록 하고 보내고자 하는 메시지를 입력하여 </a:t>
            </a:r>
            <a:r>
              <a:rPr lang="en-US" altLang="ko-KR" sz="1400" dirty="0"/>
              <a:t>publish</a:t>
            </a:r>
            <a:r>
              <a:rPr lang="ko-KR" altLang="en-US" sz="1400" dirty="0"/>
              <a:t>합니다</a:t>
            </a:r>
            <a:r>
              <a:rPr lang="en-US" altLang="ko-KR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이때 </a:t>
            </a:r>
            <a:r>
              <a:rPr lang="en-US" altLang="ko-KR" sz="1400" dirty="0"/>
              <a:t>Broker</a:t>
            </a:r>
            <a:r>
              <a:rPr lang="ko-KR" altLang="en-US" sz="1400" dirty="0"/>
              <a:t> </a:t>
            </a:r>
            <a:r>
              <a:rPr lang="en-US" altLang="ko-KR" sz="1400" dirty="0"/>
              <a:t>IP</a:t>
            </a:r>
            <a:r>
              <a:rPr lang="ko-KR" altLang="en-US" sz="1400" dirty="0"/>
              <a:t>는 </a:t>
            </a:r>
            <a:r>
              <a:rPr lang="en-US" altLang="ko-KR" sz="1400" dirty="0"/>
              <a:t>localhost</a:t>
            </a:r>
            <a:r>
              <a:rPr lang="ko-KR" altLang="en-US" sz="1400" dirty="0"/>
              <a:t>로서 </a:t>
            </a:r>
            <a:r>
              <a:rPr lang="en-US" altLang="ko-KR" sz="1400" dirty="0"/>
              <a:t>127.0.0.1</a:t>
            </a:r>
            <a:r>
              <a:rPr lang="ko-KR" altLang="en-US" sz="1400" dirty="0"/>
              <a:t>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8427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5D072-5C94-4B79-B6D2-889C265EB66C}"/>
              </a:ext>
            </a:extLst>
          </p:cNvPr>
          <p:cNvSpPr/>
          <p:nvPr/>
        </p:nvSpPr>
        <p:spPr>
          <a:xfrm>
            <a:off x="4363720" y="1696720"/>
            <a:ext cx="3464560" cy="3464560"/>
          </a:xfrm>
          <a:prstGeom prst="rect">
            <a:avLst/>
          </a:prstGeom>
          <a:noFill/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CA208-6BBC-4384-90EA-3639A97D7437}"/>
              </a:ext>
            </a:extLst>
          </p:cNvPr>
          <p:cNvSpPr/>
          <p:nvPr/>
        </p:nvSpPr>
        <p:spPr>
          <a:xfrm>
            <a:off x="5011504" y="2691747"/>
            <a:ext cx="2168992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50" dirty="0">
                <a:solidFill>
                  <a:schemeClr val="bg1"/>
                </a:solidFill>
                <a:latin typeface="+mj-ea"/>
                <a:ea typeface="+mj-ea"/>
              </a:rPr>
              <a:t>MQTT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Subscriber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43916-1C8B-49CD-8777-3C1B6D78B2C1}"/>
              </a:ext>
            </a:extLst>
          </p:cNvPr>
          <p:cNvSpPr/>
          <p:nvPr/>
        </p:nvSpPr>
        <p:spPr>
          <a:xfrm>
            <a:off x="3749040" y="1391920"/>
            <a:ext cx="1379744" cy="1330960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7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55C86-0773-44CB-BA61-E055E8CD14FC}"/>
              </a:ext>
            </a:extLst>
          </p:cNvPr>
          <p:cNvSpPr/>
          <p:nvPr/>
        </p:nvSpPr>
        <p:spPr>
          <a:xfrm>
            <a:off x="3833618" y="1549568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05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390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3433155-1323-403E-A606-514C629A1722}"/>
              </a:ext>
            </a:extLst>
          </p:cNvPr>
          <p:cNvCxnSpPr>
            <a:cxnSpLocks/>
            <a:stCxn id="10" idx="0"/>
            <a:endCxn id="18" idx="2"/>
          </p:cNvCxnSpPr>
          <p:nvPr/>
        </p:nvCxnSpPr>
        <p:spPr>
          <a:xfrm flipH="1" flipV="1">
            <a:off x="2090175" y="2826822"/>
            <a:ext cx="28575" cy="144399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그림 40">
            <a:extLst>
              <a:ext uri="{FF2B5EF4-FFF2-40B4-BE49-F238E27FC236}">
                <a16:creationId xmlns:a16="http://schemas.microsoft.com/office/drawing/2014/main" id="{0717146E-08EB-43B4-9F66-A4877737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15" y="3312701"/>
            <a:ext cx="687421" cy="687421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9DD81CE4-8B86-455A-9426-262078AC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  <p:pic>
        <p:nvPicPr>
          <p:cNvPr id="6" name="Picture 4" descr="Raspberry Pi 4 Specifications">
            <a:extLst>
              <a:ext uri="{FF2B5EF4-FFF2-40B4-BE49-F238E27FC236}">
                <a16:creationId xmlns:a16="http://schemas.microsoft.com/office/drawing/2014/main" id="{37A23469-C83A-4BBF-BBA8-1A6C3C7D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588" y="4471943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061176-B56F-4A68-9F75-47DBDEF089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223" t="41484" r="39931" b="33326"/>
          <a:stretch/>
        </p:blipFill>
        <p:spPr>
          <a:xfrm>
            <a:off x="998532" y="4270819"/>
            <a:ext cx="2240435" cy="138795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1B5BA-9FF4-4691-BA3F-3518CF5093E6}"/>
              </a:ext>
            </a:extLst>
          </p:cNvPr>
          <p:cNvCxnSpPr>
            <a:stCxn id="15" idx="3"/>
            <a:endCxn id="6" idx="1"/>
          </p:cNvCxnSpPr>
          <p:nvPr/>
        </p:nvCxnSpPr>
        <p:spPr>
          <a:xfrm>
            <a:off x="6541873" y="5007845"/>
            <a:ext cx="3185715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A Guide to Controller Area Network (CAN) for Industrial Applications -  Drives &amp; Control Solutions">
            <a:extLst>
              <a:ext uri="{FF2B5EF4-FFF2-40B4-BE49-F238E27FC236}">
                <a16:creationId xmlns:a16="http://schemas.microsoft.com/office/drawing/2014/main" id="{D98D3F73-CA5E-4C3E-A61D-BF5C82FB5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14890" r="20286" b="15612"/>
          <a:stretch/>
        </p:blipFill>
        <p:spPr bwMode="auto">
          <a:xfrm>
            <a:off x="6988560" y="4000122"/>
            <a:ext cx="1878056" cy="10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47ED83E-3CCF-4167-B815-DBE58396E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357" y="4545556"/>
            <a:ext cx="991999" cy="991999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7A6884F-08CB-4903-84CC-7298B79A325A}"/>
              </a:ext>
            </a:extLst>
          </p:cNvPr>
          <p:cNvSpPr/>
          <p:nvPr/>
        </p:nvSpPr>
        <p:spPr>
          <a:xfrm>
            <a:off x="1076559" y="5621764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Requester</a:t>
            </a:r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E16B04-5DBE-4611-877F-932C935878F0}"/>
              </a:ext>
            </a:extLst>
          </p:cNvPr>
          <p:cNvSpPr/>
          <p:nvPr/>
        </p:nvSpPr>
        <p:spPr>
          <a:xfrm>
            <a:off x="9585398" y="5565975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ECU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D0928C3-474D-4125-ADBF-1D91BF547D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4644" y="3833919"/>
            <a:ext cx="991999" cy="99199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26F4AE-F09E-489D-9A3C-97F7E520BC1A}"/>
              </a:ext>
            </a:extLst>
          </p:cNvPr>
          <p:cNvSpPr/>
          <p:nvPr/>
        </p:nvSpPr>
        <p:spPr>
          <a:xfrm>
            <a:off x="0" y="922782"/>
            <a:ext cx="12192000" cy="5658993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BA24CC-CD57-467F-BF32-971C4068FC14}"/>
              </a:ext>
            </a:extLst>
          </p:cNvPr>
          <p:cNvSpPr txBox="1"/>
          <p:nvPr/>
        </p:nvSpPr>
        <p:spPr>
          <a:xfrm>
            <a:off x="7076611" y="4174601"/>
            <a:ext cx="4590514" cy="165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 err="1"/>
              <a:t>mosquitto</a:t>
            </a:r>
            <a:r>
              <a:rPr lang="ko-KR" altLang="en-US" sz="1600" b="1" dirty="0"/>
              <a:t>를 활용하여 </a:t>
            </a:r>
            <a:r>
              <a:rPr lang="en-US" altLang="ko-KR" sz="1600" b="1" dirty="0"/>
              <a:t>subscribe client</a:t>
            </a:r>
            <a:r>
              <a:rPr lang="ko-KR" altLang="en-US" sz="1600" b="1" dirty="0"/>
              <a:t>를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구현한다</a:t>
            </a:r>
            <a:endParaRPr lang="en-US" altLang="ko-KR" sz="1600" b="1" dirty="0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구현한 </a:t>
            </a:r>
            <a:r>
              <a:rPr lang="en-US" altLang="ko-KR" sz="1600" b="1" dirty="0"/>
              <a:t>subscribe client</a:t>
            </a:r>
            <a:r>
              <a:rPr lang="ko-KR" altLang="en-US" sz="1600" b="1" dirty="0"/>
              <a:t>를 통해 특정 혹은 다수의 </a:t>
            </a:r>
            <a:r>
              <a:rPr lang="en-US" altLang="ko-KR" sz="1600" b="1" dirty="0"/>
              <a:t>topic</a:t>
            </a:r>
            <a:r>
              <a:rPr lang="ko-KR" altLang="en-US" sz="1600" b="1" dirty="0"/>
              <a:t>을 구독하여 </a:t>
            </a:r>
            <a:r>
              <a:rPr lang="en-US" altLang="ko-KR" sz="1600" b="1" dirty="0"/>
              <a:t>broad casting </a:t>
            </a:r>
            <a:r>
              <a:rPr lang="ko-KR" altLang="en-US" sz="1600" b="1" dirty="0"/>
              <a:t>된 메시지를 </a:t>
            </a:r>
            <a:r>
              <a:rPr lang="en-US" altLang="ko-KR" sz="1600" b="1" dirty="0"/>
              <a:t>Broker</a:t>
            </a:r>
            <a:r>
              <a:rPr lang="ko-KR" altLang="en-US" sz="1600" b="1" dirty="0"/>
              <a:t>로 부터 수신한다</a:t>
            </a:r>
            <a:endParaRPr lang="en-US" altLang="ko-KR" sz="1600" b="1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455D73-8CF3-4818-A2C9-7B92A7EDA789}"/>
              </a:ext>
            </a:extLst>
          </p:cNvPr>
          <p:cNvSpPr/>
          <p:nvPr/>
        </p:nvSpPr>
        <p:spPr>
          <a:xfrm>
            <a:off x="4599683" y="1180562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76E15AB-AD52-4F00-9352-6F23D484D82E}"/>
              </a:ext>
            </a:extLst>
          </p:cNvPr>
          <p:cNvSpPr/>
          <p:nvPr/>
        </p:nvSpPr>
        <p:spPr>
          <a:xfrm>
            <a:off x="4437719" y="4209783"/>
            <a:ext cx="2397980" cy="188841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7468A2-7556-4318-A402-E5029A3044E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99" b="14499"/>
          <a:stretch/>
        </p:blipFill>
        <p:spPr>
          <a:xfrm>
            <a:off x="4741873" y="4368831"/>
            <a:ext cx="1800000" cy="1278028"/>
          </a:xfrm>
          <a:prstGeom prst="rect">
            <a:avLst/>
          </a:prstGeom>
        </p:spPr>
      </p:pic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46438F-D518-4B20-8330-62F64E5F91BF}"/>
              </a:ext>
            </a:extLst>
          </p:cNvPr>
          <p:cNvSpPr/>
          <p:nvPr/>
        </p:nvSpPr>
        <p:spPr>
          <a:xfrm>
            <a:off x="4621084" y="5646859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Central Gateway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582375-4E64-4CCC-B25A-29D5D37D4DC0}"/>
              </a:ext>
            </a:extLst>
          </p:cNvPr>
          <p:cNvCxnSpPr>
            <a:stCxn id="18" idx="3"/>
            <a:endCxn id="2052" idx="1"/>
          </p:cNvCxnSpPr>
          <p:nvPr/>
        </p:nvCxnSpPr>
        <p:spPr>
          <a:xfrm flipV="1">
            <a:off x="2990175" y="2179971"/>
            <a:ext cx="1751698" cy="7837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60149-9C05-4228-A1F2-50B1644F737B}"/>
              </a:ext>
            </a:extLst>
          </p:cNvPr>
          <p:cNvCxnSpPr>
            <a:stCxn id="2052" idx="2"/>
            <a:endCxn id="15" idx="0"/>
          </p:cNvCxnSpPr>
          <p:nvPr/>
        </p:nvCxnSpPr>
        <p:spPr>
          <a:xfrm>
            <a:off x="5641873" y="2715873"/>
            <a:ext cx="0" cy="165295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2513564-CA94-4D19-A8A4-6970FF726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601" y="1374903"/>
            <a:ext cx="687421" cy="6874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1830A7-E290-4BA7-9223-4D456C63C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289" y="3205109"/>
            <a:ext cx="687421" cy="687421"/>
          </a:xfrm>
          <a:prstGeom prst="rect">
            <a:avLst/>
          </a:prstGeom>
        </p:spPr>
      </p:pic>
      <p:pic>
        <p:nvPicPr>
          <p:cNvPr id="2052" name="Picture 4" descr="Raspberry Pi 4 Specifications">
            <a:extLst>
              <a:ext uri="{FF2B5EF4-FFF2-40B4-BE49-F238E27FC236}">
                <a16:creationId xmlns:a16="http://schemas.microsoft.com/office/drawing/2014/main" id="{7FCCFEF3-B458-40DD-9593-21951CB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873" y="1644069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AD677-9200-41DE-8552-A52867D9DCE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499" b="14499"/>
          <a:stretch/>
        </p:blipFill>
        <p:spPr>
          <a:xfrm>
            <a:off x="1190175" y="1548794"/>
            <a:ext cx="1800000" cy="1278028"/>
          </a:xfrm>
          <a:prstGeom prst="rect">
            <a:avLst/>
          </a:prstGeom>
        </p:spPr>
      </p:pic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863FCA-FB74-46B4-A5CC-8A21547245F8}"/>
              </a:ext>
            </a:extLst>
          </p:cNvPr>
          <p:cNvSpPr/>
          <p:nvPr/>
        </p:nvSpPr>
        <p:spPr>
          <a:xfrm>
            <a:off x="1047985" y="1189720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Update Supplier</a:t>
            </a:r>
            <a:endParaRPr lang="ko-KR" altLang="en-US" dirty="0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71F72DE-4E05-4639-8B07-FA13DA2529B7}"/>
              </a:ext>
            </a:extLst>
          </p:cNvPr>
          <p:cNvSpPr/>
          <p:nvPr/>
        </p:nvSpPr>
        <p:spPr>
          <a:xfrm>
            <a:off x="600075" y="1047750"/>
            <a:ext cx="6312449" cy="5133975"/>
          </a:xfrm>
          <a:custGeom>
            <a:avLst/>
            <a:gdLst>
              <a:gd name="connsiteX0" fmla="*/ 340516 w 6312449"/>
              <a:gd name="connsiteY0" fmla="*/ 0 h 5133975"/>
              <a:gd name="connsiteX1" fmla="*/ 5971933 w 6312449"/>
              <a:gd name="connsiteY1" fmla="*/ 0 h 5133975"/>
              <a:gd name="connsiteX2" fmla="*/ 6312449 w 6312449"/>
              <a:gd name="connsiteY2" fmla="*/ 340516 h 5133975"/>
              <a:gd name="connsiteX3" fmla="*/ 6312449 w 6312449"/>
              <a:gd name="connsiteY3" fmla="*/ 443028 h 5133975"/>
              <a:gd name="connsiteX4" fmla="*/ 6312449 w 6312449"/>
              <a:gd name="connsiteY4" fmla="*/ 1702537 h 5133975"/>
              <a:gd name="connsiteX5" fmla="*/ 6312449 w 6312449"/>
              <a:gd name="connsiteY5" fmla="*/ 4706800 h 5133975"/>
              <a:gd name="connsiteX6" fmla="*/ 5885274 w 6312449"/>
              <a:gd name="connsiteY6" fmla="*/ 5133975 h 5133975"/>
              <a:gd name="connsiteX7" fmla="*/ 4176624 w 6312449"/>
              <a:gd name="connsiteY7" fmla="*/ 5133975 h 5133975"/>
              <a:gd name="connsiteX8" fmla="*/ 3749449 w 6312449"/>
              <a:gd name="connsiteY8" fmla="*/ 4706800 h 5133975"/>
              <a:gd name="connsiteX9" fmla="*/ 3749449 w 6312449"/>
              <a:gd name="connsiteY9" fmla="*/ 2043053 h 5133975"/>
              <a:gd name="connsiteX10" fmla="*/ 340516 w 6312449"/>
              <a:gd name="connsiteY10" fmla="*/ 2043053 h 5133975"/>
              <a:gd name="connsiteX11" fmla="*/ 0 w 6312449"/>
              <a:gd name="connsiteY11" fmla="*/ 1702537 h 5133975"/>
              <a:gd name="connsiteX12" fmla="*/ 0 w 6312449"/>
              <a:gd name="connsiteY12" fmla="*/ 340516 h 5133975"/>
              <a:gd name="connsiteX13" fmla="*/ 340516 w 6312449"/>
              <a:gd name="connsiteY13" fmla="*/ 0 h 5133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12449" h="5133975">
                <a:moveTo>
                  <a:pt x="340516" y="0"/>
                </a:moveTo>
                <a:lnTo>
                  <a:pt x="5971933" y="0"/>
                </a:lnTo>
                <a:cubicBezTo>
                  <a:pt x="6159995" y="0"/>
                  <a:pt x="6312449" y="152454"/>
                  <a:pt x="6312449" y="340516"/>
                </a:cubicBezTo>
                <a:lnTo>
                  <a:pt x="6312449" y="443028"/>
                </a:lnTo>
                <a:lnTo>
                  <a:pt x="6312449" y="1702537"/>
                </a:lnTo>
                <a:lnTo>
                  <a:pt x="6312449" y="4706800"/>
                </a:lnTo>
                <a:cubicBezTo>
                  <a:pt x="6312449" y="4942722"/>
                  <a:pt x="6121196" y="5133975"/>
                  <a:pt x="5885274" y="5133975"/>
                </a:cubicBezTo>
                <a:lnTo>
                  <a:pt x="4176624" y="5133975"/>
                </a:lnTo>
                <a:cubicBezTo>
                  <a:pt x="3940702" y="5133975"/>
                  <a:pt x="3749449" y="4942722"/>
                  <a:pt x="3749449" y="4706800"/>
                </a:cubicBezTo>
                <a:lnTo>
                  <a:pt x="3749449" y="2043053"/>
                </a:lnTo>
                <a:lnTo>
                  <a:pt x="340516" y="2043053"/>
                </a:lnTo>
                <a:cubicBezTo>
                  <a:pt x="152454" y="2043053"/>
                  <a:pt x="0" y="1890599"/>
                  <a:pt x="0" y="1702537"/>
                </a:cubicBezTo>
                <a:lnTo>
                  <a:pt x="0" y="340516"/>
                </a:lnTo>
                <a:cubicBezTo>
                  <a:pt x="0" y="152454"/>
                  <a:pt x="152454" y="0"/>
                  <a:pt x="340516" y="0"/>
                </a:cubicBezTo>
                <a:close/>
              </a:path>
            </a:pathLst>
          </a:custGeom>
          <a:noFill/>
          <a:ln w="38100">
            <a:solidFill>
              <a:schemeClr val="accent5">
                <a:lumMod val="75000"/>
              </a:schemeClr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680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E3D60259-2D8B-4BC8-84B5-F758580F0C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2560"/>
          <a:stretch/>
        </p:blipFill>
        <p:spPr>
          <a:xfrm>
            <a:off x="189571" y="1101136"/>
            <a:ext cx="5554004" cy="512516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400C638-3CFD-4369-8AA7-F8FBCC70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EE80C8E-BAFB-4D31-8A3A-5D82095822DF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591050" y="2381251"/>
            <a:ext cx="4429099" cy="1202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88DF264-0A5A-44A8-9542-EEB41C65E7A8}"/>
              </a:ext>
            </a:extLst>
          </p:cNvPr>
          <p:cNvSpPr/>
          <p:nvPr/>
        </p:nvSpPr>
        <p:spPr>
          <a:xfrm>
            <a:off x="9020149" y="2343782"/>
            <a:ext cx="2652495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 </a:t>
            </a:r>
            <a:r>
              <a:rPr lang="ko-KR" altLang="en-US" sz="1400" dirty="0">
                <a:solidFill>
                  <a:schemeClr val="tx1"/>
                </a:solidFill>
              </a:rPr>
              <a:t>통신을 위한 연결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cxnSp>
        <p:nvCxnSpPr>
          <p:cNvPr id="13" name="직선 화살표 연결선 18">
            <a:extLst>
              <a:ext uri="{FF2B5EF4-FFF2-40B4-BE49-F238E27FC236}">
                <a16:creationId xmlns:a16="http://schemas.microsoft.com/office/drawing/2014/main" id="{40563C49-0622-4DE9-AD1E-AD018BC9D411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4591050" y="4097290"/>
            <a:ext cx="4429099" cy="2529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0D8E71B-159E-4646-AF59-B2E1DFEE398D}"/>
              </a:ext>
            </a:extLst>
          </p:cNvPr>
          <p:cNvSpPr/>
          <p:nvPr/>
        </p:nvSpPr>
        <p:spPr>
          <a:xfrm>
            <a:off x="9020149" y="4307164"/>
            <a:ext cx="2652495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</a:t>
            </a:r>
            <a:r>
              <a:rPr lang="ko-KR" altLang="en-US" sz="1400" dirty="0">
                <a:solidFill>
                  <a:schemeClr val="tx1"/>
                </a:solidFill>
              </a:rPr>
              <a:t> 통신 이후 연결 종류를 위한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cxnSp>
        <p:nvCxnSpPr>
          <p:cNvPr id="21" name="직선 화살표 연결선 18">
            <a:extLst>
              <a:ext uri="{FF2B5EF4-FFF2-40B4-BE49-F238E27FC236}">
                <a16:creationId xmlns:a16="http://schemas.microsoft.com/office/drawing/2014/main" id="{99777C70-329E-4C8F-8C99-F01EC25661EF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5743574" y="5643578"/>
            <a:ext cx="3276574" cy="984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F95BCB9-E311-464B-B116-398BC24F23B0}"/>
              </a:ext>
            </a:extLst>
          </p:cNvPr>
          <p:cNvSpPr/>
          <p:nvPr/>
        </p:nvSpPr>
        <p:spPr>
          <a:xfrm>
            <a:off x="9020149" y="5695358"/>
            <a:ext cx="2652495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</a:t>
            </a:r>
            <a:r>
              <a:rPr lang="ko-KR" altLang="en-US" sz="1400" dirty="0">
                <a:solidFill>
                  <a:schemeClr val="tx1"/>
                </a:solidFill>
              </a:rPr>
              <a:t> 통신 중 </a:t>
            </a:r>
            <a:r>
              <a:rPr lang="en-US" altLang="ko-KR" sz="1400" dirty="0">
                <a:solidFill>
                  <a:schemeClr val="tx1"/>
                </a:solidFill>
              </a:rPr>
              <a:t>message</a:t>
            </a:r>
            <a:r>
              <a:rPr lang="ko-KR" altLang="en-US" sz="1400" dirty="0">
                <a:solidFill>
                  <a:schemeClr val="tx1"/>
                </a:solidFill>
              </a:rPr>
              <a:t>를 받았을 때의 이벤트 </a:t>
            </a:r>
            <a:r>
              <a:rPr lang="ko-KR" altLang="en-US" sz="1400" dirty="0" err="1">
                <a:solidFill>
                  <a:schemeClr val="tx1"/>
                </a:solidFill>
              </a:rPr>
              <a:t>콜백</a:t>
            </a:r>
            <a:r>
              <a:rPr lang="ko-KR" altLang="en-US" sz="1400" dirty="0">
                <a:solidFill>
                  <a:schemeClr val="tx1"/>
                </a:solidFill>
              </a:rPr>
              <a:t> 함수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54C7EA-1294-4378-8B38-EE577CAC93B7}"/>
              </a:ext>
            </a:extLst>
          </p:cNvPr>
          <p:cNvSpPr txBox="1"/>
          <p:nvPr/>
        </p:nvSpPr>
        <p:spPr>
          <a:xfrm>
            <a:off x="6118640" y="1116016"/>
            <a:ext cx="55540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Subscribe</a:t>
            </a:r>
            <a:r>
              <a:rPr lang="ko-KR" altLang="en-US" sz="1600" dirty="0"/>
              <a:t>하기 위한 기본 콜백함수에 동작을 추가하고 선언합니다</a:t>
            </a:r>
            <a:r>
              <a:rPr lang="en-US" altLang="ko-KR" sz="1600" dirty="0"/>
              <a:t>. </a:t>
            </a:r>
            <a:r>
              <a:rPr lang="ko-KR" altLang="en-US" sz="1600" dirty="0"/>
              <a:t>이때 연결에는 구독하는 주제를 지정합니다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5054A-2E96-44FF-BEAA-201A31392DAA}"/>
              </a:ext>
            </a:extLst>
          </p:cNvPr>
          <p:cNvSpPr txBox="1"/>
          <p:nvPr/>
        </p:nvSpPr>
        <p:spPr>
          <a:xfrm>
            <a:off x="189571" y="6292696"/>
            <a:ext cx="8944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Broker</a:t>
            </a:r>
            <a:r>
              <a:rPr lang="ko-KR" altLang="en-US" sz="1000" b="1" dirty="0"/>
              <a:t>로부터 받아오는 데이터들이 파라미터로 설정되어 있기에 제외해서는 안됩니다</a:t>
            </a:r>
            <a:r>
              <a:rPr lang="en-US" altLang="ko-KR" sz="1000" b="1" dirty="0"/>
              <a:t>. </a:t>
            </a:r>
            <a:r>
              <a:rPr lang="ko-KR" altLang="en-US" sz="1000" b="1" dirty="0"/>
              <a:t>단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사용하지 않을 경우 </a:t>
            </a:r>
            <a:r>
              <a:rPr lang="en-US" altLang="ko-KR" sz="1000" b="1" dirty="0"/>
              <a:t>_ </a:t>
            </a:r>
            <a:r>
              <a:rPr lang="ko-KR" altLang="en-US" sz="1000" b="1" dirty="0"/>
              <a:t>또는 </a:t>
            </a:r>
            <a:r>
              <a:rPr lang="en-US" altLang="ko-KR" sz="1000" b="1" dirty="0"/>
              <a:t>__</a:t>
            </a:r>
            <a:r>
              <a:rPr lang="ko-KR" altLang="en-US" sz="1000" b="1" dirty="0"/>
              <a:t>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무시할 수는 있습니다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5" name="내용 개체 틀 10">
            <a:extLst>
              <a:ext uri="{FF2B5EF4-FFF2-40B4-BE49-F238E27FC236}">
                <a16:creationId xmlns:a16="http://schemas.microsoft.com/office/drawing/2014/main" id="{8EBFC31D-BA6F-48CC-93CF-1E8C5E01BC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7" t="77260" r="42560"/>
          <a:stretch/>
        </p:blipFill>
        <p:spPr>
          <a:xfrm>
            <a:off x="781049" y="5060854"/>
            <a:ext cx="4962525" cy="11654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6" name="내용 개체 틀 10">
            <a:extLst>
              <a:ext uri="{FF2B5EF4-FFF2-40B4-BE49-F238E27FC236}">
                <a16:creationId xmlns:a16="http://schemas.microsoft.com/office/drawing/2014/main" id="{BD6DF450-3F0D-4BB2-A1A1-0AA9BCC44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" t="41950" r="54479" b="25030"/>
          <a:stretch/>
        </p:blipFill>
        <p:spPr>
          <a:xfrm>
            <a:off x="781050" y="3251105"/>
            <a:ext cx="3810000" cy="1692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8" name="내용 개체 틀 10">
            <a:extLst>
              <a:ext uri="{FF2B5EF4-FFF2-40B4-BE49-F238E27FC236}">
                <a16:creationId xmlns:a16="http://schemas.microsoft.com/office/drawing/2014/main" id="{4A3C0BFC-CA1D-4281-9AC2-BFD04B59D2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18" t="10415" r="54479" b="60221"/>
          <a:stretch/>
        </p:blipFill>
        <p:spPr>
          <a:xfrm>
            <a:off x="781050" y="1628776"/>
            <a:ext cx="3810000" cy="15049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64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DD81CE4-8B86-455A-9426-262078AC2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OTA </a:t>
            </a:r>
            <a:r>
              <a:rPr lang="ko-KR" altLang="en-US" dirty="0"/>
              <a:t>구현 개요</a:t>
            </a:r>
          </a:p>
        </p:txBody>
      </p:sp>
      <p:pic>
        <p:nvPicPr>
          <p:cNvPr id="2052" name="Picture 4" descr="Raspberry Pi 4 Specifications">
            <a:extLst>
              <a:ext uri="{FF2B5EF4-FFF2-40B4-BE49-F238E27FC236}">
                <a16:creationId xmlns:a16="http://schemas.microsoft.com/office/drawing/2014/main" id="{7FCCFEF3-B458-40DD-9593-21951CB56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9" y="4332246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Raspberry Pi 4 Specifications">
            <a:extLst>
              <a:ext uri="{FF2B5EF4-FFF2-40B4-BE49-F238E27FC236}">
                <a16:creationId xmlns:a16="http://schemas.microsoft.com/office/drawing/2014/main" id="{37A23469-C83A-4BBF-BBA8-1A6C3C7D8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588" y="4310018"/>
            <a:ext cx="1800000" cy="107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67468A2-7556-4318-A402-E5029A3044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9" b="14499"/>
          <a:stretch/>
        </p:blipFill>
        <p:spPr>
          <a:xfrm>
            <a:off x="4800309" y="1386869"/>
            <a:ext cx="1800000" cy="12780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3EBAD677-9200-41DE-8552-A52867D9DC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499" b="14499"/>
          <a:stretch/>
        </p:blipFill>
        <p:spPr>
          <a:xfrm>
            <a:off x="1218750" y="1386869"/>
            <a:ext cx="1800000" cy="127802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B582375-4E64-4CCC-B25A-29D5D37D4DC0}"/>
              </a:ext>
            </a:extLst>
          </p:cNvPr>
          <p:cNvCxnSpPr>
            <a:cxnSpLocks/>
            <a:stCxn id="18" idx="3"/>
            <a:endCxn id="15" idx="1"/>
          </p:cNvCxnSpPr>
          <p:nvPr/>
        </p:nvCxnSpPr>
        <p:spPr>
          <a:xfrm>
            <a:off x="3018750" y="2025883"/>
            <a:ext cx="1781559" cy="0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3A60149-9C05-4228-A1F2-50B1644F737B}"/>
              </a:ext>
            </a:extLst>
          </p:cNvPr>
          <p:cNvCxnSpPr>
            <a:cxnSpLocks/>
            <a:stCxn id="15" idx="2"/>
            <a:endCxn id="2052" idx="0"/>
          </p:cNvCxnSpPr>
          <p:nvPr/>
        </p:nvCxnSpPr>
        <p:spPr>
          <a:xfrm>
            <a:off x="5700309" y="2664897"/>
            <a:ext cx="23360" cy="1667349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841B5BA-9FF4-4691-BA3F-3518CF5093E6}"/>
              </a:ext>
            </a:extLst>
          </p:cNvPr>
          <p:cNvCxnSpPr>
            <a:cxnSpLocks/>
            <a:stCxn id="2052" idx="3"/>
            <a:endCxn id="6" idx="1"/>
          </p:cNvCxnSpPr>
          <p:nvPr/>
        </p:nvCxnSpPr>
        <p:spPr>
          <a:xfrm flipV="1">
            <a:off x="6623669" y="4845920"/>
            <a:ext cx="3103919" cy="22228"/>
          </a:xfrm>
          <a:prstGeom prst="straightConnector1">
            <a:avLst/>
          </a:prstGeom>
          <a:ln w="889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62513564-CA94-4D19-A8A4-6970FF726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6601" y="1212978"/>
            <a:ext cx="687421" cy="68742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301830A7-E290-4BA7-9223-4D456C63C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2289" y="3043184"/>
            <a:ext cx="687421" cy="687421"/>
          </a:xfrm>
          <a:prstGeom prst="rect">
            <a:avLst/>
          </a:prstGeom>
        </p:spPr>
      </p:pic>
      <p:pic>
        <p:nvPicPr>
          <p:cNvPr id="2054" name="Picture 6" descr="A Guide to Controller Area Network (CAN) for Industrial Applications -  Drives &amp; Control Solutions">
            <a:extLst>
              <a:ext uri="{FF2B5EF4-FFF2-40B4-BE49-F238E27FC236}">
                <a16:creationId xmlns:a16="http://schemas.microsoft.com/office/drawing/2014/main" id="{D98D3F73-CA5E-4C3E-A61D-BF5C82FB5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0" t="14890" r="20286" b="15612"/>
          <a:stretch/>
        </p:blipFill>
        <p:spPr bwMode="auto">
          <a:xfrm>
            <a:off x="7041315" y="3702873"/>
            <a:ext cx="1878056" cy="105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AE16B04-5DBE-4611-877F-932C935878F0}"/>
              </a:ext>
            </a:extLst>
          </p:cNvPr>
          <p:cNvSpPr/>
          <p:nvPr/>
        </p:nvSpPr>
        <p:spPr>
          <a:xfrm>
            <a:off x="9585398" y="5404050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Target ECU</a:t>
            </a:r>
            <a:endParaRPr lang="ko-KR" altLang="en-US" dirty="0"/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E46438F-D518-4B20-8330-62F64E5F91BF}"/>
              </a:ext>
            </a:extLst>
          </p:cNvPr>
          <p:cNvSpPr/>
          <p:nvPr/>
        </p:nvSpPr>
        <p:spPr>
          <a:xfrm>
            <a:off x="4621084" y="5484934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Central Gateway</a:t>
            </a:r>
            <a:endParaRPr lang="ko-KR" altLang="en-US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C455D73-8CF3-4818-A2C9-7B92A7EDA789}"/>
              </a:ext>
            </a:extLst>
          </p:cNvPr>
          <p:cNvSpPr/>
          <p:nvPr/>
        </p:nvSpPr>
        <p:spPr>
          <a:xfrm>
            <a:off x="4599683" y="1018637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Broker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FD863FCA-FB74-46B4-A5CC-8A21547245F8}"/>
              </a:ext>
            </a:extLst>
          </p:cNvPr>
          <p:cNvSpPr/>
          <p:nvPr/>
        </p:nvSpPr>
        <p:spPr>
          <a:xfrm>
            <a:off x="1076560" y="1027795"/>
            <a:ext cx="2084380" cy="37036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Supplier</a:t>
            </a:r>
            <a:endParaRPr lang="ko-KR" altLang="en-US" dirty="0"/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6D0928C3-474D-4125-ADBF-1D91BF547D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3975" y="3859854"/>
            <a:ext cx="991999" cy="99199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A061176-B56F-4A68-9F75-47DBDEF089D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8223" t="41484" r="39931" b="33326"/>
          <a:stretch/>
        </p:blipFill>
        <p:spPr>
          <a:xfrm>
            <a:off x="489103" y="2006076"/>
            <a:ext cx="2015504" cy="1248613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47ED83E-3CCF-4167-B815-DBE58396E0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66" y="1337490"/>
            <a:ext cx="991999" cy="9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3370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내용 개체 틀 20">
            <a:extLst>
              <a:ext uri="{FF2B5EF4-FFF2-40B4-BE49-F238E27FC236}">
                <a16:creationId xmlns:a16="http://schemas.microsoft.com/office/drawing/2014/main" id="{3C78C692-DD22-44CC-A77E-7D0CE3906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78" r="32413"/>
          <a:stretch/>
        </p:blipFill>
        <p:spPr>
          <a:xfrm>
            <a:off x="390525" y="2016951"/>
            <a:ext cx="6334125" cy="361047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400C638-3CFD-4369-8AA7-F8FBCC70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E0CB904-ADB0-46A9-A938-396810B61F10}"/>
              </a:ext>
            </a:extLst>
          </p:cNvPr>
          <p:cNvSpPr/>
          <p:nvPr/>
        </p:nvSpPr>
        <p:spPr>
          <a:xfrm>
            <a:off x="8645740" y="2171701"/>
            <a:ext cx="3155735" cy="52618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MQTT </a:t>
            </a:r>
            <a:r>
              <a:rPr lang="ko-KR" altLang="en-US" sz="1400" dirty="0">
                <a:solidFill>
                  <a:schemeClr val="tx1"/>
                </a:solidFill>
              </a:rPr>
              <a:t>클라이언트 선언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5EDE64-BE48-4770-A64C-002C1C7C4A34}"/>
              </a:ext>
            </a:extLst>
          </p:cNvPr>
          <p:cNvSpPr/>
          <p:nvPr/>
        </p:nvSpPr>
        <p:spPr>
          <a:xfrm>
            <a:off x="8645740" y="3936630"/>
            <a:ext cx="3155735" cy="9419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/>
                </a:solidFill>
              </a:rPr>
              <a:t>Broker</a:t>
            </a:r>
            <a:r>
              <a:rPr lang="ko-KR" altLang="en-US" sz="1400" dirty="0">
                <a:solidFill>
                  <a:schemeClr val="tx1"/>
                </a:solidFill>
              </a:rPr>
              <a:t>와 연결하고 </a:t>
            </a:r>
            <a:r>
              <a:rPr lang="en-US" altLang="ko-KR" sz="1400" dirty="0">
                <a:solidFill>
                  <a:schemeClr val="tx1"/>
                </a:solidFill>
              </a:rPr>
              <a:t>topic</a:t>
            </a:r>
            <a:r>
              <a:rPr lang="ko-KR" altLang="en-US" sz="1400" dirty="0">
                <a:solidFill>
                  <a:schemeClr val="tx1"/>
                </a:solidFill>
              </a:rPr>
              <a:t>을 구독하여 메시지를 수신합니다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73CB024-9403-4DE1-AFC0-F1FFA6EB5BDB}"/>
              </a:ext>
            </a:extLst>
          </p:cNvPr>
          <p:cNvSpPr/>
          <p:nvPr/>
        </p:nvSpPr>
        <p:spPr>
          <a:xfrm>
            <a:off x="8645740" y="2935029"/>
            <a:ext cx="3155735" cy="94194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/>
                </a:solidFill>
              </a:rPr>
              <a:t>사용자 이름과 비밀번호 등 정보를 업데이트 합니다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3" name="내용 개체 틀 20">
            <a:extLst>
              <a:ext uri="{FF2B5EF4-FFF2-40B4-BE49-F238E27FC236}">
                <a16:creationId xmlns:a16="http://schemas.microsoft.com/office/drawing/2014/main" id="{C8E90744-2EFB-48D4-99C3-2560E67C72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5" t="58896" r="58331"/>
          <a:stretch/>
        </p:blipFill>
        <p:spPr>
          <a:xfrm>
            <a:off x="1104899" y="4143375"/>
            <a:ext cx="3105151" cy="14840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4" name="내용 개체 틀 20">
            <a:extLst>
              <a:ext uri="{FF2B5EF4-FFF2-40B4-BE49-F238E27FC236}">
                <a16:creationId xmlns:a16="http://schemas.microsoft.com/office/drawing/2014/main" id="{0568625C-B3E1-4227-BAB4-FB814C9C84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5" t="44798" r="55277" b="44797"/>
          <a:stretch/>
        </p:blipFill>
        <p:spPr>
          <a:xfrm>
            <a:off x="1104899" y="3634360"/>
            <a:ext cx="3400425" cy="3756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5" name="내용 개체 틀 20">
            <a:extLst>
              <a:ext uri="{FF2B5EF4-FFF2-40B4-BE49-F238E27FC236}">
                <a16:creationId xmlns:a16="http://schemas.microsoft.com/office/drawing/2014/main" id="{13F7A1B1-2F41-4AFD-9729-6937158B79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55" t="4286" r="62468" b="60890"/>
          <a:stretch/>
        </p:blipFill>
        <p:spPr>
          <a:xfrm>
            <a:off x="1104900" y="2171701"/>
            <a:ext cx="2705100" cy="12573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6B4759C0-D037-456F-ADBC-75AE7FF9CE67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810000" y="2424686"/>
            <a:ext cx="4914900" cy="375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971E3163-94FB-430A-859D-CA5C6CADD1F7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4505324" y="3295650"/>
            <a:ext cx="4219576" cy="5265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01978A6-FBF2-4B77-90D6-7659ACFF1FED}"/>
              </a:ext>
            </a:extLst>
          </p:cNvPr>
          <p:cNvCxnSpPr>
            <a:stCxn id="23" idx="3"/>
          </p:cNvCxnSpPr>
          <p:nvPr/>
        </p:nvCxnSpPr>
        <p:spPr>
          <a:xfrm flipV="1">
            <a:off x="4210050" y="4286250"/>
            <a:ext cx="4514850" cy="5991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25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30B22D-E45E-4FDD-B59D-5420A807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Subscriber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3F37BD4-C69B-4D2D-AA68-938CA54AE8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76" r="42166"/>
          <a:stretch/>
        </p:blipFill>
        <p:spPr>
          <a:xfrm>
            <a:off x="409573" y="3076490"/>
            <a:ext cx="5372101" cy="12193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EFCDFD-A9C3-422D-8972-43C2AF952E67}"/>
              </a:ext>
            </a:extLst>
          </p:cNvPr>
          <p:cNvSpPr txBox="1"/>
          <p:nvPr/>
        </p:nvSpPr>
        <p:spPr>
          <a:xfrm>
            <a:off x="7146056" y="1063794"/>
            <a:ext cx="4819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파일을 실행하여 </a:t>
            </a:r>
            <a:r>
              <a:rPr lang="en-US" altLang="ko-KR" sz="1600" dirty="0"/>
              <a:t>broker</a:t>
            </a:r>
            <a:r>
              <a:rPr lang="ko-KR" altLang="en-US" sz="1600" dirty="0"/>
              <a:t>와 연결하기 위한 사용자 정보를 받는 함수를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3C1C117-812B-435C-81DE-A148290CCE1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781674" y="3079095"/>
            <a:ext cx="2486026" cy="60708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EEC18D-E969-4390-8FEF-B65F7BA44C84}"/>
              </a:ext>
            </a:extLst>
          </p:cNvPr>
          <p:cNvSpPr txBox="1"/>
          <p:nvPr/>
        </p:nvSpPr>
        <p:spPr>
          <a:xfrm>
            <a:off x="8267700" y="2923371"/>
            <a:ext cx="35147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사용자 </a:t>
            </a:r>
            <a:r>
              <a:rPr lang="en-US" altLang="ko-KR" sz="1400" dirty="0"/>
              <a:t>id</a:t>
            </a:r>
            <a:r>
              <a:rPr lang="ko-KR" altLang="en-US" sz="1400" dirty="0"/>
              <a:t>와 </a:t>
            </a:r>
            <a:r>
              <a:rPr lang="en-US" altLang="ko-KR" sz="1400" dirty="0"/>
              <a:t>pw</a:t>
            </a:r>
            <a:r>
              <a:rPr lang="ko-KR" altLang="en-US" sz="1400" dirty="0"/>
              <a:t>를 입력하여 </a:t>
            </a:r>
            <a:r>
              <a:rPr lang="en-US" altLang="ko-KR" sz="1400" dirty="0"/>
              <a:t>broker</a:t>
            </a:r>
            <a:r>
              <a:rPr lang="ko-KR" altLang="en-US" sz="1400" dirty="0"/>
              <a:t>와 연결 할 수 있도록 하고 </a:t>
            </a:r>
            <a:r>
              <a:rPr lang="en-US" altLang="ko-KR" sz="1400" dirty="0"/>
              <a:t>subscribe </a:t>
            </a:r>
            <a:r>
              <a:rPr lang="ko-KR" altLang="en-US" sz="1400" dirty="0"/>
              <a:t>주제를 통해 메시지를 수신하도록 합니다</a:t>
            </a:r>
            <a:r>
              <a:rPr lang="en-US" altLang="ko-KR" sz="1400" dirty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sz="1400" dirty="0"/>
              <a:t>이때 </a:t>
            </a:r>
            <a:r>
              <a:rPr lang="en-US" altLang="ko-KR" sz="1400" dirty="0"/>
              <a:t>Broker</a:t>
            </a:r>
            <a:r>
              <a:rPr lang="ko-KR" altLang="en-US" sz="1400" dirty="0"/>
              <a:t> </a:t>
            </a:r>
            <a:r>
              <a:rPr lang="en-US" altLang="ko-KR" sz="1400" dirty="0"/>
              <a:t>IP</a:t>
            </a:r>
            <a:r>
              <a:rPr lang="ko-KR" altLang="en-US" sz="1400" dirty="0"/>
              <a:t>는 </a:t>
            </a:r>
            <a:r>
              <a:rPr lang="en-US" altLang="ko-KR" sz="1400" dirty="0"/>
              <a:t>localhost</a:t>
            </a:r>
            <a:r>
              <a:rPr lang="ko-KR" altLang="en-US" sz="1400" dirty="0"/>
              <a:t>로서 </a:t>
            </a:r>
            <a:r>
              <a:rPr lang="en-US" altLang="ko-KR" sz="1400" dirty="0"/>
              <a:t>127.0.0.1</a:t>
            </a:r>
            <a:r>
              <a:rPr lang="ko-KR" altLang="en-US" sz="1400" dirty="0"/>
              <a:t>을 사용한다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65936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EA32EEE-1288-A238-981C-F527EB2146B6}"/>
              </a:ext>
            </a:extLst>
          </p:cNvPr>
          <p:cNvSpPr/>
          <p:nvPr/>
        </p:nvSpPr>
        <p:spPr>
          <a:xfrm>
            <a:off x="4104640" y="1437640"/>
            <a:ext cx="3982720" cy="39827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2D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ECECA-50DF-439B-B8FB-D312CDE184EE}"/>
              </a:ext>
            </a:extLst>
          </p:cNvPr>
          <p:cNvSpPr txBox="1"/>
          <p:nvPr/>
        </p:nvSpPr>
        <p:spPr>
          <a:xfrm>
            <a:off x="3693002" y="2445707"/>
            <a:ext cx="4805996" cy="196658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dirty="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1" name="그림 10" descr="텍스트, 잔디 깎기, 디자인이(가) 표시된 사진&#10;&#10;자동 생성된 설명">
            <a:extLst>
              <a:ext uri="{FF2B5EF4-FFF2-40B4-BE49-F238E27FC236}">
                <a16:creationId xmlns:a16="http://schemas.microsoft.com/office/drawing/2014/main" id="{6E899499-FB69-E362-7961-DDEA6CAD2B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38" b="40158"/>
          <a:stretch/>
        </p:blipFill>
        <p:spPr>
          <a:xfrm>
            <a:off x="6505553" y="3770294"/>
            <a:ext cx="1361498" cy="3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6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D5D072-5C94-4B79-B6D2-889C265EB66C}"/>
              </a:ext>
            </a:extLst>
          </p:cNvPr>
          <p:cNvSpPr/>
          <p:nvPr/>
        </p:nvSpPr>
        <p:spPr>
          <a:xfrm>
            <a:off x="4363720" y="1696720"/>
            <a:ext cx="3464560" cy="3464560"/>
          </a:xfrm>
          <a:prstGeom prst="rect">
            <a:avLst/>
          </a:prstGeom>
          <a:noFill/>
          <a:ln w="76200">
            <a:solidFill>
              <a:srgbClr val="FFCE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CA208-6BBC-4384-90EA-3639A97D7437}"/>
              </a:ext>
            </a:extLst>
          </p:cNvPr>
          <p:cNvSpPr/>
          <p:nvPr/>
        </p:nvSpPr>
        <p:spPr>
          <a:xfrm>
            <a:off x="5128784" y="2691747"/>
            <a:ext cx="1938351" cy="1474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spc="-50" baseline="0" dirty="0">
                <a:solidFill>
                  <a:schemeClr val="bg1"/>
                </a:solidFill>
                <a:latin typeface="+mj-ea"/>
                <a:ea typeface="+mj-ea"/>
              </a:rPr>
              <a:t>Window</a:t>
            </a:r>
          </a:p>
          <a:p>
            <a:pPr algn="ctr">
              <a:lnSpc>
                <a:spcPct val="150000"/>
              </a:lnSpc>
            </a:pPr>
            <a:r>
              <a:rPr lang="ko-KR" altLang="en-US" sz="3200" b="1" spc="-50" dirty="0">
                <a:solidFill>
                  <a:schemeClr val="bg1"/>
                </a:solidFill>
                <a:latin typeface="+mj-ea"/>
                <a:ea typeface="+mj-ea"/>
              </a:rPr>
              <a:t>기본 세팅</a:t>
            </a:r>
            <a:endParaRPr lang="en-US" altLang="ko-KR" sz="3200" b="1" spc="-50" baseline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A43916-1C8B-49CD-8777-3C1B6D78B2C1}"/>
              </a:ext>
            </a:extLst>
          </p:cNvPr>
          <p:cNvSpPr/>
          <p:nvPr/>
        </p:nvSpPr>
        <p:spPr>
          <a:xfrm>
            <a:off x="3749040" y="1391920"/>
            <a:ext cx="1379744" cy="1330960"/>
          </a:xfrm>
          <a:prstGeom prst="rect">
            <a:avLst/>
          </a:prstGeom>
          <a:solidFill>
            <a:srgbClr val="00A4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A47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6155C86-0773-44CB-BA61-E055E8CD14FC}"/>
              </a:ext>
            </a:extLst>
          </p:cNvPr>
          <p:cNvSpPr/>
          <p:nvPr/>
        </p:nvSpPr>
        <p:spPr>
          <a:xfrm>
            <a:off x="3833618" y="1549568"/>
            <a:ext cx="121058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ko-KR" sz="6000" dirty="0">
                <a:solidFill>
                  <a:schemeClr val="bg1"/>
                </a:solidFill>
                <a:latin typeface="Arial Black" panose="020B0A04020102020204" pitchFamily="34" charset="0"/>
                <a:ea typeface="돋움" panose="020B0600000101010101" pitchFamily="50" charset="-127"/>
              </a:rPr>
              <a:t>02</a:t>
            </a:r>
            <a:endParaRPr lang="ko-KR" altLang="en-US" sz="6000" dirty="0">
              <a:solidFill>
                <a:schemeClr val="bg1"/>
              </a:solidFill>
              <a:latin typeface="Arial Black" panose="020B0A04020102020204" pitchFamily="34" charset="0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125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0307447-BAF4-4834-8BD4-610C6CFE6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4" y="1071864"/>
            <a:ext cx="8492416" cy="4381465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05C5478-6C26-4BA6-B1A5-A2998C79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E7EE67-846E-4B7E-BC3F-E3B0B117237A}"/>
              </a:ext>
            </a:extLst>
          </p:cNvPr>
          <p:cNvSpPr txBox="1"/>
          <p:nvPr/>
        </p:nvSpPr>
        <p:spPr>
          <a:xfrm>
            <a:off x="4230529" y="5954472"/>
            <a:ext cx="74450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>
                <a:hlinkClick r:id="rId3"/>
              </a:rPr>
              <a:t>https://www.python.org/downloads/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에서 </a:t>
            </a:r>
            <a:r>
              <a:rPr lang="en-US" altLang="ko-KR" sz="1600" b="1" dirty="0"/>
              <a:t>python.exe</a:t>
            </a:r>
            <a:r>
              <a:rPr lang="ko-KR" altLang="en-US" sz="1600" b="1" dirty="0"/>
              <a:t>파일을 다운</a:t>
            </a:r>
          </a:p>
        </p:txBody>
      </p:sp>
    </p:spTree>
    <p:extLst>
      <p:ext uri="{BB962C8B-B14F-4D97-AF65-F5344CB8AC3E}">
        <p14:creationId xmlns:p14="http://schemas.microsoft.com/office/powerpoint/2010/main" val="447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73CACE3-94D7-46F8-A8B5-4C3B9004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571" y="1506354"/>
            <a:ext cx="6268325" cy="387721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796ECF81-F57C-4DA5-B555-4249DBBD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</a:t>
            </a:r>
            <a:r>
              <a:rPr lang="ko-KR" altLang="en-US" dirty="0"/>
              <a:t>설치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6305596-20AE-4201-9C4C-5FBAF46F6C54}"/>
              </a:ext>
            </a:extLst>
          </p:cNvPr>
          <p:cNvSpPr/>
          <p:nvPr/>
        </p:nvSpPr>
        <p:spPr>
          <a:xfrm>
            <a:off x="1905801" y="4995511"/>
            <a:ext cx="1713297" cy="2213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E408259-35CE-4995-82E1-662D39DD1EC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3619098" y="2763579"/>
            <a:ext cx="3241611" cy="234262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0C580E-E1ED-4775-8686-F113299B5452}"/>
              </a:ext>
            </a:extLst>
          </p:cNvPr>
          <p:cNvSpPr txBox="1"/>
          <p:nvPr/>
        </p:nvSpPr>
        <p:spPr>
          <a:xfrm>
            <a:off x="6860709" y="2348080"/>
            <a:ext cx="4923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환경변수에 </a:t>
            </a:r>
            <a:r>
              <a:rPr lang="en-US" altLang="ko-KR" sz="1600" b="1" dirty="0"/>
              <a:t>Python director</a:t>
            </a:r>
            <a:r>
              <a:rPr lang="ko-KR" altLang="en-US" sz="1600" b="1" dirty="0"/>
              <a:t>를 추가하기 위해 </a:t>
            </a:r>
            <a:r>
              <a:rPr lang="en-US" altLang="ko-KR" sz="1600" b="1" dirty="0"/>
              <a:t>Add python.exe to PATH</a:t>
            </a:r>
            <a:r>
              <a:rPr lang="ko-KR" altLang="en-US" sz="1600" b="1" dirty="0"/>
              <a:t>를 선택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선택하지 않았다면 설치 후 환경변수에 디렉토리 </a:t>
            </a:r>
            <a:r>
              <a:rPr lang="en-US" altLang="ko-KR" sz="1600" b="1" dirty="0"/>
              <a:t>path</a:t>
            </a:r>
            <a:r>
              <a:rPr lang="ko-KR" altLang="en-US" sz="1600" b="1" dirty="0"/>
              <a:t>를 직접 추가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7B59A-F528-42ED-9752-18F086026935}"/>
              </a:ext>
            </a:extLst>
          </p:cNvPr>
          <p:cNvSpPr txBox="1"/>
          <p:nvPr/>
        </p:nvSpPr>
        <p:spPr>
          <a:xfrm>
            <a:off x="6860709" y="4921905"/>
            <a:ext cx="483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빠르게 설치하려면 </a:t>
            </a:r>
            <a:r>
              <a:rPr lang="en-US" altLang="ko-KR" sz="1600" b="1" dirty="0"/>
              <a:t>Install Now</a:t>
            </a:r>
            <a:r>
              <a:rPr lang="ko-KR" altLang="en-US" sz="1600" b="1" dirty="0"/>
              <a:t>를 설치 디렉토리를 지정하려면 </a:t>
            </a:r>
            <a:r>
              <a:rPr lang="en-US" altLang="ko-KR" sz="1600" b="1" dirty="0"/>
              <a:t>Customize installation</a:t>
            </a:r>
            <a:r>
              <a:rPr lang="ko-KR" altLang="en-US" sz="1600" b="1" dirty="0"/>
              <a:t>을 선택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1662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D27A88-E131-4210-B3D6-4F76E5E0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744" y="1063487"/>
            <a:ext cx="7550815" cy="4249876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8869734B-4E45-48D1-B901-84AF3AC5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설치하기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8950F9-B7DE-4D3E-B52C-BC77345DF1E2}"/>
              </a:ext>
            </a:extLst>
          </p:cNvPr>
          <p:cNvSpPr txBox="1"/>
          <p:nvPr/>
        </p:nvSpPr>
        <p:spPr>
          <a:xfrm>
            <a:off x="3901898" y="5609513"/>
            <a:ext cx="600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4. </a:t>
            </a:r>
            <a:r>
              <a:rPr lang="en-US" altLang="ko-KR" sz="1600" b="1" dirty="0" err="1"/>
              <a:t>cmd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창을 열고 </a:t>
            </a:r>
            <a:r>
              <a:rPr lang="en-US" altLang="ko-KR" sz="1600" b="1" dirty="0"/>
              <a:t>python --version</a:t>
            </a:r>
            <a:r>
              <a:rPr lang="ko-KR" altLang="en-US" sz="1600" b="1" dirty="0"/>
              <a:t>을 통해 설치한 버전이 맞는지 확인</a:t>
            </a:r>
          </a:p>
        </p:txBody>
      </p:sp>
    </p:spTree>
    <p:extLst>
      <p:ext uri="{BB962C8B-B14F-4D97-AF65-F5344CB8AC3E}">
        <p14:creationId xmlns:p14="http://schemas.microsoft.com/office/powerpoint/2010/main" val="3026609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DFC3E1B-764B-2822-755D-3E5987CA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/>
              <a:t> </a:t>
            </a:r>
            <a:r>
              <a:rPr lang="en-US" altLang="ko-KR" dirty="0"/>
              <a:t>module </a:t>
            </a:r>
            <a:r>
              <a:rPr lang="ko-KR" altLang="en-US" dirty="0"/>
              <a:t>설치하기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7E643-32E4-D2CD-6C3C-63BE8B95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9" y="1032976"/>
            <a:ext cx="7417837" cy="38114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393EB3-921F-6001-A56B-6509045E58CB}"/>
              </a:ext>
            </a:extLst>
          </p:cNvPr>
          <p:cNvSpPr txBox="1"/>
          <p:nvPr/>
        </p:nvSpPr>
        <p:spPr>
          <a:xfrm>
            <a:off x="5637392" y="5385578"/>
            <a:ext cx="600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5. pip install flask </a:t>
            </a:r>
            <a:r>
              <a:rPr lang="en-US" altLang="ko-KR" sz="1600" b="1" dirty="0" err="1"/>
              <a:t>paho-mqtt</a:t>
            </a:r>
            <a:r>
              <a:rPr lang="ko-KR" altLang="en-US" sz="1600" b="1" dirty="0"/>
              <a:t>를 입력하여 실습 필수 모듈 설치하기</a:t>
            </a:r>
          </a:p>
        </p:txBody>
      </p:sp>
    </p:spTree>
    <p:extLst>
      <p:ext uri="{BB962C8B-B14F-4D97-AF65-F5344CB8AC3E}">
        <p14:creationId xmlns:p14="http://schemas.microsoft.com/office/powerpoint/2010/main" val="2284987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BB8CE84-897A-441B-831F-57BEBF02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 code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90D4874B-E003-481F-A3AC-4275B42F6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009" y="1175401"/>
            <a:ext cx="8688244" cy="4507197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A37460-6E20-424C-A083-483B5CA27684}"/>
              </a:ext>
            </a:extLst>
          </p:cNvPr>
          <p:cNvSpPr txBox="1"/>
          <p:nvPr/>
        </p:nvSpPr>
        <p:spPr>
          <a:xfrm>
            <a:off x="4213809" y="5871116"/>
            <a:ext cx="7433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6. </a:t>
            </a:r>
            <a:r>
              <a:rPr lang="en-US" altLang="ko-KR" sz="1600" b="1" dirty="0">
                <a:hlinkClick r:id="rId3"/>
              </a:rPr>
              <a:t>https://code.visualstudio.com/</a:t>
            </a:r>
            <a:r>
              <a:rPr lang="en-US" altLang="ko-KR" sz="1600" b="1" dirty="0"/>
              <a:t> </a:t>
            </a:r>
            <a:r>
              <a:rPr lang="en-US" altLang="ko-KR" sz="1600" b="1" dirty="0" err="1"/>
              <a:t>VSCode</a:t>
            </a:r>
            <a:r>
              <a:rPr lang="ko-KR" altLang="en-US" sz="1600" b="1" dirty="0"/>
              <a:t>를 다운받고 설치</a:t>
            </a:r>
          </a:p>
        </p:txBody>
      </p:sp>
    </p:spTree>
    <p:extLst>
      <p:ext uri="{BB962C8B-B14F-4D97-AF65-F5344CB8AC3E}">
        <p14:creationId xmlns:p14="http://schemas.microsoft.com/office/powerpoint/2010/main" val="3798995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24102</TotalTime>
  <Words>1363</Words>
  <Application>Microsoft Office PowerPoint</Application>
  <PresentationFormat>와이드스크린</PresentationFormat>
  <Paragraphs>172</Paragraphs>
  <Slides>32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돋움</vt:lpstr>
      <vt:lpstr>Malgun Gothic</vt:lpstr>
      <vt:lpstr>Malgun Gothic</vt:lpstr>
      <vt:lpstr>시스템 서체 일반체</vt:lpstr>
      <vt:lpstr>Arial</vt:lpstr>
      <vt:lpstr>Arial Black</vt:lpstr>
      <vt:lpstr>Calibri</vt:lpstr>
      <vt:lpstr>Courier New</vt:lpstr>
      <vt:lpstr>Wingdings</vt:lpstr>
      <vt:lpstr>Office 테마</vt:lpstr>
      <vt:lpstr>PowerPoint 프레젠테이션</vt:lpstr>
      <vt:lpstr>PowerPoint 프레젠테이션</vt:lpstr>
      <vt:lpstr>OTA 구현 개요</vt:lpstr>
      <vt:lpstr>PowerPoint 프레젠테이션</vt:lpstr>
      <vt:lpstr>Python 설치</vt:lpstr>
      <vt:lpstr>Python 설치</vt:lpstr>
      <vt:lpstr>Python 설치하기</vt:lpstr>
      <vt:lpstr>Python module 설치하기</vt:lpstr>
      <vt:lpstr>VS code</vt:lpstr>
      <vt:lpstr>VS code</vt:lpstr>
      <vt:lpstr>VS code</vt:lpstr>
      <vt:lpstr>PowerPoint 프레젠테이션</vt:lpstr>
      <vt:lpstr>MQTT Protocol</vt:lpstr>
      <vt:lpstr>MQTT</vt:lpstr>
      <vt:lpstr>MQTT – Mosquitto</vt:lpstr>
      <vt:lpstr>MQTT broker</vt:lpstr>
      <vt:lpstr>디렉토리 생성하기</vt:lpstr>
      <vt:lpstr>MQTT 어플리케이션 설치</vt:lpstr>
      <vt:lpstr>MQTT 어플리케이션 설치</vt:lpstr>
      <vt:lpstr>MQTT 어플리케이션 설치</vt:lpstr>
      <vt:lpstr>PowerPoint 프레젠테이션</vt:lpstr>
      <vt:lpstr>Publisher</vt:lpstr>
      <vt:lpstr>Publisher</vt:lpstr>
      <vt:lpstr>Publisher</vt:lpstr>
      <vt:lpstr>Publisher</vt:lpstr>
      <vt:lpstr>Publisher</vt:lpstr>
      <vt:lpstr>PowerPoint 프레젠테이션</vt:lpstr>
      <vt:lpstr>Subscriber</vt:lpstr>
      <vt:lpstr>Subscriber</vt:lpstr>
      <vt:lpstr>Subscriber</vt:lpstr>
      <vt:lpstr>Subscriber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이상호</dc:creator>
  <cp:lastModifiedBy>박건호(학부생-자동차IT융합학과)</cp:lastModifiedBy>
  <cp:revision>242</cp:revision>
  <dcterms:created xsi:type="dcterms:W3CDTF">2020-12-19T16:02:00Z</dcterms:created>
  <dcterms:modified xsi:type="dcterms:W3CDTF">2025-08-19T05:57:00Z</dcterms:modified>
</cp:coreProperties>
</file>