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2" r:id="rId9"/>
    <p:sldId id="272" r:id="rId10"/>
    <p:sldId id="268" r:id="rId11"/>
    <p:sldId id="263" r:id="rId12"/>
    <p:sldId id="270" r:id="rId13"/>
    <p:sldId id="271" r:id="rId14"/>
    <p:sldId id="264" r:id="rId15"/>
    <p:sldId id="266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02E1B-9C6F-4BB1-B64A-E2B33409A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9B6180-34E2-4BF7-B590-8533ADD83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51F9E-51A1-47C2-A50D-D42C5543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62242-FB4C-431C-8F3C-C8E2535C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40864-EF46-4C09-83B8-08466042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9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81117-1F44-495F-88FB-35DABFC3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3F2FC-4EDB-4E9A-930F-4FBCBA5A8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E8395-0698-4B0E-9BA3-E25070FA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62E4B-2554-4C58-9981-345690AA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2ABC8F-4726-42B9-AD4A-35E85E6E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7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B2F392-27D3-4020-85E5-1021A4282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C33BD2-39F3-4811-8448-4D8F940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41BAC-B494-4F5C-85B7-130943A2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9B90C-4730-41ED-8BA8-E94BF9DC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F0A11-22EA-4941-9757-35BA70E2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5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73EF4-5477-4722-A5DC-C69B7472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57E39-679C-4C52-870B-C341AE53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203EC-EAF8-4E2C-9A43-88CDCE78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A7A96-F0DF-4273-A723-87A4A079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EFC5B-A11C-4C7C-BDE9-16B07F8D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24B95-1635-407D-BD83-6CA3D1A8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03AC4-810D-4F3A-838E-E67445C5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B9B9B-39EA-49E0-8A0F-D66C14ED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563CA-5796-4CBA-8E45-E9A4AECE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1A4E0-5C1E-458C-AF7A-BEEB5D71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1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035EE-4202-43A1-AC4A-33EAC474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288F2-2737-4B6A-ABED-B181C6A1E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46AC5-56E9-49D0-92FD-858E977F1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952FC-800E-429E-A606-0ED99663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102EA-EBC0-4A4E-A42F-618A22A8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32A59-B5C9-45B4-B1FD-911DC6BC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6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E67B2-594B-4BEA-B94D-07F35C25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95662-A689-4ED2-85A3-731803AD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0CA600-F286-450F-8FD6-7B93C46D7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C8C1CF-E58A-459A-95AE-CE727E24B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5B114C-285E-4106-947D-8DB5EED47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AE081D-8DAF-4E2A-9A24-7BACBCFF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FB09D7-0AB2-45C4-9903-14FD8D07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4B4F9A-DB57-4C6A-8E75-945FB49A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0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F7C9A-F11F-46A2-A746-5423B9CB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19998F-1298-4EF7-B17A-7F3B8CC4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028AB-101C-4CCC-B570-960B73C4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4D73EC-9C5C-4DF4-ABE5-5DE02EF5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3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B7EC8B-A764-4484-8B3B-5D8AEF85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0F0F18-7F02-4880-802E-9187EC64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BF7F2C-3F01-496F-99A8-BD7D21E7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5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8953F-162E-4C03-AFA5-0304BAB3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B3E5B-D060-42A2-B203-640BC781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84C144-41DD-40BE-A1D3-6DC95807C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52B13-42D7-4D21-BAC2-4A3CB273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C0F20-561D-43D4-BA32-FAA16366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E568B9-EFD9-47A8-8D46-197CE066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2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B9E93-12C9-4B31-A734-85130A6D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40C61-A252-4992-8278-24D2AEDCE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1C15B0-444D-477D-B1C4-E1F39B254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1BC819-63AB-448C-A483-47435533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5B98-1821-4986-AFD3-5533EDEA2127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A312AC-C23C-4A0E-8B5D-DBF08DE3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7CC69-458D-40ED-972E-3CF7E4A0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8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CDAC3B-F081-446C-B269-F8F9EB96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0D6CC5-0593-4C64-9B26-0613EFDE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71BEA-5228-43C3-9F2A-AA545CBBF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E5B98-1821-4986-AFD3-5533EDEA2127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24CAE-DB9E-4FA1-B48B-5EB973FF3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E45F7-F6B6-4C77-936F-0150CBE44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4998A-0F1D-4EE5-BF07-A1921A782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5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A97ED-A2D0-44A6-98EF-9FE9D24C2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Tmax</a:t>
            </a:r>
            <a:r>
              <a:rPr lang="en-US" altLang="ko-KR" dirty="0"/>
              <a:t> XA</a:t>
            </a:r>
            <a:r>
              <a:rPr lang="ko-KR" altLang="en-US" dirty="0"/>
              <a:t>기반 </a:t>
            </a:r>
            <a:br>
              <a:rPr lang="en-US" altLang="ko-KR" dirty="0"/>
            </a:br>
            <a:r>
              <a:rPr lang="ko-KR" altLang="en-US" dirty="0"/>
              <a:t>계좌이체 서비스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B0CAA8-466F-4B5E-B203-B1D5064A6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MW</a:t>
            </a:r>
            <a:r>
              <a:rPr lang="ko-KR" altLang="en-US" dirty="0"/>
              <a:t> </a:t>
            </a:r>
            <a:r>
              <a:rPr lang="en-US" altLang="ko-KR" dirty="0"/>
              <a:t>3-3</a:t>
            </a:r>
            <a:r>
              <a:rPr lang="ko-KR" altLang="en-US" dirty="0"/>
              <a:t> 안홍조</a:t>
            </a:r>
          </a:p>
        </p:txBody>
      </p:sp>
    </p:spTree>
    <p:extLst>
      <p:ext uri="{BB962C8B-B14F-4D97-AF65-F5344CB8AC3E}">
        <p14:creationId xmlns:p14="http://schemas.microsoft.com/office/powerpoint/2010/main" val="386081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86DF9-8DDB-4F0E-A403-E7D00A39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주요부분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8E05190-2BC3-4CAE-B11B-F94EE3E9F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357" y="1690490"/>
            <a:ext cx="4267570" cy="449619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8A98FA8-5E9B-4CDB-B72F-99A4D718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87" y="3013032"/>
            <a:ext cx="4031329" cy="67823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BB5F405-CE80-45DD-BAFE-AAB1659D5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57" y="3886153"/>
            <a:ext cx="4054191" cy="57917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0306C5A-5151-495D-B0F6-49F88282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12966"/>
            <a:ext cx="2507197" cy="11126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D18604-CBCA-47AF-B345-EA4EB86216F6}"/>
              </a:ext>
            </a:extLst>
          </p:cNvPr>
          <p:cNvSpPr txBox="1"/>
          <p:nvPr/>
        </p:nvSpPr>
        <p:spPr>
          <a:xfrm>
            <a:off x="5640450" y="1506296"/>
            <a:ext cx="374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클라이언트가 값을 </a:t>
            </a:r>
            <a:r>
              <a:rPr lang="ko-KR" altLang="en-US" dirty="0" err="1"/>
              <a:t>필드버퍼에서</a:t>
            </a:r>
            <a:r>
              <a:rPr lang="ko-KR" altLang="en-US" dirty="0"/>
              <a:t> 가져오는 부분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160FE-B123-4279-AC00-1C1283AE555A}"/>
              </a:ext>
            </a:extLst>
          </p:cNvPr>
          <p:cNvSpPr txBox="1"/>
          <p:nvPr/>
        </p:nvSpPr>
        <p:spPr>
          <a:xfrm>
            <a:off x="5640450" y="3368105"/>
            <a:ext cx="443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트랜잭션이 성공인지 실패인지에 따라 </a:t>
            </a:r>
            <a:r>
              <a:rPr lang="ko-KR" altLang="en-US" dirty="0" err="1"/>
              <a:t>리턴하는</a:t>
            </a:r>
            <a:r>
              <a:rPr lang="ko-KR" altLang="en-US" dirty="0"/>
              <a:t> 값이 다르다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281CC-44DA-458E-9FD0-3E7AF8EEE89A}"/>
              </a:ext>
            </a:extLst>
          </p:cNvPr>
          <p:cNvSpPr txBox="1"/>
          <p:nvPr/>
        </p:nvSpPr>
        <p:spPr>
          <a:xfrm>
            <a:off x="5184927" y="5507187"/>
            <a:ext cx="41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 내에서 사용하는 쿼리문의 예시</a:t>
            </a:r>
          </a:p>
        </p:txBody>
      </p:sp>
    </p:spTree>
    <p:extLst>
      <p:ext uri="{BB962C8B-B14F-4D97-AF65-F5344CB8AC3E}">
        <p14:creationId xmlns:p14="http://schemas.microsoft.com/office/powerpoint/2010/main" val="110688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783C3-AE23-40ED-B0A2-A274AFF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컴파일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E01E0-D6AC-47C9-8E62-8AB15DE5A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gcc</a:t>
            </a:r>
            <a:r>
              <a:rPr lang="en-US" altLang="ko-KR" sz="2400" dirty="0"/>
              <a:t> -O -I$(TMAXDIR) -o </a:t>
            </a:r>
            <a:r>
              <a:rPr lang="en-US" altLang="ko-KR" sz="2400" dirty="0" err="1"/>
              <a:t>bank_client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bank_client.c</a:t>
            </a:r>
            <a:r>
              <a:rPr lang="en-US" altLang="ko-KR" sz="2400" dirty="0"/>
              <a:t> -L$(TMAXDIR)/lib64 -</a:t>
            </a:r>
            <a:r>
              <a:rPr lang="en-US" altLang="ko-KR" sz="2400" dirty="0" err="1"/>
              <a:t>lcli</a:t>
            </a:r>
            <a:r>
              <a:rPr lang="en-US" altLang="ko-KR" sz="2400" dirty="0"/>
              <a:t> -</a:t>
            </a:r>
            <a:r>
              <a:rPr lang="en-US" altLang="ko-KR" sz="2400" dirty="0" err="1"/>
              <a:t>lnsl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404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2643-0C32-42D9-B6AB-4EC0797E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984"/>
            <a:ext cx="10515600" cy="1325563"/>
          </a:xfrm>
        </p:spPr>
        <p:txBody>
          <a:bodyPr/>
          <a:lstStyle/>
          <a:p>
            <a:r>
              <a:rPr lang="ko-KR" altLang="en-US" dirty="0"/>
              <a:t>클라이언트 주요부분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10571C8-A213-46F9-A4F0-B79C3FAE7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23" y="1466348"/>
            <a:ext cx="3170195" cy="1143099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D52106D-082F-49CD-B933-E6BACE6F4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23" y="3487148"/>
            <a:ext cx="3078747" cy="6248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80691E-6F2B-45CF-B4E1-20D0F74E6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23" y="5056227"/>
            <a:ext cx="7686200" cy="624894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8CA8BC8A-C090-44BD-A8CD-D2E8A1901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585" y="1489326"/>
            <a:ext cx="2751058" cy="11735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6A1F29-7F8D-4866-A17C-EE8E86FFF46D}"/>
              </a:ext>
            </a:extLst>
          </p:cNvPr>
          <p:cNvSpPr txBox="1"/>
          <p:nvPr/>
        </p:nvSpPr>
        <p:spPr>
          <a:xfrm>
            <a:off x="8044991" y="1726547"/>
            <a:ext cx="330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트랜잭션 시작을 알림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943B2D-9CC3-4949-9388-39CF4761DBED}"/>
              </a:ext>
            </a:extLst>
          </p:cNvPr>
          <p:cNvSpPr txBox="1"/>
          <p:nvPr/>
        </p:nvSpPr>
        <p:spPr>
          <a:xfrm>
            <a:off x="4329722" y="3645748"/>
            <a:ext cx="418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사용할 </a:t>
            </a:r>
            <a:r>
              <a:rPr lang="ko-KR" altLang="en-US"/>
              <a:t>버퍼를 메모리에 할당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3B29E0-BD60-4A0C-9E91-1075632B4E64}"/>
              </a:ext>
            </a:extLst>
          </p:cNvPr>
          <p:cNvSpPr txBox="1"/>
          <p:nvPr/>
        </p:nvSpPr>
        <p:spPr>
          <a:xfrm>
            <a:off x="8795208" y="5131454"/>
            <a:ext cx="255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버퍼에 값을 할당하고 서버를 부른다</a:t>
            </a:r>
          </a:p>
        </p:txBody>
      </p:sp>
    </p:spTree>
    <p:extLst>
      <p:ext uri="{BB962C8B-B14F-4D97-AF65-F5344CB8AC3E}">
        <p14:creationId xmlns:p14="http://schemas.microsoft.com/office/powerpoint/2010/main" val="257949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44B62-B3ED-4603-9AB9-C8F7DE2D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주요부분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E4FA6FF-D8E6-411C-ACF1-1434D668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26" y="5365869"/>
            <a:ext cx="2640792" cy="98237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B420CB1-3616-4462-9918-CE9E180D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0" y="3683569"/>
            <a:ext cx="3307367" cy="1303133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198866D-0DDF-4D4F-B257-285B5ABA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20" y="2069855"/>
            <a:ext cx="3650296" cy="12345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28811B-201F-4B06-ADFB-5674C7E9C354}"/>
              </a:ext>
            </a:extLst>
          </p:cNvPr>
          <p:cNvSpPr txBox="1"/>
          <p:nvPr/>
        </p:nvSpPr>
        <p:spPr>
          <a:xfrm>
            <a:off x="5396946" y="3105834"/>
            <a:ext cx="298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트랜잭션 롤백</a:t>
            </a:r>
            <a:endParaRPr lang="en-US" altLang="ko-KR" dirty="0"/>
          </a:p>
          <a:p>
            <a:r>
              <a:rPr lang="ko-KR" altLang="en-US" dirty="0" err="1"/>
              <a:t>성공시</a:t>
            </a:r>
            <a:r>
              <a:rPr lang="en-US" altLang="ko-KR" dirty="0"/>
              <a:t> : </a:t>
            </a:r>
            <a:r>
              <a:rPr lang="ko-KR" altLang="en-US" dirty="0"/>
              <a:t>트랜잭션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3CF08-F1EF-4A5A-B430-506AFA4F38BA}"/>
              </a:ext>
            </a:extLst>
          </p:cNvPr>
          <p:cNvSpPr txBox="1"/>
          <p:nvPr/>
        </p:nvSpPr>
        <p:spPr>
          <a:xfrm>
            <a:off x="5446643" y="5267739"/>
            <a:ext cx="33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마무리시 할당된 버퍼를 풀어준다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29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D1CD5-76DC-418B-97DE-6E44C7D7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E31F8-BE8E-4923-AF4D-56495093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dirty="0" err="1">
                <a:solidFill>
                  <a:srgbClr val="666666"/>
                </a:solidFill>
                <a:latin typeface="Bitstream Vera Sans Mono"/>
              </a:rPr>
              <a:t>tbsql</a:t>
            </a:r>
            <a:r>
              <a:rPr lang="en-US" altLang="ko-KR" sz="1800" dirty="0">
                <a:solidFill>
                  <a:srgbClr val="666666"/>
                </a:solidFill>
                <a:latin typeface="Bitstream Vera Sans Mono"/>
              </a:rPr>
              <a:t> </a:t>
            </a:r>
            <a:r>
              <a:rPr lang="ko-KR" altLang="en-US" sz="1800" dirty="0">
                <a:solidFill>
                  <a:srgbClr val="666666"/>
                </a:solidFill>
                <a:latin typeface="Bitstream Vera Sans Mono"/>
              </a:rPr>
              <a:t>접속</a:t>
            </a:r>
            <a:r>
              <a:rPr lang="en-US" altLang="ko-KR" sz="1800" dirty="0">
                <a:solidFill>
                  <a:srgbClr val="666666"/>
                </a:solidFill>
                <a:latin typeface="Bitstream Vera Sans Mono"/>
              </a:rPr>
              <a:t>(</a:t>
            </a:r>
            <a:r>
              <a:rPr lang="en-US" altLang="ko-KR" sz="1800" dirty="0" err="1">
                <a:solidFill>
                  <a:srgbClr val="666666"/>
                </a:solidFill>
                <a:latin typeface="Bitstream Vera Sans Mono"/>
              </a:rPr>
              <a:t>tibero</a:t>
            </a:r>
            <a:r>
              <a:rPr lang="en-US" altLang="ko-KR" sz="1800" dirty="0">
                <a:solidFill>
                  <a:srgbClr val="666666"/>
                </a:solidFill>
                <a:latin typeface="Bitstream Vera Sans Mono"/>
              </a:rPr>
              <a:t>/</a:t>
            </a:r>
            <a:r>
              <a:rPr lang="en-US" altLang="ko-KR" sz="1800" dirty="0" err="1">
                <a:solidFill>
                  <a:srgbClr val="666666"/>
                </a:solidFill>
                <a:latin typeface="Bitstream Vera Sans Mono"/>
              </a:rPr>
              <a:t>tmax</a:t>
            </a:r>
            <a:r>
              <a:rPr lang="en-US" altLang="ko-KR" sz="1800" dirty="0">
                <a:solidFill>
                  <a:srgbClr val="666666"/>
                </a:solidFill>
                <a:latin typeface="Bitstream Vera Sans Mono"/>
              </a:rPr>
              <a:t>)</a:t>
            </a:r>
          </a:p>
          <a:p>
            <a:pPr algn="l"/>
            <a:r>
              <a:rPr lang="ko-KR" altLang="en-US" sz="1800" dirty="0">
                <a:solidFill>
                  <a:srgbClr val="666666"/>
                </a:solidFill>
                <a:latin typeface="Bitstream Vera Sans Mono"/>
              </a:rPr>
              <a:t>테이블 스페이스 생성</a:t>
            </a:r>
            <a:endParaRPr lang="en-US" altLang="ko-KR" sz="1800" b="0" i="0" dirty="0">
              <a:solidFill>
                <a:srgbClr val="666666"/>
              </a:solidFill>
              <a:effectLst/>
              <a:latin typeface="Bitstream Vera Sans Mono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CREATE TABLESPACE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user01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DATAFILE  ＇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user01.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Bitstream Vera Sans Mono"/>
              </a:rPr>
              <a:t>율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＇ SIZE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512M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AUTOEXTEND ON NEXT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10M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MAXSIZE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1G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EXTENT MANAGEMENT LOCAL AUTOALLOCATE</a:t>
            </a:r>
          </a:p>
          <a:p>
            <a:pPr algn="l"/>
            <a:endParaRPr lang="en-US" altLang="ko-KR" sz="1800" dirty="0">
              <a:solidFill>
                <a:srgbClr val="666666"/>
              </a:solidFill>
              <a:latin typeface="Bitstream Vera Sans Mono"/>
            </a:endParaRPr>
          </a:p>
          <a:p>
            <a:pPr algn="l"/>
            <a:r>
              <a:rPr lang="ko-KR" altLang="en-US" sz="1800" dirty="0">
                <a:solidFill>
                  <a:srgbClr val="666666"/>
                </a:solidFill>
                <a:latin typeface="Bitstream Vera Sans Mono"/>
              </a:rPr>
              <a:t>유저생성</a:t>
            </a:r>
            <a:endParaRPr lang="en-US" altLang="ko-KR" sz="1800" dirty="0">
              <a:solidFill>
                <a:srgbClr val="666666"/>
              </a:solidFill>
              <a:latin typeface="Bitstream Vera Sans Mono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CREATE USER </a:t>
            </a:r>
            <a:r>
              <a:rPr lang="en-US" altLang="ko-KR" sz="1400" b="1" i="0" dirty="0" err="1">
                <a:solidFill>
                  <a:srgbClr val="FF0000"/>
                </a:solidFill>
                <a:effectLst/>
                <a:latin typeface="Bitstream Vera Sans Mono"/>
              </a:rPr>
              <a:t>user</a:t>
            </a:r>
            <a:r>
              <a:rPr lang="en-US" altLang="ko-KR" sz="1400" b="1" dirty="0" err="1">
                <a:solidFill>
                  <a:srgbClr val="FF0000"/>
                </a:solidFill>
                <a:latin typeface="Bitstream Vera Sans Mono"/>
              </a:rPr>
              <a:t>ID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IDENTIFIED BY </a:t>
            </a:r>
            <a:r>
              <a:rPr lang="en-US" altLang="ko-KR" sz="1400" b="1" i="0" dirty="0" err="1">
                <a:solidFill>
                  <a:srgbClr val="FF0000"/>
                </a:solidFill>
                <a:effectLst/>
                <a:latin typeface="Bitstream Vera Sans Mono"/>
              </a:rPr>
              <a:t>userPWD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 </a:t>
            </a:r>
            <a:endParaRPr lang="en-US" altLang="ko-KR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Bitstream Vera Sans Mono"/>
              </a:rPr>
              <a:t>DEFAULT TABLESPACE 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Bitstream Vera Sans Mono"/>
              </a:rPr>
              <a:t>user01</a:t>
            </a:r>
          </a:p>
          <a:p>
            <a:pPr algn="l"/>
            <a:endParaRPr lang="en-US" altLang="ko-KR" sz="1800" b="1" dirty="0">
              <a:solidFill>
                <a:srgbClr val="FF0000"/>
              </a:solidFill>
              <a:latin typeface="Bitstream Vera Sans Mono"/>
            </a:endParaRPr>
          </a:p>
          <a:p>
            <a:pPr algn="l"/>
            <a:r>
              <a:rPr lang="ko-KR" altLang="en-US" sz="1600" b="0" i="0" dirty="0">
                <a:solidFill>
                  <a:srgbClr val="666666"/>
                </a:solidFill>
                <a:effectLst/>
                <a:latin typeface="Spoqa Han Sans"/>
              </a:rPr>
              <a:t>유저권한 부여</a:t>
            </a:r>
            <a:endParaRPr lang="en-US" altLang="ko-KR" sz="1600" b="0" i="0" dirty="0">
              <a:solidFill>
                <a:srgbClr val="666666"/>
              </a:solidFill>
              <a:effectLst/>
              <a:latin typeface="Spoqa Han Sans"/>
            </a:endParaRPr>
          </a:p>
          <a:p>
            <a:pPr marL="457200" lvl="1" indent="0">
              <a:buNone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Spoqa Han Sans"/>
              </a:rPr>
              <a:t>GRANT RESOURCE, CONNECT, DBA TO </a:t>
            </a:r>
            <a:r>
              <a:rPr lang="en-US" altLang="ko-KR" sz="1400" b="1" i="0" dirty="0" err="1">
                <a:solidFill>
                  <a:srgbClr val="FF0000"/>
                </a:solidFill>
                <a:effectLst/>
                <a:latin typeface="Spoqa Han Sans"/>
              </a:rPr>
              <a:t>userID</a:t>
            </a:r>
            <a:endParaRPr lang="en-US" altLang="ko-KR" sz="1400" b="0" i="0" dirty="0">
              <a:solidFill>
                <a:srgbClr val="666666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84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1293C-14D5-49AF-A425-009F0887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스키마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2F1B0-5CDB-484A-A93D-4F1585C6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거래내역 테이블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200" dirty="0"/>
              <a:t>CREATE TABLE </a:t>
            </a:r>
            <a:r>
              <a:rPr lang="en-US" altLang="ko-KR" sz="2200" dirty="0" err="1"/>
              <a:t>userID.TRADE_HISTORY</a:t>
            </a:r>
            <a:r>
              <a:rPr lang="en-US" altLang="ko-KR" sz="2200" dirty="0"/>
              <a:t> (</a:t>
            </a:r>
          </a:p>
          <a:p>
            <a:pPr marL="914400" lvl="2" indent="0">
              <a:buNone/>
            </a:pPr>
            <a:r>
              <a:rPr lang="en-US" altLang="ko-KR" sz="2200" dirty="0"/>
              <a:t>IDX NUMBER,</a:t>
            </a:r>
          </a:p>
          <a:p>
            <a:pPr marL="914400" lvl="2" indent="0">
              <a:buNone/>
            </a:pPr>
            <a:r>
              <a:rPr lang="en-US" altLang="ko-KR" sz="2200" dirty="0"/>
              <a:t>WHO VARCHAR(10),</a:t>
            </a:r>
          </a:p>
          <a:p>
            <a:pPr marL="914400" lvl="2" indent="0">
              <a:buNone/>
            </a:pPr>
            <a:r>
              <a:rPr lang="en-US" altLang="ko-KR" sz="2200" dirty="0"/>
              <a:t>AMOUNT NUMBER,</a:t>
            </a:r>
          </a:p>
          <a:p>
            <a:pPr marL="914400" lvl="2" indent="0">
              <a:buNone/>
            </a:pPr>
            <a:r>
              <a:rPr lang="en-US" altLang="ko-KR" sz="2200" dirty="0"/>
              <a:t>"date" DATE,</a:t>
            </a:r>
          </a:p>
          <a:p>
            <a:pPr marL="914400" lvl="2" indent="0">
              <a:buNone/>
            </a:pPr>
            <a:r>
              <a:rPr lang="en-US" altLang="ko-KR" sz="2200" dirty="0"/>
              <a:t>BALANCE NUMBER</a:t>
            </a:r>
          </a:p>
          <a:p>
            <a:pPr marL="457200" lvl="1" indent="0">
              <a:buNone/>
            </a:pPr>
            <a:r>
              <a:rPr lang="en-US" altLang="ko-KR" sz="2200" dirty="0"/>
              <a:t>);</a:t>
            </a:r>
          </a:p>
          <a:p>
            <a:r>
              <a:rPr lang="ko-KR" altLang="en-US" dirty="0"/>
              <a:t>잔고 테이블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200" dirty="0"/>
              <a:t>CREATE TABLE </a:t>
            </a:r>
            <a:r>
              <a:rPr lang="en-US" altLang="ko-KR" sz="2200" dirty="0" err="1"/>
              <a:t>userID.BANK</a:t>
            </a:r>
            <a:r>
              <a:rPr lang="en-US" altLang="ko-KR" sz="2200" dirty="0"/>
              <a:t>(</a:t>
            </a:r>
          </a:p>
          <a:p>
            <a:pPr marL="457200" lvl="1" indent="0">
              <a:buNone/>
            </a:pPr>
            <a:r>
              <a:rPr lang="en-US" altLang="ko-KR" sz="2200" dirty="0"/>
              <a:t>	“KEY” VARCHAR(10),</a:t>
            </a:r>
          </a:p>
          <a:p>
            <a:pPr marL="457200" lvl="1" indent="0">
              <a:buNone/>
            </a:pPr>
            <a:r>
              <a:rPr lang="en-US" altLang="ko-KR" sz="2200" dirty="0"/>
              <a:t>	BALANCE NUMBER</a:t>
            </a:r>
          </a:p>
          <a:p>
            <a:pPr marL="457200" lvl="1" indent="0">
              <a:buNone/>
            </a:pPr>
            <a:r>
              <a:rPr lang="en-US" altLang="ko-KR" sz="2200" dirty="0"/>
              <a:t>);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067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0C221-1926-41A4-9C46-FEB62E34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5351B27D-8DD3-442C-A6A8-96DFAB0BF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6535"/>
            <a:ext cx="2914650" cy="2524125"/>
          </a:xfr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5B3EDA9-AEDB-4B5B-B3D9-086791516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24" y="1027906"/>
            <a:ext cx="3238500" cy="4505325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D3C6304C-5D8F-4D2C-883C-3BF42FC56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647" y="1413824"/>
            <a:ext cx="28479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4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9315E-F561-4CEA-B5C4-B2467D0B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051BC-8F98-4052-84CB-5CB6419D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요구조건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tmax</a:t>
            </a:r>
            <a:r>
              <a:rPr lang="en-US" altLang="ko-KR" dirty="0"/>
              <a:t> client </a:t>
            </a:r>
            <a:r>
              <a:rPr lang="ko-KR" altLang="en-US" dirty="0"/>
              <a:t>모듈 구현</a:t>
            </a:r>
            <a:r>
              <a:rPr lang="en-US" altLang="ko-KR" dirty="0"/>
              <a:t>, </a:t>
            </a:r>
            <a:r>
              <a:rPr lang="en-US" altLang="ko-KR" dirty="0" err="1"/>
              <a:t>tmax</a:t>
            </a:r>
            <a:r>
              <a:rPr lang="ko-KR" altLang="en-US" dirty="0"/>
              <a:t> </a:t>
            </a:r>
            <a:r>
              <a:rPr lang="en-US" altLang="ko-KR" dirty="0"/>
              <a:t>server </a:t>
            </a:r>
            <a:r>
              <a:rPr lang="ko-KR" altLang="en-US" dirty="0"/>
              <a:t>호출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</a:t>
            </a:r>
            <a:r>
              <a:rPr lang="en-US" altLang="ko-KR" dirty="0" err="1"/>
              <a:t>tmax</a:t>
            </a:r>
            <a:r>
              <a:rPr lang="en-US" altLang="ko-KR" dirty="0"/>
              <a:t> serve</a:t>
            </a:r>
            <a:r>
              <a:rPr lang="ko-KR" altLang="en-US" dirty="0"/>
              <a:t>는 </a:t>
            </a:r>
            <a:r>
              <a:rPr lang="en-US" altLang="ko-KR" dirty="0" err="1"/>
              <a:t>xa</a:t>
            </a:r>
            <a:r>
              <a:rPr lang="ko-KR" altLang="en-US" dirty="0"/>
              <a:t>기반으로 구성되어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DB </a:t>
            </a:r>
            <a:r>
              <a:rPr lang="en-US" altLang="ko-KR" dirty="0" err="1"/>
              <a:t>instanc</a:t>
            </a:r>
            <a:r>
              <a:rPr lang="ko-KR" altLang="en-US" dirty="0"/>
              <a:t>에 접근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각 </a:t>
            </a:r>
            <a:r>
              <a:rPr lang="en-US" altLang="ko-KR" dirty="0"/>
              <a:t>DB </a:t>
            </a:r>
            <a:r>
              <a:rPr lang="en-US" altLang="ko-KR" dirty="0" err="1"/>
              <a:t>instanc</a:t>
            </a:r>
            <a:r>
              <a:rPr lang="ko-KR" altLang="en-US" dirty="0"/>
              <a:t>에는 </a:t>
            </a:r>
            <a:r>
              <a:rPr lang="en-US" altLang="ko-KR" dirty="0"/>
              <a:t>2</a:t>
            </a:r>
            <a:r>
              <a:rPr lang="ko-KR" altLang="en-US" dirty="0"/>
              <a:t>개의 현재잔고</a:t>
            </a:r>
            <a:r>
              <a:rPr lang="en-US" altLang="ko-KR" dirty="0"/>
              <a:t>, </a:t>
            </a:r>
            <a:r>
              <a:rPr lang="ko-KR" altLang="en-US" dirty="0"/>
              <a:t>거래내역 테이블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한 </a:t>
            </a:r>
            <a:r>
              <a:rPr lang="en-US" altLang="ko-KR" dirty="0"/>
              <a:t>instance </a:t>
            </a:r>
            <a:r>
              <a:rPr lang="en-US" altLang="ko-KR" dirty="0" err="1"/>
              <a:t>db</a:t>
            </a:r>
            <a:r>
              <a:rPr lang="ko-KR" altLang="en-US" dirty="0"/>
              <a:t>계좌에서 다른 </a:t>
            </a:r>
            <a:r>
              <a:rPr lang="en-US" altLang="ko-KR" dirty="0"/>
              <a:t>instance </a:t>
            </a:r>
            <a:r>
              <a:rPr lang="en-US" altLang="ko-KR" dirty="0" err="1"/>
              <a:t>db</a:t>
            </a:r>
            <a:r>
              <a:rPr lang="ko-KR" altLang="en-US" dirty="0" err="1"/>
              <a:t>계과로</a:t>
            </a:r>
            <a:r>
              <a:rPr lang="ko-KR" altLang="en-US" dirty="0"/>
              <a:t> 송금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2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53B13-34BF-4B4A-973F-1B7EFD88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구조</a:t>
            </a:r>
          </a:p>
        </p:txBody>
      </p:sp>
      <p:pic>
        <p:nvPicPr>
          <p:cNvPr id="1026" name="Picture 2" descr="2개의 데이터베이스 접속">
            <a:extLst>
              <a:ext uri="{FF2B5EF4-FFF2-40B4-BE49-F238E27FC236}">
                <a16:creationId xmlns:a16="http://schemas.microsoft.com/office/drawing/2014/main" id="{609CE85F-343A-4F56-8ED3-7E5C9502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7"/>
            <a:ext cx="9675996" cy="471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86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77831-B6C5-4FCB-A9AA-C02F7589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802B3-2822-49D2-B057-91ECCBC11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Tmax</a:t>
            </a:r>
            <a:r>
              <a:rPr lang="ko-KR" altLang="en-US" dirty="0"/>
              <a:t>기본 환경설정</a:t>
            </a:r>
            <a:endParaRPr lang="en-US" altLang="ko-KR" dirty="0"/>
          </a:p>
          <a:p>
            <a:r>
              <a:rPr lang="en-US" altLang="ko-KR" dirty="0"/>
              <a:t>TMS </a:t>
            </a:r>
            <a:r>
              <a:rPr lang="ko-KR" altLang="en-US" dirty="0"/>
              <a:t>컴파일</a:t>
            </a:r>
            <a:endParaRPr lang="en-US" altLang="ko-KR" dirty="0"/>
          </a:p>
          <a:p>
            <a:r>
              <a:rPr lang="ko-KR" altLang="en-US" dirty="0"/>
              <a:t>서버 프로그램 컴파일</a:t>
            </a:r>
            <a:endParaRPr lang="en-US" altLang="ko-KR" dirty="0"/>
          </a:p>
          <a:p>
            <a:r>
              <a:rPr lang="ko-KR" altLang="en-US" dirty="0"/>
              <a:t>클라이언트 프로그램 컴파일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테이블 생성</a:t>
            </a:r>
            <a:endParaRPr lang="en-US" altLang="ko-KR" dirty="0"/>
          </a:p>
          <a:p>
            <a:r>
              <a:rPr lang="ko-KR" altLang="en-US" dirty="0"/>
              <a:t>실행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09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B3097-F8E1-43A5-B23A-3F293543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Tmax</a:t>
            </a:r>
            <a:r>
              <a:rPr lang="ko-KR" altLang="en-US" dirty="0"/>
              <a:t>기본 환경설정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A92E9E-AA71-4882-817E-042DEEF1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839" y="1432874"/>
            <a:ext cx="3857624" cy="4751110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Tibero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서버와 연동하는 서비스를 활성화시키기 위해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SVRGROUP,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SERVER, SERVICE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절을 입력한다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cfl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i</a:t>
            </a:r>
            <a:r>
              <a:rPr lang="ko-KR" altLang="en-US" dirty="0"/>
              <a:t> </a:t>
            </a:r>
            <a:r>
              <a:rPr lang="en-US" altLang="ko-KR" dirty="0" err="1"/>
              <a:t>bank_config.m</a:t>
            </a:r>
            <a:endParaRPr lang="en-US" altLang="ko-KR" dirty="0"/>
          </a:p>
          <a:p>
            <a:r>
              <a:rPr lang="en-US" altLang="ko-KR" dirty="0" err="1"/>
              <a:t>gst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A96A903-8AF0-4B01-9677-8CBC0E82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37" y="1690688"/>
            <a:ext cx="7291419" cy="4214812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4CCD2CD8-EFB8-4B1B-9088-618D64DE8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839" y="3994923"/>
            <a:ext cx="3590302" cy="8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9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E32B1-E74E-4723-ABEB-69EE7288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49" y="-63166"/>
            <a:ext cx="10515600" cy="98750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TMS </a:t>
            </a:r>
            <a:r>
              <a:rPr lang="ko-KR" altLang="en-US" sz="3600" dirty="0"/>
              <a:t>컴파일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664E8-B327-4E85-81D5-E0BFF6302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49" y="4469341"/>
            <a:ext cx="4151243" cy="520010"/>
          </a:xfrm>
        </p:spPr>
        <p:txBody>
          <a:bodyPr/>
          <a:lstStyle/>
          <a:p>
            <a:r>
              <a:rPr lang="en-US" altLang="ko-KR" dirty="0"/>
              <a:t>Make -f tms_tbr.mk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</a:p>
          <a:p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B88CFFD-56D0-48BE-9954-6524EC51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50" y="924340"/>
            <a:ext cx="6607254" cy="33260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AF951-97B7-4CC5-88B4-2AFE25C86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49" y="4989351"/>
            <a:ext cx="8733277" cy="640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6D2CCF-AB85-4F23-ABC8-A3E7B19A31FB}"/>
              </a:ext>
            </a:extLst>
          </p:cNvPr>
          <p:cNvSpPr txBox="1"/>
          <p:nvPr/>
        </p:nvSpPr>
        <p:spPr>
          <a:xfrm>
            <a:off x="7654565" y="2432115"/>
            <a:ext cx="354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Dumy.c</a:t>
            </a:r>
            <a:r>
              <a:rPr lang="ko-KR" altLang="en-US" dirty="0"/>
              <a:t>파일이 없다고 </a:t>
            </a:r>
            <a:r>
              <a:rPr lang="ko-KR" altLang="en-US" dirty="0" err="1"/>
              <a:t>나올시</a:t>
            </a:r>
            <a:r>
              <a:rPr lang="ko-KR" altLang="en-US" dirty="0"/>
              <a:t> </a:t>
            </a:r>
            <a:r>
              <a:rPr lang="en-US" altLang="ko-KR" dirty="0"/>
              <a:t>vi </a:t>
            </a:r>
            <a:r>
              <a:rPr lang="en-US" altLang="ko-KR" dirty="0" err="1"/>
              <a:t>dumy.c</a:t>
            </a:r>
            <a:r>
              <a:rPr lang="ko-KR" altLang="en-US" dirty="0"/>
              <a:t>로 간단하게 만들고 내용은 </a:t>
            </a:r>
            <a:r>
              <a:rPr lang="en-US" altLang="ko-KR" dirty="0"/>
              <a:t>int I;</a:t>
            </a:r>
            <a:r>
              <a:rPr lang="ko-KR" altLang="en-US" dirty="0"/>
              <a:t>정도로 간단하게 만들어 </a:t>
            </a:r>
            <a:r>
              <a:rPr lang="ko-KR" altLang="en-US" dirty="0" err="1"/>
              <a:t>준뒤</a:t>
            </a:r>
            <a:r>
              <a:rPr lang="ko-KR" altLang="en-US" dirty="0"/>
              <a:t> 다시 컴파일</a:t>
            </a:r>
          </a:p>
        </p:txBody>
      </p:sp>
    </p:spTree>
    <p:extLst>
      <p:ext uri="{BB962C8B-B14F-4D97-AF65-F5344CB8AC3E}">
        <p14:creationId xmlns:p14="http://schemas.microsoft.com/office/powerpoint/2010/main" val="217868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06005-7F78-4038-A682-EAF7626D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필드버퍼</a:t>
            </a:r>
            <a:r>
              <a:rPr lang="ko-KR" altLang="en-US" dirty="0"/>
              <a:t> 컴파일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DAF91-032E-4D87-AE7B-746F4277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6" y="3869095"/>
            <a:ext cx="10409583" cy="2307868"/>
          </a:xfrm>
        </p:spPr>
        <p:txBody>
          <a:bodyPr/>
          <a:lstStyle/>
          <a:p>
            <a:r>
              <a:rPr lang="en-US" altLang="ko-KR" dirty="0" err="1"/>
              <a:t>fdlc</a:t>
            </a:r>
            <a:r>
              <a:rPr lang="en-US" altLang="ko-KR" dirty="0"/>
              <a:t> -c -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bank.f</a:t>
            </a:r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B153827-5235-46D0-9B28-251E27EA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323" y="1825625"/>
            <a:ext cx="4479911" cy="1908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E2E9A9-279D-46A4-BBBE-6886D853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9" y="4380706"/>
            <a:ext cx="4991100" cy="447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3B9645-53BC-41D0-83C1-A342373D2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918" y="1027906"/>
            <a:ext cx="5829300" cy="380047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2B3F458-03CB-4A83-885D-82B2A7111C83}"/>
              </a:ext>
            </a:extLst>
          </p:cNvPr>
          <p:cNvSpPr/>
          <p:nvPr/>
        </p:nvSpPr>
        <p:spPr>
          <a:xfrm>
            <a:off x="9660835" y="2246243"/>
            <a:ext cx="1192695" cy="516835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A44249-4E28-45D2-8342-6BB01BD380F4}"/>
              </a:ext>
            </a:extLst>
          </p:cNvPr>
          <p:cNvSpPr/>
          <p:nvPr/>
        </p:nvSpPr>
        <p:spPr>
          <a:xfrm>
            <a:off x="9629967" y="4367277"/>
            <a:ext cx="1012896" cy="402687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4F163F1-BDC3-4103-AD68-3BBD55D6CC8A}"/>
              </a:ext>
            </a:extLst>
          </p:cNvPr>
          <p:cNvCxnSpPr/>
          <p:nvPr/>
        </p:nvCxnSpPr>
        <p:spPr>
          <a:xfrm flipH="1">
            <a:off x="7909089" y="2504660"/>
            <a:ext cx="1720877" cy="3453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94CF6A-3407-4DC0-B8B7-2264F6AE2B83}"/>
              </a:ext>
            </a:extLst>
          </p:cNvPr>
          <p:cNvCxnSpPr>
            <a:cxnSpLocks/>
          </p:cNvCxnSpPr>
          <p:nvPr/>
        </p:nvCxnSpPr>
        <p:spPr>
          <a:xfrm flipH="1">
            <a:off x="8227935" y="4456008"/>
            <a:ext cx="1371162" cy="16113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EBA6D7-CE44-45C8-8DA7-F97C2B301901}"/>
              </a:ext>
            </a:extLst>
          </p:cNvPr>
          <p:cNvSpPr txBox="1"/>
          <p:nvPr/>
        </p:nvSpPr>
        <p:spPr>
          <a:xfrm>
            <a:off x="6839619" y="6057925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파일 생성</a:t>
            </a:r>
          </a:p>
        </p:txBody>
      </p:sp>
    </p:spTree>
    <p:extLst>
      <p:ext uri="{BB962C8B-B14F-4D97-AF65-F5344CB8AC3E}">
        <p14:creationId xmlns:p14="http://schemas.microsoft.com/office/powerpoint/2010/main" val="28443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85AB7-5BEF-4112-9D9D-AD1B288B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서버컴파일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4814A-3F8C-4851-9B90-0DA3A6FB4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프리컴파일</a:t>
            </a:r>
            <a:endParaRPr lang="en-US" altLang="ko-KR" dirty="0"/>
          </a:p>
          <a:p>
            <a:r>
              <a:rPr lang="en-US" altLang="ko-KR" dirty="0" err="1"/>
              <a:t>tbpc</a:t>
            </a:r>
            <a:r>
              <a:rPr lang="en-US" altLang="ko-KR" dirty="0"/>
              <a:t> </a:t>
            </a:r>
            <a:r>
              <a:rPr lang="en-US" altLang="ko-KR" dirty="0" err="1"/>
              <a:t>bank_svr.tbc</a:t>
            </a:r>
            <a:endParaRPr lang="en-US" altLang="ko-KR" dirty="0"/>
          </a:p>
          <a:p>
            <a:r>
              <a:rPr lang="en-US" altLang="ko-KR" dirty="0" err="1"/>
              <a:t>tbpc</a:t>
            </a:r>
            <a:r>
              <a:rPr lang="en-US" altLang="ko-KR" dirty="0"/>
              <a:t> </a:t>
            </a:r>
            <a:r>
              <a:rPr lang="en-US" altLang="ko-KR" dirty="0" err="1"/>
              <a:t>bank_rec.tbc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 err="1">
                <a:sym typeface="Wingdings" panose="05000000000000000000" pitchFamily="2" charset="2"/>
              </a:rPr>
              <a:t>프리컴파일시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bank_*.c</a:t>
            </a:r>
            <a:r>
              <a:rPr lang="ko-KR" altLang="en-US" dirty="0">
                <a:sym typeface="Wingdings" panose="05000000000000000000" pitchFamily="2" charset="2"/>
              </a:rPr>
              <a:t>파일이 생성된다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900" dirty="0" err="1"/>
              <a:t>gcc</a:t>
            </a:r>
            <a:r>
              <a:rPr lang="en-US" altLang="ko-KR" sz="1900" dirty="0"/>
              <a:t> -O -o </a:t>
            </a:r>
            <a:r>
              <a:rPr lang="en-US" altLang="ko-KR" sz="1900" dirty="0" err="1"/>
              <a:t>bank_svr</a:t>
            </a:r>
            <a:r>
              <a:rPr lang="en-US" altLang="ko-KR" sz="1900" dirty="0"/>
              <a:t> -I$(TMAXDIR) -I$(TB_HOME)/client/include -L$(TMAXDIR)/lib64 -L$(TB_HOME)/client/lib </a:t>
            </a:r>
            <a:r>
              <a:rPr lang="en-US" altLang="ko-KR" sz="1900" dirty="0" err="1"/>
              <a:t>bank_svr.c</a:t>
            </a:r>
            <a:r>
              <a:rPr lang="en-US" altLang="ko-KR" sz="1900" dirty="0"/>
              <a:t> $(TMAXDIR)/</a:t>
            </a:r>
            <a:r>
              <a:rPr lang="en-US" altLang="ko-KR" sz="1900" dirty="0" err="1"/>
              <a:t>svct</a:t>
            </a:r>
            <a:r>
              <a:rPr lang="en-US" altLang="ko-KR" sz="1900" dirty="0"/>
              <a:t>/</a:t>
            </a:r>
            <a:r>
              <a:rPr lang="en-US" altLang="ko-KR" sz="1900" dirty="0" err="1"/>
              <a:t>bank_svr_svctab.c</a:t>
            </a:r>
            <a:r>
              <a:rPr lang="en-US" altLang="ko-KR" sz="1900" dirty="0"/>
              <a:t> $(TMAXDIR)/lib64/</a:t>
            </a:r>
            <a:r>
              <a:rPr lang="en-US" altLang="ko-KR" sz="1900" dirty="0" err="1"/>
              <a:t>sdl.o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lsvr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ltbs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ltbxa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ltbertl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ltbcli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lm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lpthread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lnodb</a:t>
            </a:r>
            <a:endParaRPr lang="en-US" altLang="ko-KR" sz="1900" dirty="0"/>
          </a:p>
          <a:p>
            <a:r>
              <a:rPr lang="en-US" altLang="ko-KR" sz="1900" dirty="0" err="1"/>
              <a:t>gcc</a:t>
            </a:r>
            <a:r>
              <a:rPr lang="en-US" altLang="ko-KR" sz="1900" dirty="0"/>
              <a:t> -O -o </a:t>
            </a:r>
            <a:r>
              <a:rPr lang="en-US" altLang="ko-KR" sz="1900" dirty="0" err="1"/>
              <a:t>bank_rec</a:t>
            </a:r>
            <a:r>
              <a:rPr lang="en-US" altLang="ko-KR" sz="1900" dirty="0"/>
              <a:t> -I$(TMAXDIR) -I$(TB_HOME)/client/include -L$(TMAXDIR)/lib64 -L$(TB_HOME)/client/lib </a:t>
            </a:r>
            <a:r>
              <a:rPr lang="en-US" altLang="ko-KR" sz="1900" dirty="0" err="1"/>
              <a:t>bank_rec.c</a:t>
            </a:r>
            <a:r>
              <a:rPr lang="en-US" altLang="ko-KR" sz="1900" dirty="0"/>
              <a:t> $(TMAXDIR)/</a:t>
            </a:r>
            <a:r>
              <a:rPr lang="en-US" altLang="ko-KR" sz="1900" dirty="0" err="1"/>
              <a:t>svct</a:t>
            </a:r>
            <a:r>
              <a:rPr lang="en-US" altLang="ko-KR" sz="1900" dirty="0"/>
              <a:t>/</a:t>
            </a:r>
            <a:r>
              <a:rPr lang="en-US" altLang="ko-KR" sz="1900" dirty="0" err="1"/>
              <a:t>bank_rec_svctab.c</a:t>
            </a:r>
            <a:r>
              <a:rPr lang="en-US" altLang="ko-KR" sz="1900" dirty="0"/>
              <a:t> $(TMAXDIR)/lib64/</a:t>
            </a:r>
            <a:r>
              <a:rPr lang="en-US" altLang="ko-KR" sz="1900" dirty="0" err="1"/>
              <a:t>sdl.o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lsvr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ltbs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ltbxa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ltbertl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ltbcli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lm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lpthread</a:t>
            </a:r>
            <a:r>
              <a:rPr lang="en-US" altLang="ko-KR" sz="1900" dirty="0"/>
              <a:t> -</a:t>
            </a:r>
            <a:r>
              <a:rPr lang="en-US" altLang="ko-KR" sz="1900" dirty="0" err="1"/>
              <a:t>lnodb</a:t>
            </a:r>
            <a:endParaRPr lang="en-US" altLang="ko-KR" sz="1900" dirty="0"/>
          </a:p>
          <a:p>
            <a:r>
              <a:rPr lang="en-US" altLang="ko-KR" sz="1800" dirty="0"/>
              <a:t>cp </a:t>
            </a:r>
            <a:r>
              <a:rPr lang="en-US" altLang="ko-KR" sz="1800" dirty="0" err="1"/>
              <a:t>bank_svr</a:t>
            </a:r>
            <a:r>
              <a:rPr lang="en-US" altLang="ko-KR" sz="1800" dirty="0"/>
              <a:t> $(TMAXDIR)/</a:t>
            </a:r>
            <a:r>
              <a:rPr lang="en-US" altLang="ko-KR" sz="1800" dirty="0" err="1"/>
              <a:t>appbin</a:t>
            </a:r>
            <a:endParaRPr lang="en-US" altLang="ko-KR" sz="1800" dirty="0"/>
          </a:p>
          <a:p>
            <a:r>
              <a:rPr lang="en-US" altLang="ko-KR" sz="1800" dirty="0"/>
              <a:t>cp </a:t>
            </a:r>
            <a:r>
              <a:rPr lang="en-US" altLang="ko-KR" sz="1800" dirty="0" err="1"/>
              <a:t>bank_rec</a:t>
            </a:r>
            <a:r>
              <a:rPr lang="en-US" altLang="ko-KR" sz="1800" dirty="0"/>
              <a:t> $(TMAXDIR)/</a:t>
            </a:r>
            <a:r>
              <a:rPr lang="en-US" altLang="ko-KR" sz="1800" dirty="0" err="1"/>
              <a:t>appbin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6853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20763-E466-416D-B563-3EBDF95E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컴파일 </a:t>
            </a:r>
            <a:r>
              <a:rPr lang="ko-KR" altLang="en-US" dirty="0" err="1"/>
              <a:t>성공시</a:t>
            </a:r>
            <a:endParaRPr lang="ko-KR" altLang="en-US" dirty="0"/>
          </a:p>
        </p:txBody>
      </p:sp>
      <p:pic>
        <p:nvPicPr>
          <p:cNvPr id="5" name="내용 개체 틀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726D9B1A-EF00-4679-A84B-F594541A3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927"/>
            <a:ext cx="9819033" cy="19897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41F714-7A1A-4F91-97BC-94FB18921D6A}"/>
              </a:ext>
            </a:extLst>
          </p:cNvPr>
          <p:cNvSpPr txBox="1"/>
          <p:nvPr/>
        </p:nvSpPr>
        <p:spPr>
          <a:xfrm>
            <a:off x="838200" y="4134391"/>
            <a:ext cx="643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Cp</a:t>
            </a:r>
            <a:r>
              <a:rPr lang="ko-KR" altLang="en-US" dirty="0"/>
              <a:t>가 안되고 </a:t>
            </a:r>
            <a:r>
              <a:rPr lang="en-US" altLang="ko-KR" dirty="0"/>
              <a:t>text file busy</a:t>
            </a:r>
            <a:r>
              <a:rPr lang="ko-KR" altLang="en-US" dirty="0"/>
              <a:t>라는 오류 발생시 </a:t>
            </a:r>
            <a:r>
              <a:rPr lang="ko-KR" altLang="en-US" dirty="0" err="1"/>
              <a:t>티맥스를</a:t>
            </a:r>
            <a:r>
              <a:rPr lang="ko-KR" altLang="en-US" dirty="0"/>
              <a:t> 끄고 컴파일 </a:t>
            </a:r>
            <a:r>
              <a:rPr lang="ko-KR" altLang="en-US" dirty="0" err="1"/>
              <a:t>해준뒤</a:t>
            </a:r>
            <a:r>
              <a:rPr lang="ko-KR" altLang="en-US" dirty="0"/>
              <a:t> 다시 </a:t>
            </a:r>
            <a:r>
              <a:rPr lang="ko-KR" altLang="en-US" dirty="0" err="1"/>
              <a:t>티맥스를</a:t>
            </a:r>
            <a:r>
              <a:rPr lang="ko-KR" altLang="en-US" dirty="0"/>
              <a:t> </a:t>
            </a:r>
            <a:r>
              <a:rPr lang="ko-KR" altLang="en-US" dirty="0" err="1"/>
              <a:t>키면된다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08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548</Words>
  <Application>Microsoft Office PowerPoint</Application>
  <PresentationFormat>와이드스크린</PresentationFormat>
  <Paragraphs>87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Bitstream Vera Sans Mono</vt:lpstr>
      <vt:lpstr>Spoqa Han Sans</vt:lpstr>
      <vt:lpstr>맑은 고딕</vt:lpstr>
      <vt:lpstr>Arial</vt:lpstr>
      <vt:lpstr>Office 테마</vt:lpstr>
      <vt:lpstr>Tmax XA기반  계좌이체 서비스 구현</vt:lpstr>
      <vt:lpstr>개요</vt:lpstr>
      <vt:lpstr>트랜잭션 구조</vt:lpstr>
      <vt:lpstr>진행순서</vt:lpstr>
      <vt:lpstr>Tmax기본 환경설정</vt:lpstr>
      <vt:lpstr>TMS 컴파일</vt:lpstr>
      <vt:lpstr>필드버퍼 컴파일</vt:lpstr>
      <vt:lpstr>서버컴파일</vt:lpstr>
      <vt:lpstr>서버 컴파일 성공시</vt:lpstr>
      <vt:lpstr>서버 주요부분</vt:lpstr>
      <vt:lpstr>클라이언트 컴파일</vt:lpstr>
      <vt:lpstr>클라이언트 주요부분</vt:lpstr>
      <vt:lpstr>클라이언트 주요부분</vt:lpstr>
      <vt:lpstr>데이터베이스 생성</vt:lpstr>
      <vt:lpstr>데이터베이스 스키마</vt:lpstr>
      <vt:lpstr>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Tmax XA기반  계좌이체 서비스 구현</dc:title>
  <dc:creator>안홍조</dc:creator>
  <cp:lastModifiedBy>안홍조</cp:lastModifiedBy>
  <cp:revision>16</cp:revision>
  <dcterms:created xsi:type="dcterms:W3CDTF">2021-08-27T04:10:36Z</dcterms:created>
  <dcterms:modified xsi:type="dcterms:W3CDTF">2021-08-27T09:20:26Z</dcterms:modified>
</cp:coreProperties>
</file>