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3"/>
  </p:notesMasterIdLst>
  <p:sldIdLst>
    <p:sldId id="256" r:id="rId2"/>
    <p:sldId id="297" r:id="rId3"/>
    <p:sldId id="298" r:id="rId4"/>
    <p:sldId id="299" r:id="rId5"/>
    <p:sldId id="300" r:id="rId6"/>
    <p:sldId id="305" r:id="rId7"/>
    <p:sldId id="302" r:id="rId8"/>
    <p:sldId id="303" r:id="rId9"/>
    <p:sldId id="309" r:id="rId10"/>
    <p:sldId id="308" r:id="rId11"/>
    <p:sldId id="306" r:id="rId1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4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휴먼둥근헤드라인" panose="02030504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 Bold" panose="020D0804000000000000" pitchFamily="50" charset="-127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나눔스퀘어 Bold" panose="020B0600000101010101" pitchFamily="50" charset="-127"/>
      <p:bold r:id="rId27"/>
    </p:embeddedFont>
    <p:embeddedFont>
      <p:font typeface="나눔명조 ExtraBold" panose="02020603020101020101" pitchFamily="18" charset="-127"/>
      <p:bold r:id="rId28"/>
    </p:embeddedFont>
    <p:embeddedFont>
      <p:font typeface="나눔스퀘어" panose="020B0600000101010101" pitchFamily="50" charset="-127"/>
      <p:regular r:id="rId29"/>
    </p:embeddedFont>
    <p:embeddedFont>
      <p:font typeface="Cooper Black" panose="0208090404030B020404" pitchFamily="18" charset="0"/>
      <p:regular r:id="rId30"/>
    </p:embeddedFont>
    <p:embeddedFont>
      <p:font typeface="나눔고딕" panose="020D0604000000000000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9F57"/>
    <a:srgbClr val="00D6AD"/>
    <a:srgbClr val="9BBB59"/>
    <a:srgbClr val="8064A2"/>
    <a:srgbClr val="4F81BD"/>
    <a:srgbClr val="C0504D"/>
    <a:srgbClr val="4BACC6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A7CA1-45BA-41C8-B956-33D01752DC55}" v="84" dt="2022-11-08T16:15:3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75" d="100"/>
          <a:sy n="75" d="100"/>
        </p:scale>
        <p:origin x="-47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486036" y="504111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</a:t>
            </a:r>
            <a:r>
              <a:rPr lang="ko-KR" altLang="en-US" sz="1200" b="0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정보의생명공학대학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03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2772" TargetMode="External"/><Relationship Id="rId13" Type="http://schemas.openxmlformats.org/officeDocument/2006/relationships/hyperlink" Target="https://www.devicemart.co.kr/goods/view?no=1272735" TargetMode="External"/><Relationship Id="rId3" Type="http://schemas.openxmlformats.org/officeDocument/2006/relationships/hyperlink" Target="https://mechasolution.com/shop/goods/goods_view.php?goodsno=24" TargetMode="External"/><Relationship Id="rId7" Type="http://schemas.openxmlformats.org/officeDocument/2006/relationships/hyperlink" Target="https://www.devicemart.co.kr/goods/view?no=1153807" TargetMode="External"/><Relationship Id="rId12" Type="http://schemas.openxmlformats.org/officeDocument/2006/relationships/hyperlink" Target="https://www.devicemart.co.kr/goods/view?no=12818468" TargetMode="External"/><Relationship Id="rId2" Type="http://schemas.openxmlformats.org/officeDocument/2006/relationships/hyperlink" Target="https://www.devicemart.co.kr/goods/view?no=12782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icemart.co.kr/goods/view?no=12506665" TargetMode="External"/><Relationship Id="rId11" Type="http://schemas.openxmlformats.org/officeDocument/2006/relationships/hyperlink" Target="https://www.devicemart.co.kr/goods/view?no=1312958" TargetMode="External"/><Relationship Id="rId5" Type="http://schemas.openxmlformats.org/officeDocument/2006/relationships/hyperlink" Target="https://www.devicemart.co.kr/goods/view?no=1327456" TargetMode="External"/><Relationship Id="rId10" Type="http://schemas.openxmlformats.org/officeDocument/2006/relationships/hyperlink" Target="https://www.devicemart.co.kr/goods/view?no=12494" TargetMode="External"/><Relationship Id="rId4" Type="http://schemas.openxmlformats.org/officeDocument/2006/relationships/hyperlink" Target="https://mechasolution.com/shop/goods/goods_view.php?goodsno=203" TargetMode="External"/><Relationship Id="rId9" Type="http://schemas.openxmlformats.org/officeDocument/2006/relationships/hyperlink" Target="https://www.devicemart.co.kr/goods/view?no=1287087" TargetMode="External"/><Relationship Id="rId14" Type="http://schemas.openxmlformats.org/officeDocument/2006/relationships/hyperlink" Target="https://www.devicemart.co.kr/goods/view?no=1391514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거북목</a:t>
            </a:r>
            <a:r>
              <a:rPr lang="ko-KR" altLang="en-US" dirty="0" smtClean="0"/>
              <a:t> 예방 및 자세 교정 서비스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설계 </a:t>
            </a:r>
            <a:r>
              <a:rPr lang="ko-KR" altLang="en-US" dirty="0" smtClean="0"/>
              <a:t>발표자료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88491" y="6461349"/>
            <a:ext cx="2029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Adventure Design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3023001"/>
            <a:ext cx="6079524" cy="1561031"/>
          </a:xfrm>
        </p:spPr>
        <p:txBody>
          <a:bodyPr/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 어드벤처디자인</a:t>
            </a:r>
            <a:r>
              <a:rPr lang="en-US" altLang="ko-KR" dirty="0" smtClean="0"/>
              <a:t>(002) </a:t>
            </a:r>
            <a:r>
              <a:rPr lang="ko-KR" altLang="en-US" dirty="0" smtClean="0"/>
              <a:t>프로젝트 </a:t>
            </a:r>
            <a:endParaRPr lang="en-US" altLang="ko-KR" dirty="0"/>
          </a:p>
          <a:p>
            <a:r>
              <a:rPr lang="en-US" altLang="ko-KR" dirty="0" smtClean="0"/>
              <a:t>Team 2. </a:t>
            </a:r>
            <a:r>
              <a:rPr lang="ko-KR" altLang="en-US" dirty="0" err="1" smtClean="0"/>
              <a:t>정컴침팬지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발표자료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김민욱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안준영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장건호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1382" y="4676172"/>
            <a:ext cx="21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자세 교정이 필요한 사용자에게 스스로 </a:t>
            </a:r>
            <a:r>
              <a:rPr lang="ko-KR" altLang="en-US" dirty="0" err="1" smtClean="0"/>
              <a:t>거북목</a:t>
            </a:r>
            <a:r>
              <a:rPr lang="ko-KR" altLang="en-US" dirty="0" smtClean="0"/>
              <a:t> 상태임을 판단하여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올바른 자세를 지도할 수 있음</a:t>
            </a:r>
            <a:endParaRPr lang="en-US" altLang="ko-KR" dirty="0" smtClean="0"/>
          </a:p>
          <a:p>
            <a:r>
              <a:rPr lang="ko-KR" altLang="en-US" dirty="0" smtClean="0"/>
              <a:t>모터 등을 추가하여 바른 자세가 되도록 제어하고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안마기와</a:t>
            </a:r>
            <a:r>
              <a:rPr lang="ko-KR" altLang="en-US" dirty="0" smtClean="0"/>
              <a:t> 결합하여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일정 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 </a:t>
            </a:r>
            <a:r>
              <a:rPr lang="ko-KR" altLang="en-US" dirty="0" err="1" smtClean="0"/>
              <a:t>거북목</a:t>
            </a:r>
            <a:r>
              <a:rPr lang="ko-KR" altLang="en-US" dirty="0" smtClean="0"/>
              <a:t> 상태였다면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안마기를</a:t>
            </a:r>
            <a:r>
              <a:rPr lang="ko-KR" altLang="en-US" dirty="0" smtClean="0"/>
              <a:t> 작동하며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정도가 심각한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 주위의 정형외과 등으로 안내하는 등의 기능이 추가된 시스템으로  발전할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s://www.jnilbo.com/photos/2020/12/15/2020121515282443390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72" y="2726018"/>
            <a:ext cx="6096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179512" y="914400"/>
            <a:ext cx="8786688" cy="5532438"/>
          </a:xfrm>
        </p:spPr>
        <p:txBody>
          <a:bodyPr numCol="2"/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직렬포트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모듈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HC-06 (DIP) [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SZH-EK010]</a:t>
            </a:r>
            <a:b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www.devicemart.co.kr/goods/view?no=1278220</a:t>
            </a:r>
            <a:endParaRPr lang="en-US" altLang="ko-KR" sz="1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구부림센서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휨센서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Sensor (4.5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mechasolution.com/shop/goods/goods_view.php?goodsno=24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구부림센서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휨센서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Flex Sensor (2.2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mechasolution.com/shop/goods/goods_view.php?goodsno=203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I2C 1602 LCD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SZH-EK101]</a:t>
            </a:r>
            <a:b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www.devicemart.co.kr/goods/view?no=1327456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스냅보드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편리한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사이즈변형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만능기판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- 97x90mm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www.devicemart.co.kr/goods/view?no=12506665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점퍼용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단선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- 0.6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미터단위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www.devicemart.co.kr/goods/view?no=1153807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수축튜브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검정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(1M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www.devicemart.co.kr/goods/view?no=12772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PS2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조이스틱 모듈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[SZH-EK056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9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9"/>
              </a:rPr>
              <a:t>www.devicemart.co.kr/goods/view?no=1287087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핀헤더소켓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 1x5 Straight(2.54mm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10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10"/>
              </a:rPr>
              <a:t>www.devicemart.co.kr/goods/view?no=12494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핀헤더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 1x4Pin Straight(2.54mm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11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11"/>
              </a:rPr>
              <a:t>www.devicemart.co.kr/goods/view?no=1312958</a:t>
            </a:r>
            <a:endParaRPr lang="en-US" altLang="ko-KR" sz="1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반원분도기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(18cm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반원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12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12"/>
              </a:rPr>
              <a:t>www.devicemart.co.kr/goods/view?no=12818468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실습용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무연납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(HGF-1.0-50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13"/>
              </a:rPr>
              <a:t>https://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13"/>
              </a:rPr>
              <a:t>www.devicemart.co.kr/goods/view?no=1272735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메이커봇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정품 필라멘트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0.2kg 1.75mm [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화이트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14"/>
              </a:rPr>
              <a:t>https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  <a:hlinkClick r:id="rId14"/>
              </a:rPr>
              <a:t>://</a:t>
            </a:r>
            <a:r>
              <a:rPr lang="en-US" altLang="ko-KR" sz="110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14"/>
              </a:rPr>
              <a:t>www.devicemart.co.kr/goods/view?no=13915146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3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54" y="893031"/>
            <a:ext cx="6281446" cy="1066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5" y="1850533"/>
            <a:ext cx="6254087" cy="2163700"/>
          </a:xfrm>
          <a:prstGeom prst="rect">
            <a:avLst/>
          </a:prstGeom>
        </p:spPr>
      </p:pic>
      <p:pic>
        <p:nvPicPr>
          <p:cNvPr id="1026" name="Picture 2" descr="거북목을하고 노트북으로 작업을 하는 남성 및 거북목증후군의증상 작업능률저하,피로,팔저림,뒷목통증,어깨통증,두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58" y="2393593"/>
            <a:ext cx="4272173" cy="3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0311" y="4165365"/>
            <a:ext cx="332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거북목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증후군의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원인은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눈높이보다 낮은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모니터를 장시간 같은 자세로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22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내려다보는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0298" y="5070440"/>
            <a:ext cx="1094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서울아산병원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7045" y="5584434"/>
            <a:ext cx="4321471" cy="371157"/>
            <a:chOff x="597045" y="5584434"/>
            <a:chExt cx="4321471" cy="371157"/>
          </a:xfrm>
        </p:grpSpPr>
        <p:sp>
          <p:nvSpPr>
            <p:cNvPr id="10" name="평행 사변형 9"/>
            <p:cNvSpPr/>
            <p:nvPr/>
          </p:nvSpPr>
          <p:spPr>
            <a:xfrm>
              <a:off x="635294" y="5703198"/>
              <a:ext cx="4247874" cy="252393"/>
            </a:xfrm>
            <a:prstGeom prst="parallelogram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045" y="5584434"/>
              <a:ext cx="432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거북목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증후군 환자는 매년 증가하고 있다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2905" y="398018"/>
            <a:ext cx="167933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solidFill>
                  <a:schemeClr val="bg1">
                    <a:lumMod val="75000"/>
                    <a:alpha val="77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”</a:t>
            </a:r>
            <a:endParaRPr lang="ko-KR" altLang="en-US" sz="19900" dirty="0">
              <a:solidFill>
                <a:schemeClr val="bg1">
                  <a:lumMod val="75000"/>
                  <a:alpha val="77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시스템이나 서비스의 현상 및 한계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076" name="Picture 4" descr="https://mblogthumb-phinf.pstatic.net/MjAyMTA2MDdfNjcg/MDAxNjIzMDUwMzYwNjU3.K6kHgqyj3YKJv654ACJc_zV6Zdvg_t1Ycjvls1Ww2aYg.Txgx3_2hBcFxuuvot4S4dTpCcMv4zFHYuBStLobpcqkg.PNG.happy_snubh/02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1" y="1072159"/>
            <a:ext cx="3698947" cy="42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67039" y="1072159"/>
            <a:ext cx="4730776" cy="2590655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effectLst>
            <a:softEdge rad="31750"/>
          </a:effectLst>
        </p:spPr>
        <p:txBody>
          <a:bodyPr wrap="square" lIns="252000" tIns="216000" rIns="252000" bIns="216000">
            <a:spAutoFit/>
          </a:bodyPr>
          <a:lstStyle/>
          <a:p>
            <a:r>
              <a:rPr lang="ko-KR" altLang="en-US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컴퓨터 모니터 등을 </a:t>
            </a:r>
            <a:r>
              <a:rPr lang="ko-KR" altLang="en-US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내려다볼 때</a:t>
            </a:r>
            <a:r>
              <a:rPr lang="en-US" altLang="ko-KR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무의식중</a:t>
            </a:r>
            <a:r>
              <a:rPr lang="ko-KR" altLang="en-US" sz="2000" dirty="0" err="1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</a:t>
            </a:r>
            <a:r>
              <a:rPr lang="ko-KR" altLang="en-US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흐를수록 머리를</a:t>
            </a:r>
            <a:endParaRPr lang="en-US" altLang="ko-KR" sz="2000" dirty="0" smtClean="0">
              <a:solidFill>
                <a:srgbClr val="222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앞으로 </a:t>
            </a:r>
            <a:r>
              <a:rPr lang="ko-KR" altLang="en-US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숙이는 자세</a:t>
            </a:r>
            <a:r>
              <a:rPr lang="ko-KR" altLang="en-US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하게 된다</a:t>
            </a:r>
            <a:r>
              <a:rPr lang="en-US" altLang="ko-KR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222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 아래쪽 목뼈는 과하게 구부러지고</a:t>
            </a:r>
            <a:r>
              <a:rPr lang="en-US" altLang="ko-KR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위쪽 목뼈와 머리뼈는 머리를 젖히는 방향으로 </a:t>
            </a:r>
            <a:r>
              <a:rPr lang="ko-KR" altLang="en-US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배열된다</a:t>
            </a:r>
            <a:r>
              <a:rPr lang="en-US" altLang="ko-KR" sz="20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en-US" altLang="ko-KR" sz="11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1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헬스조선</a:t>
            </a:r>
            <a:r>
              <a:rPr lang="en-US" altLang="ko-KR" sz="1100" dirty="0" smtClean="0">
                <a:solidFill>
                  <a:srgbClr val="222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100" b="0" i="0" dirty="0">
              <a:solidFill>
                <a:srgbClr val="222222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08490" y="4050499"/>
            <a:ext cx="4382358" cy="1643527"/>
            <a:chOff x="633844" y="5601506"/>
            <a:chExt cx="4382358" cy="1643527"/>
          </a:xfrm>
        </p:grpSpPr>
        <p:sp>
          <p:nvSpPr>
            <p:cNvPr id="16" name="평행 사변형 15"/>
            <p:cNvSpPr/>
            <p:nvPr/>
          </p:nvSpPr>
          <p:spPr>
            <a:xfrm>
              <a:off x="633844" y="6170877"/>
              <a:ext cx="4247874" cy="252393"/>
            </a:xfrm>
            <a:prstGeom prst="parallelogram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633844" y="6554893"/>
              <a:ext cx="4247874" cy="252393"/>
            </a:xfrm>
            <a:prstGeom prst="parallelogram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633844" y="6920364"/>
              <a:ext cx="1706560" cy="252393"/>
            </a:xfrm>
            <a:prstGeom prst="parallelogram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633844" y="5767968"/>
              <a:ext cx="4247874" cy="252393"/>
            </a:xfrm>
            <a:prstGeom prst="parallelogram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4731" y="5601506"/>
              <a:ext cx="4321471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거북목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자세는 무의식 중에 하게 되지만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누군가 지적해주지 않는다면 내가 </a:t>
              </a: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거북목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자세를 하고 있는 중인지 </a:t>
              </a:r>
              <a:r>
                <a:rPr lang="ko-KR" altLang="en-US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스스로 판단할 수 없는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문제가 생긴다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5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873" y="896687"/>
            <a:ext cx="765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 측정 모듈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측정값에 따른 일상 속 자세 교정 제안 시스템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2" y="1266019"/>
            <a:ext cx="3943571" cy="26244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0210" y="1553046"/>
            <a:ext cx="3615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상태임을 인지하기 위해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가지 요소를 시스템에서 사용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구부림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(flex)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센서 이용한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경추의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각도 측정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</a:rPr>
              <a:t>•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초음파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(ultrasonic)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이용한 모니터와의 거리 측정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img556268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24" y="2138965"/>
            <a:ext cx="2655778" cy="25102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5060503"/>
            <a:ext cx="86409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센서의 데이터를 종합 평가하여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피험자가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상태인지 주기적 판단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상태라면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부저와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어플리케이션으로 피험자에게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상태임을 인지시킴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상태를 해소할 수 있는 바른 자세 유도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72810" y="1036319"/>
            <a:ext cx="6329010" cy="24505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88991" y="1951608"/>
            <a:ext cx="1962912" cy="631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Mega2560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4464" y="4352544"/>
            <a:ext cx="4227356" cy="225626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88992" y="5425809"/>
            <a:ext cx="1962912" cy="921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Mega2560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22464" y="5523160"/>
            <a:ext cx="1017592" cy="726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flipH="1">
            <a:off x="6967728" y="5771779"/>
            <a:ext cx="438912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8992" y="4494254"/>
            <a:ext cx="1962912" cy="4621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 flipH="1">
            <a:off x="5706964" y="5076421"/>
            <a:ext cx="326967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 flipH="1">
            <a:off x="5574283" y="3685897"/>
            <a:ext cx="592328" cy="4155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74464" y="3744901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8991" y="2956576"/>
            <a:ext cx="1962912" cy="4621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 flipH="1">
            <a:off x="5706964" y="2648513"/>
            <a:ext cx="326967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H="1">
            <a:off x="6973933" y="2155131"/>
            <a:ext cx="438912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4321334" y="2143395"/>
            <a:ext cx="438912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07368" y="2034125"/>
            <a:ext cx="852202" cy="46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8900000" flipH="1">
            <a:off x="4418548" y="2575720"/>
            <a:ext cx="438912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88991" y="1111632"/>
            <a:ext cx="1962912" cy="4621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16x2 Text LCD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 flipH="1">
            <a:off x="5706964" y="1613796"/>
            <a:ext cx="326967" cy="229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22464" y="1895526"/>
            <a:ext cx="1017592" cy="726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구부림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1552" y="2941605"/>
            <a:ext cx="1962912" cy="4621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18900000" flipH="1">
            <a:off x="2571726" y="3650392"/>
            <a:ext cx="592328" cy="4155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26715" y="3744901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8848" y="4344590"/>
            <a:ext cx="2067867" cy="111794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7123" y="4466884"/>
            <a:ext cx="1962912" cy="921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어플리케이션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7708" y="616957"/>
            <a:ext cx="242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▼ </a:t>
            </a:r>
            <a:r>
              <a:rPr lang="ko-KR" altLang="en-US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신체에 </a:t>
            </a:r>
            <a:r>
              <a:rPr lang="ko-KR" altLang="en-US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부착</a:t>
            </a:r>
            <a:endParaRPr lang="ko-KR" altLang="en-US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1902" y="3953226"/>
            <a:ext cx="18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▼ 모니터에 부착</a:t>
            </a:r>
            <a:endParaRPr lang="ko-KR" altLang="en-US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9709" y="1001085"/>
            <a:ext cx="2461414" cy="2409760"/>
            <a:chOff x="369709" y="1001085"/>
            <a:chExt cx="2461414" cy="2409760"/>
          </a:xfrm>
        </p:grpSpPr>
        <p:pic>
          <p:nvPicPr>
            <p:cNvPr id="3074" name="Picture 2" descr="디바이스마트,오픈소스/코딩교육 &gt; 아두이노 &gt; 정품보드/쉴드/키트,Arduino,Arduino Mega 2560 (R3),A000067 / 이탈리아 정품 / ATmega2560 기반, 디지털 I/O 54핀 및 아날로그 입력 16핀 / 256KB 메모리 / 동작 전압 : 5V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3" b="19574"/>
            <a:stretch/>
          </p:blipFill>
          <p:spPr bwMode="auto">
            <a:xfrm>
              <a:off x="444944" y="1001085"/>
              <a:ext cx="2263532" cy="144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9709" y="2333627"/>
              <a:ext cx="2461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Mega2560 x 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2978" y="2672181"/>
              <a:ext cx="1987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여러가지 센서 제어</a:t>
              </a:r>
              <a:endPara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안드로이드와 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BT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통신</a:t>
              </a:r>
              <a:endPara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두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아두이노간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BT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통신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53287" y="1239278"/>
            <a:ext cx="2779027" cy="1740680"/>
            <a:chOff x="2953287" y="1239278"/>
            <a:chExt cx="2779027" cy="1740680"/>
          </a:xfrm>
        </p:grpSpPr>
        <p:pic>
          <p:nvPicPr>
            <p:cNvPr id="3076" name="Picture 4" descr="디바이스마트,센서 &gt; 압력/힘(Force)센서 &gt; 휨(Flex)센서,SZH,플렉스 압력 센서 130mm [SZH-SEN02],구부림 감지 플렉스 압력 센서 / 타입 : 일반형 (직사각형) / 길이 : 130mm / 너비 : 15mm / 최대 하중 : 10KG / 회로도 및 예제소스 제공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06" t="8034" r="34769" b="6903"/>
            <a:stretch/>
          </p:blipFill>
          <p:spPr bwMode="auto">
            <a:xfrm rot="5400000">
              <a:off x="3875219" y="317346"/>
              <a:ext cx="935164" cy="2779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74424" y="2333627"/>
              <a:ext cx="1736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구부림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(Flex)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센서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03072" y="2672181"/>
              <a:ext cx="2079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경추의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각도 측정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03667" y="1014899"/>
            <a:ext cx="2769332" cy="1965058"/>
            <a:chOff x="5903667" y="1014899"/>
            <a:chExt cx="2769332" cy="1965058"/>
          </a:xfrm>
        </p:grpSpPr>
        <p:pic>
          <p:nvPicPr>
            <p:cNvPr id="3078" name="Picture 6" descr="디바이스마트,MCU보드/전자키트 &gt; 센서모듈 &gt; 라이다/거리/초음파/라인 &gt; 초음파,SZH,HC-SR04P 3.3V/5V 호환 초음파 거리센서 모듈 [SZH-USBC-004],초음파를 사용하여 거리를 측정할 수 있는 제품 / 기존 HC-SR04 대비 작동 전압의 폭이 넓어진(3V ~ 5V) 버전 / 측정거리 : 2cm ~ 450cm(5V),400cm(3.3V) / 측정 각도 : 15도 이하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29" b="8732"/>
            <a:stretch/>
          </p:blipFill>
          <p:spPr bwMode="auto">
            <a:xfrm>
              <a:off x="6083410" y="1014899"/>
              <a:ext cx="2409845" cy="1354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50260" y="2333627"/>
              <a:ext cx="2407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초음파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(Ultrasonic)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센서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03667" y="2672180"/>
              <a:ext cx="276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사용자와 모니터 사이 거리 측정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529" y="3506854"/>
            <a:ext cx="2338768" cy="2784375"/>
            <a:chOff x="369709" y="3506854"/>
            <a:chExt cx="2338768" cy="2784375"/>
          </a:xfrm>
        </p:grpSpPr>
        <p:pic>
          <p:nvPicPr>
            <p:cNvPr id="1026" name="Picture 2" descr="디바이스마트,MCU보드/전자키트 &gt; 통신/네트워크 &gt; 블루투스/BLE,SZH,HM-10 블루투스 4.0 BLE 모듈 [SZH-EK108],2.5V ~ 3.3V / 최대 50mA 필요 / 블루투스 4.0 기반(BLE) / 직렬 UART 인터페이스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8" b="10236"/>
            <a:stretch/>
          </p:blipFill>
          <p:spPr bwMode="auto">
            <a:xfrm>
              <a:off x="369709" y="3506854"/>
              <a:ext cx="2338768" cy="178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51009" y="5214011"/>
              <a:ext cx="1837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 모듈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009" y="5552565"/>
              <a:ext cx="1987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두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사이의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통신과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모바일 기기와의 통신을 위한 모듈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442293" y="3134553"/>
            <a:ext cx="2080140" cy="3141994"/>
            <a:chOff x="3335360" y="3134553"/>
            <a:chExt cx="2080140" cy="3141994"/>
          </a:xfrm>
        </p:grpSpPr>
        <p:pic>
          <p:nvPicPr>
            <p:cNvPr id="1028" name="Picture 4" descr="https://mechaimage.godohosting.com/mecha_img_thumbnail/427199/20201221171827_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60" y="3134553"/>
              <a:ext cx="2079458" cy="207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359781" y="5199329"/>
              <a:ext cx="2055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16x2 LCD with IIC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9781" y="5537883"/>
              <a:ext cx="1987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경추의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초기 각도 입력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경추의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각도를 보여주는 기능 제공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6723" y="3372029"/>
            <a:ext cx="2092526" cy="2919200"/>
            <a:chOff x="6360868" y="3357347"/>
            <a:chExt cx="2092526" cy="2919200"/>
          </a:xfrm>
        </p:grpSpPr>
        <p:pic>
          <p:nvPicPr>
            <p:cNvPr id="1030" name="Picture 6" descr="디바이스마트,스위치/부저/전기부품 &gt; 부저/스피커/사이렌 &gt; 부저 &gt; 세라믹 부저,㈜일오삼이엘씨,IMT12D2001AP,세라믹 부저 /HC12G-P series (원래 제품명)  피에조 부조 / PIEZO(DIP) / 30mA / 2048Hz / 85dB / 12mm(D)x8.5mm(H) / 수동소저 제품입니다.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868" y="3357347"/>
              <a:ext cx="2000618" cy="150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397675" y="5199329"/>
              <a:ext cx="2055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피에조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부저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7675" y="5537883"/>
              <a:ext cx="1987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 각도 이상으로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경추가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회전하면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부저로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사용자에게 경고 전달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32" name="Picture 8" descr="컴퓨터 무료 아이콘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8" b="11115"/>
          <a:stretch/>
        </p:blipFill>
        <p:spPr bwMode="auto">
          <a:xfrm>
            <a:off x="6669120" y="3358661"/>
            <a:ext cx="2151352" cy="16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673816" y="5215071"/>
            <a:ext cx="205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3815" y="5553625"/>
            <a:ext cx="2055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구부림 센서의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리턴값을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경추의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각도와 비교하여 회귀분석을 실시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638" y="0"/>
            <a:ext cx="8786688" cy="614218"/>
          </a:xfrm>
        </p:spPr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29203" y="1186675"/>
            <a:ext cx="4733492" cy="2615879"/>
            <a:chOff x="729203" y="1186675"/>
            <a:chExt cx="4733492" cy="2615879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9204" y="1186675"/>
              <a:ext cx="2164467" cy="1111170"/>
            </a:xfrm>
            <a:prstGeom prst="roundRect">
              <a:avLst/>
            </a:prstGeom>
            <a:solidFill>
              <a:srgbClr val="00D6AD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FSR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구부림 센서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dirty="0" err="1" smtClean="0">
                  <a:solidFill>
                    <a:srgbClr val="FFFF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저항값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return)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9203" y="2691384"/>
              <a:ext cx="2164467" cy="1111170"/>
            </a:xfrm>
            <a:prstGeom prst="roundRect">
              <a:avLst/>
            </a:prstGeom>
            <a:solidFill>
              <a:srgbClr val="00D6AD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경추의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rgbClr val="FFFF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측정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with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각도기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0964" y="2309948"/>
              <a:ext cx="306731" cy="381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+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2991883" y="2403183"/>
              <a:ext cx="706229" cy="1949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795938" y="1945081"/>
              <a:ext cx="1666757" cy="1111170"/>
            </a:xfrm>
            <a:prstGeom prst="roundRect">
              <a:avLst/>
            </a:prstGeom>
            <a:solidFill>
              <a:srgbClr val="F79F57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PC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 저장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578734" y="937549"/>
            <a:ext cx="5023413" cy="311359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827680" y="2396861"/>
            <a:ext cx="856698" cy="194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17769" y="1818294"/>
            <a:ext cx="2164467" cy="1364744"/>
          </a:xfrm>
          <a:prstGeom prst="roundRect">
            <a:avLst/>
          </a:prstGeom>
          <a:solidFill>
            <a:srgbClr val="00D6AD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회귀분석을 통해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각도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 dirty="0" err="1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저항값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회귀식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도출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8218" y="2015436"/>
            <a:ext cx="12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반복 실행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9202" y="4693804"/>
            <a:ext cx="2164467" cy="1111170"/>
          </a:xfrm>
          <a:prstGeom prst="roundRect">
            <a:avLst/>
          </a:prstGeom>
          <a:solidFill>
            <a:srgbClr val="00D6AD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도출된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회귀식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991883" y="5151906"/>
            <a:ext cx="706229" cy="194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71732" y="4693804"/>
            <a:ext cx="1806210" cy="1111170"/>
          </a:xfrm>
          <a:prstGeom prst="roundRect">
            <a:avLst/>
          </a:prstGeom>
          <a:solidFill>
            <a:srgbClr val="F79F57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내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코드에 저장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56005" y="4693804"/>
            <a:ext cx="2164467" cy="1111170"/>
          </a:xfrm>
          <a:prstGeom prst="roundRect">
            <a:avLst/>
          </a:prstGeom>
          <a:solidFill>
            <a:srgbClr val="00D6AD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거북목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여부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판단 시 사용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827680" y="5151906"/>
            <a:ext cx="706229" cy="194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디바이스마트,MCU보드/전자키트 &gt; 통신/네트워크 &gt; 블루투스/BLE,SZH,HM-10 블루투스 4.0 BLE 모듈 [SZH-EK108],2.5V ~ 3.3V / 최대 50mA 필요 / 블루투스 4.0 기반(BLE) / 직렬 UART 인터페이스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r="22925"/>
          <a:stretch/>
        </p:blipFill>
        <p:spPr bwMode="auto">
          <a:xfrm rot="5400000">
            <a:off x="1568666" y="1646137"/>
            <a:ext cx="1516285" cy="29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디바이스마트,MCU보드/전자키트 &gt; 통신/네트워크 &gt; 블루투스/BLE,SZH,HM-10 블루투스 4.0 BLE 모듈 [SZH-EK108],2.5V ~ 3.3V / 최대 50mA 필요 / 블루투스 4.0 기반(BLE) / 직렬 UART 인터페이스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r="22925"/>
          <a:stretch/>
        </p:blipFill>
        <p:spPr bwMode="auto">
          <a:xfrm rot="16200000">
            <a:off x="6036495" y="259661"/>
            <a:ext cx="1516285" cy="29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4146" y="3673218"/>
            <a:ext cx="2356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(Master)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휨 센서가 연결된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보드에 연결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BT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연결을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총괄제어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168" y="2286742"/>
            <a:ext cx="2356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슬레이브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(Slave)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초음파 센서가 연결된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보드에 연결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전송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93" y="1152570"/>
            <a:ext cx="447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·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블루투스 모듈 사용 관련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935392" y="1967696"/>
            <a:ext cx="1169044" cy="798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21854" y="3513127"/>
            <a:ext cx="1169044" cy="798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 descr="https://cdn-icons-png.flaticon.com/512/0/19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67" y="4114461"/>
            <a:ext cx="2072170" cy="20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36315" y="4512017"/>
            <a:ext cx="211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블루투스 통해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제작된 안드로이드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어플리케이션으로 데이터 전송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0993" y="950348"/>
            <a:ext cx="532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· I²C 16x2 TEXT LCD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관련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23156" y="1906641"/>
            <a:ext cx="3435385" cy="3981609"/>
            <a:chOff x="511581" y="1808663"/>
            <a:chExt cx="3435385" cy="3981609"/>
          </a:xfrm>
        </p:grpSpPr>
        <p:pic>
          <p:nvPicPr>
            <p:cNvPr id="18" name="Picture 2" descr="16x2 LCD Display Module Pinout, Features, Description &amp; Datashe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93" y="1808663"/>
              <a:ext cx="3234239" cy="199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11581" y="3897446"/>
              <a:ext cx="34353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기존에 사용하던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16x2 LCD</a:t>
              </a:r>
            </a:p>
            <a:p>
              <a:pPr>
                <a:lnSpc>
                  <a:spcPct val="130000"/>
                </a:lnSpc>
              </a:pP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→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최소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(4bit)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이상의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신호선 연결 필요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b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</a:b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아두이노의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가용 핀 현격히 감소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025020" y="2307356"/>
            <a:ext cx="3767560" cy="3580894"/>
            <a:chOff x="5011868" y="2209378"/>
            <a:chExt cx="3767560" cy="3580894"/>
          </a:xfrm>
        </p:grpSpPr>
        <p:pic>
          <p:nvPicPr>
            <p:cNvPr id="21" name="Picture 4" descr="디바이스마트,오픈소스/코딩교육 &gt; 아두이노 &gt; LED/LCD모듈,SZH,아두이노 I2C 1602 LCD 모듈 [SZH-EK101],아두이노 호환 16 * 2 캐릭터(문자) LCD 모듈 / Blue 백라이트 + White 문자 / I2C 모듈이 있어 아두이노와 손쉽게 연결할 수 있습니다 / 80 * 36m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9" t="52861" r="443" b="12573"/>
            <a:stretch/>
          </p:blipFill>
          <p:spPr bwMode="auto">
            <a:xfrm>
              <a:off x="5011868" y="2209378"/>
              <a:ext cx="3767560" cy="159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011868" y="3897446"/>
              <a:ext cx="3767560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I²C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모듈이 장착된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16x2 LCD</a:t>
              </a:r>
            </a:p>
            <a:p>
              <a:pPr>
                <a:lnSpc>
                  <a:spcPct val="130000"/>
                </a:lnSpc>
              </a:pP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→ I²C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방식을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사용함으로써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신호선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개만으로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LCD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 텍스트 표시 가능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회로의 복잡성 감소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1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3389</TotalTime>
  <Words>710</Words>
  <Application>Microsoft Office PowerPoint</Application>
  <PresentationFormat>화면 슬라이드 쇼(4:3)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8" baseType="lpstr">
      <vt:lpstr>Times New Roman</vt:lpstr>
      <vt:lpstr>Tahoma</vt:lpstr>
      <vt:lpstr>나눔스퀘어 ExtraBold</vt:lpstr>
      <vt:lpstr>나눔고딕 ExtraBold</vt:lpstr>
      <vt:lpstr>휴먼둥근헤드라인</vt:lpstr>
      <vt:lpstr>맑은 고딕</vt:lpstr>
      <vt:lpstr>나눔고딕 Bold</vt:lpstr>
      <vt:lpstr>배달의민족 도현</vt:lpstr>
      <vt:lpstr>Candara</vt:lpstr>
      <vt:lpstr>나눔스퀘어 Bold</vt:lpstr>
      <vt:lpstr>Wingdings</vt:lpstr>
      <vt:lpstr>나눔명조 ExtraBold</vt:lpstr>
      <vt:lpstr>Arial</vt:lpstr>
      <vt:lpstr>나눔스퀘어</vt:lpstr>
      <vt:lpstr>Cooper Black</vt:lpstr>
      <vt:lpstr>나눔고딕</vt:lpstr>
      <vt:lpstr>PNU_CSE2018</vt:lpstr>
      <vt:lpstr>거북목 예방 및 자세 교정 서비스 프로젝트 설계 발표자료(초안)</vt:lpstr>
      <vt:lpstr>배경 및 필요성</vt:lpstr>
      <vt:lpstr>기존 시스템이나 서비스의 현상 및 한계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필요한 부품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안준영</dc:creator>
  <cp:lastModifiedBy>안준영</cp:lastModifiedBy>
  <cp:revision>258</cp:revision>
  <dcterms:created xsi:type="dcterms:W3CDTF">2018-02-20T01:52:53Z</dcterms:created>
  <dcterms:modified xsi:type="dcterms:W3CDTF">2022-11-18T14:27:20Z</dcterms:modified>
</cp:coreProperties>
</file>