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FBA37-3741-483B-9F32-E90B81EA5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5585CD-DE6C-4104-AEAD-83B179995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6C3B7-0263-49B1-9753-FCC76B71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992D-E404-47C5-BC69-4D3BD2EF023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89D31-D69C-4827-A958-C944B6FD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AE8A4-0290-4038-B39D-64B9BC04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634-D080-4D7E-929E-3381B4D5D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6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8958E-077A-4CB2-AA9B-494564A6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D68BD-F47D-4196-8733-54934428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935C1-7DB3-467C-8609-3FFA503F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992D-E404-47C5-BC69-4D3BD2EF023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57D7-8147-41C8-87D1-479F27A1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9C245-6C97-48FA-8147-878E1F21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634-D080-4D7E-929E-3381B4D5D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2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A0B112-D9DC-4AC0-997E-0DA982FC3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712B41-052C-477F-B2BE-F5EC752E2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D8396-CFCF-4848-BECF-DCC1B390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992D-E404-47C5-BC69-4D3BD2EF023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7FFF1-3582-4202-97A4-57D5C08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22748-E02E-46AE-AEE1-858A12D0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634-D080-4D7E-929E-3381B4D5D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4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7C329-BCC7-4952-BC34-C42F3791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9A8D2-78A4-450B-AEE3-55FB5A4B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96C97-1B24-4060-B335-1958E83D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992D-E404-47C5-BC69-4D3BD2EF023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91340-1699-46EC-ACCA-66C232D8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63870-8C3E-4403-BC30-3C4EAE4D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634-D080-4D7E-929E-3381B4D5D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3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2CFF0-5798-42EB-9AC7-B60C1664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BDA2A-DECB-4F70-A98D-FFF9981A1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CEECA-F8F2-4279-881F-AEE44B32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992D-E404-47C5-BC69-4D3BD2EF023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A9925-466E-4C27-B860-368B7802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03B99-6530-4975-BA1C-550CDDAA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634-D080-4D7E-929E-3381B4D5D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2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002D7-D650-4B86-BE47-E9E0F8BE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BB353-CECE-460E-88E9-0FAFEACCC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399175-EBF7-4D38-9E47-70866C0A8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82277-D444-47D4-844B-E80B5FE0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992D-E404-47C5-BC69-4D3BD2EF023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382A90-2BAE-4F24-86FE-FAD87E17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9EC52-7FE3-47FB-AF19-3C60EB35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634-D080-4D7E-929E-3381B4D5D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E6F0F-AC89-4F24-9B13-42DCAA72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0C155-A8D6-40BB-93F0-51D85309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7C569-4387-4975-8B59-6DBCF2005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B95F72-04BB-4DBB-A0CB-8170DE365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BB431-7B17-4EC9-878D-649B0D02A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2BF546-6B92-44EB-BC88-0C42C253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992D-E404-47C5-BC69-4D3BD2EF023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F1ECDA-962E-469C-A359-F57050E9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E8FDC3-4084-42DC-8D08-024EE184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634-D080-4D7E-929E-3381B4D5D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7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8B47C-A2D7-41AD-9B5E-A9C0E9F4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1B3E91-854B-4146-951C-221746A7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992D-E404-47C5-BC69-4D3BD2EF023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3ED079-7B54-4731-ADB6-BE2D1309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C1F05A-8D25-4EE0-8FE2-499E30E5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634-D080-4D7E-929E-3381B4D5D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6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BFEA80-FB1C-4D45-B092-36843309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992D-E404-47C5-BC69-4D3BD2EF023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81D3D8-EF6E-4194-B119-5C1FD198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312765-A7D3-42B1-B8D6-CB739004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634-D080-4D7E-929E-3381B4D5D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9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0A19C-4939-475B-AAE5-D14800BC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076A0-133D-4FD8-9B5F-41ED6BEE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F3F5B-5C12-4883-952A-16EFF4CC8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CD8B1A-2D2F-49A4-B644-C9636950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992D-E404-47C5-BC69-4D3BD2EF023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361D4-1255-4843-A945-4922E3B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9026CC-6B59-4F0A-A9FB-8C5C4F7B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634-D080-4D7E-929E-3381B4D5D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6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79AE7-A446-474F-8DBF-62F48D75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280ECF-E2FB-4ADB-8CEF-0F73D8619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A89FC-DC5C-471E-9BC7-617D1C18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C4565-9347-4554-8230-DBBF8F8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992D-E404-47C5-BC69-4D3BD2EF023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295D1-40DA-47BD-B221-9C1D27E9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D00D1-12CD-4B7D-A134-AD8955B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634-D080-4D7E-929E-3381B4D5D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4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40929D-D5D7-46C4-8351-BC2FD71A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8EFB8C-DB18-46EE-8161-FC03DD2D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F445B-4C88-4ACF-95D8-2F7600D2F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992D-E404-47C5-BC69-4D3BD2EF023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AE988-0708-4B26-90FE-3FC4ECAAF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26E1F-4E6A-4F5F-8750-77BDA37F4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E634-D080-4D7E-929E-3381B4D5D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2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0FED9-5740-44B5-8B3B-60058E3A6D45}"/>
              </a:ext>
            </a:extLst>
          </p:cNvPr>
          <p:cNvSpPr txBox="1"/>
          <p:nvPr/>
        </p:nvSpPr>
        <p:spPr>
          <a:xfrm>
            <a:off x="501162" y="404446"/>
            <a:ext cx="111838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중도탈락 예측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48AA2-68E1-4B27-99FB-CB2159622E68}"/>
              </a:ext>
            </a:extLst>
          </p:cNvPr>
          <p:cNvSpPr txBox="1"/>
          <p:nvPr/>
        </p:nvSpPr>
        <p:spPr>
          <a:xfrm>
            <a:off x="501162" y="1063869"/>
            <a:ext cx="11183815" cy="493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모델 설명</a:t>
            </a:r>
            <a:endParaRPr lang="en-US" altLang="ko-KR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학생데이터</a:t>
            </a:r>
            <a:r>
              <a:rPr lang="en-US" altLang="ko-KR" sz="1600" dirty="0"/>
              <a:t>(</a:t>
            </a:r>
            <a:r>
              <a:rPr lang="ko-KR" altLang="en-US" sz="1600" dirty="0"/>
              <a:t>제적</a:t>
            </a:r>
            <a:r>
              <a:rPr lang="en-US" altLang="ko-KR" sz="1600" dirty="0"/>
              <a:t>+</a:t>
            </a:r>
            <a:r>
              <a:rPr lang="ko-KR" altLang="en-US" sz="1600" dirty="0"/>
              <a:t>재적</a:t>
            </a:r>
            <a:r>
              <a:rPr lang="en-US" altLang="ko-KR" sz="1600" dirty="0"/>
              <a:t>)</a:t>
            </a:r>
            <a:r>
              <a:rPr lang="ko-KR" altLang="en-US" sz="1600" dirty="0"/>
              <a:t>를 분석하여 여러 칼럼들 중 핵심요인을 선정하여 이를 기준으로 현재 재학생의 중도탈락 여부를 예측하는 모델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모델 개발 사용언어 </a:t>
            </a:r>
            <a:r>
              <a:rPr lang="en-US" altLang="ko-KR" sz="1600" dirty="0"/>
              <a:t>: Python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예측기법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RandomForestClassifier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처리방식 </a:t>
            </a:r>
            <a:r>
              <a:rPr lang="en-US" altLang="ko-KR" sz="1600" dirty="0"/>
              <a:t>: </a:t>
            </a:r>
            <a:r>
              <a:rPr lang="ko-KR" altLang="en-US" sz="1600" dirty="0"/>
              <a:t>원자료를 가공하여 적재 시킨 후 해당 테이블에서 전체 요인들의 중요도를 파악</a:t>
            </a:r>
            <a:r>
              <a:rPr lang="en-US" altLang="ko-KR" sz="1600" dirty="0"/>
              <a:t>. </a:t>
            </a:r>
            <a:r>
              <a:rPr lang="ko-KR" altLang="en-US" sz="1600" dirty="0"/>
              <a:t>중요도 순으로 나열 후 사용자가 핵심요인 선택</a:t>
            </a:r>
            <a:r>
              <a:rPr lang="en-US" altLang="ko-KR" sz="1600" dirty="0"/>
              <a:t>. </a:t>
            </a:r>
            <a:r>
              <a:rPr lang="ko-KR" altLang="en-US" sz="1600" dirty="0"/>
              <a:t>핵심요인으로만 데이터를 분석</a:t>
            </a:r>
            <a:r>
              <a:rPr lang="en-US" altLang="ko-KR" sz="1600" dirty="0"/>
              <a:t>, </a:t>
            </a:r>
            <a:r>
              <a:rPr lang="ko-KR" altLang="en-US" sz="1600" dirty="0"/>
              <a:t>예측하여 각 학생들의 중도탈락 확률을 계산</a:t>
            </a:r>
            <a:r>
              <a:rPr lang="en-US" altLang="ko-KR" sz="1600" dirty="0"/>
              <a:t>. 50%</a:t>
            </a:r>
            <a:r>
              <a:rPr lang="ko-KR" altLang="en-US" sz="1600" dirty="0"/>
              <a:t>가 넘으면 중도탈락생으로 예측</a:t>
            </a:r>
            <a:r>
              <a:rPr lang="en-US" altLang="ko-KR" sz="1600" dirty="0"/>
              <a:t> </a:t>
            </a:r>
            <a:r>
              <a:rPr lang="ko-KR" altLang="en-US" sz="1600" dirty="0"/>
              <a:t>처리</a:t>
            </a:r>
            <a:r>
              <a:rPr lang="en-US" altLang="ko-KR" sz="1600" dirty="0"/>
              <a:t>(default).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요인 제어 및 예측 결과 화면 </a:t>
            </a:r>
            <a:r>
              <a:rPr lang="en-US" altLang="ko-KR" sz="1600" dirty="0"/>
              <a:t>: java, </a:t>
            </a:r>
            <a:r>
              <a:rPr lang="en-US" altLang="ko-KR" sz="1600" dirty="0" err="1"/>
              <a:t>jsp</a:t>
            </a:r>
            <a:r>
              <a:rPr lang="ko-KR" altLang="en-US" sz="1600" dirty="0"/>
              <a:t>로 화면 표현</a:t>
            </a:r>
            <a:r>
              <a:rPr lang="en-US" altLang="ko-KR" sz="1600" dirty="0"/>
              <a:t>. java</a:t>
            </a:r>
            <a:r>
              <a:rPr lang="ko-KR" altLang="en-US" sz="1600" dirty="0"/>
              <a:t>에서 </a:t>
            </a:r>
            <a:r>
              <a:rPr lang="en-US" altLang="ko-KR" sz="1600" dirty="0"/>
              <a:t>command </a:t>
            </a:r>
            <a:r>
              <a:rPr lang="ko-KR" altLang="en-US" sz="1600" dirty="0"/>
              <a:t>명령어를 활용하여 </a:t>
            </a:r>
            <a:r>
              <a:rPr lang="en-US" altLang="ko-KR" sz="1600" dirty="0"/>
              <a:t>python</a:t>
            </a:r>
            <a:r>
              <a:rPr lang="ko-KR" altLang="en-US" sz="1600" dirty="0"/>
              <a:t> 파일을 실행하고</a:t>
            </a:r>
            <a:r>
              <a:rPr lang="en-US" altLang="ko-KR" sz="1600" dirty="0"/>
              <a:t>, python print </a:t>
            </a:r>
            <a:r>
              <a:rPr lang="ko-KR" altLang="en-US" sz="1600" dirty="0"/>
              <a:t>결과 메시지를 리턴 받아</a:t>
            </a:r>
            <a:r>
              <a:rPr lang="en-US" altLang="ko-KR" sz="1600" dirty="0"/>
              <a:t> java</a:t>
            </a:r>
            <a:r>
              <a:rPr lang="ko-KR" altLang="en-US" sz="1600" dirty="0"/>
              <a:t>에서 결과 처리</a:t>
            </a:r>
            <a:r>
              <a:rPr lang="en-US" altLang="ko-KR" sz="1600" dirty="0"/>
              <a:t>. </a:t>
            </a:r>
            <a:r>
              <a:rPr lang="ko-KR" altLang="en-US" sz="1600" dirty="0"/>
              <a:t>각 화면은 </a:t>
            </a:r>
            <a:r>
              <a:rPr lang="en-US" altLang="ko-KR" sz="1600" dirty="0" err="1"/>
              <a:t>jsp</a:t>
            </a:r>
            <a:r>
              <a:rPr lang="ko-KR" altLang="en-US" sz="1600" dirty="0"/>
              <a:t>로 개발함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275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0FED9-5740-44B5-8B3B-60058E3A6D45}"/>
              </a:ext>
            </a:extLst>
          </p:cNvPr>
          <p:cNvSpPr txBox="1"/>
          <p:nvPr/>
        </p:nvSpPr>
        <p:spPr>
          <a:xfrm>
            <a:off x="501162" y="404446"/>
            <a:ext cx="111838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중도탈락 예측 모델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7BCEF-D28D-4934-B4B7-A1CB9B5D23D0}"/>
              </a:ext>
            </a:extLst>
          </p:cNvPr>
          <p:cNvSpPr txBox="1"/>
          <p:nvPr/>
        </p:nvSpPr>
        <p:spPr>
          <a:xfrm>
            <a:off x="501162" y="1063869"/>
            <a:ext cx="1118381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accent2">
                    <a:lumMod val="50000"/>
                  </a:schemeClr>
                </a:solidFill>
              </a:rPr>
              <a:t>모델 예측 결과 차트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002F8C-7885-4C5F-B12B-82D99AD4C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61" y="1726857"/>
            <a:ext cx="10802815" cy="44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5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0FED9-5740-44B5-8B3B-60058E3A6D45}"/>
              </a:ext>
            </a:extLst>
          </p:cNvPr>
          <p:cNvSpPr txBox="1"/>
          <p:nvPr/>
        </p:nvSpPr>
        <p:spPr>
          <a:xfrm>
            <a:off x="501162" y="404446"/>
            <a:ext cx="111838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중도탈락 예측 모델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7BCEF-D28D-4934-B4B7-A1CB9B5D23D0}"/>
              </a:ext>
            </a:extLst>
          </p:cNvPr>
          <p:cNvSpPr txBox="1"/>
          <p:nvPr/>
        </p:nvSpPr>
        <p:spPr>
          <a:xfrm>
            <a:off x="501162" y="1063869"/>
            <a:ext cx="1118381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accent2">
                    <a:lumMod val="50000"/>
                  </a:schemeClr>
                </a:solidFill>
              </a:rPr>
              <a:t>모델 예측 결과 차트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8A8B3A-9176-4AF3-AFA9-EEA9F868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6" y="1641197"/>
            <a:ext cx="10198584" cy="47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7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0FED9-5740-44B5-8B3B-60058E3A6D45}"/>
              </a:ext>
            </a:extLst>
          </p:cNvPr>
          <p:cNvSpPr txBox="1"/>
          <p:nvPr/>
        </p:nvSpPr>
        <p:spPr>
          <a:xfrm>
            <a:off x="501162" y="404446"/>
            <a:ext cx="111838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중도탈락 예측 모델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48AA2-68E1-4B27-99FB-CB2159622E68}"/>
              </a:ext>
            </a:extLst>
          </p:cNvPr>
          <p:cNvSpPr txBox="1"/>
          <p:nvPr/>
        </p:nvSpPr>
        <p:spPr>
          <a:xfrm>
            <a:off x="501162" y="1063869"/>
            <a:ext cx="11183815" cy="503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모델 처리 프로세스</a:t>
            </a:r>
            <a:endParaRPr lang="en-US" altLang="ko-KR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b="1" dirty="0" err="1"/>
              <a:t>원자료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뷰</a:t>
            </a:r>
            <a:r>
              <a:rPr lang="en-US" altLang="ko-KR" sz="1400" b="1" dirty="0"/>
              <a:t>)</a:t>
            </a:r>
            <a:r>
              <a:rPr lang="en-US" altLang="ko-KR" sz="1400" dirty="0"/>
              <a:t> : HAKSA.VIEW_HALFOUT_HAKSENG, HAKSA.VIEW_HALFOUT_HAKSENG2 </a:t>
            </a:r>
            <a:r>
              <a:rPr lang="ko-KR" altLang="en-US" sz="1400" dirty="0"/>
              <a:t>뷰가 </a:t>
            </a:r>
            <a:r>
              <a:rPr lang="ko-KR" altLang="en-US" sz="1400" dirty="0" err="1"/>
              <a:t>원뷰이고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참고로 </a:t>
            </a:r>
            <a:r>
              <a:rPr lang="en-US" altLang="ko-KR" sz="1400" dirty="0"/>
              <a:t>BI_DW</a:t>
            </a:r>
            <a:r>
              <a:rPr lang="ko-KR" altLang="en-US" sz="1400" dirty="0"/>
              <a:t>에 다시 생성한 뷰가 실제 데이터를 가져오는 뷰이다</a:t>
            </a:r>
            <a:r>
              <a:rPr lang="en-US" altLang="ko-KR" sz="1400" dirty="0"/>
              <a:t>. HAKSA</a:t>
            </a:r>
            <a:r>
              <a:rPr lang="ko-KR" altLang="en-US" sz="1400" dirty="0"/>
              <a:t>와 </a:t>
            </a:r>
            <a:r>
              <a:rPr lang="en-US" altLang="ko-KR" sz="1400" dirty="0"/>
              <a:t>BI_DW </a:t>
            </a:r>
            <a:r>
              <a:rPr lang="ko-KR" altLang="en-US" sz="1400" dirty="0"/>
              <a:t>뷰의 차이점은 </a:t>
            </a:r>
            <a:r>
              <a:rPr lang="en-US" altLang="ko-KR" sz="1400" dirty="0"/>
              <a:t>HAKSA</a:t>
            </a:r>
            <a:r>
              <a:rPr lang="ko-KR" altLang="en-US" sz="1400" dirty="0"/>
              <a:t>는 최근 년도 학생은 전체 평균 평점</a:t>
            </a:r>
            <a:r>
              <a:rPr lang="en-US" altLang="ko-KR" sz="1400" dirty="0"/>
              <a:t>, </a:t>
            </a:r>
            <a:r>
              <a:rPr lang="ko-KR" altLang="en-US" sz="1400" dirty="0"/>
              <a:t>총 </a:t>
            </a:r>
            <a:r>
              <a:rPr lang="ko-KR" altLang="en-US" sz="1400" dirty="0" err="1"/>
              <a:t>시수</a:t>
            </a:r>
            <a:r>
              <a:rPr lang="ko-KR" altLang="en-US" sz="1400" dirty="0"/>
              <a:t> 등 전체 성적이나 모든 학년의 평균</a:t>
            </a:r>
            <a:r>
              <a:rPr lang="en-US" altLang="ko-KR" sz="1400" dirty="0"/>
              <a:t>, </a:t>
            </a:r>
            <a:r>
              <a:rPr lang="ko-KR" altLang="en-US" sz="1400" dirty="0"/>
              <a:t>합계를 계산하여서 이를 활용하기 불가능하다고 판단하여 </a:t>
            </a:r>
            <a:r>
              <a:rPr lang="en-US" altLang="ko-KR" sz="1400" dirty="0"/>
              <a:t>BI_DW</a:t>
            </a:r>
            <a:r>
              <a:rPr lang="ko-KR" altLang="en-US" sz="1400" dirty="0"/>
              <a:t>에 재생성 함</a:t>
            </a:r>
            <a:r>
              <a:rPr lang="en-US" altLang="ko-KR" sz="1400" dirty="0"/>
              <a:t>. BI_DW </a:t>
            </a:r>
            <a:r>
              <a:rPr lang="ko-KR" altLang="en-US" sz="1400" dirty="0"/>
              <a:t>뷰는 </a:t>
            </a:r>
            <a:r>
              <a:rPr lang="ko-KR" altLang="en-US" sz="1400" dirty="0" err="1"/>
              <a:t>학기별</a:t>
            </a:r>
            <a:r>
              <a:rPr lang="ko-KR" altLang="en-US" sz="1400" dirty="0"/>
              <a:t> 학생을 가져오도록 되어 있는데</a:t>
            </a:r>
            <a:r>
              <a:rPr lang="en-US" altLang="ko-KR" sz="1400" dirty="0"/>
              <a:t>, </a:t>
            </a:r>
            <a:r>
              <a:rPr lang="ko-KR" altLang="en-US" sz="1400" dirty="0"/>
              <a:t>중도탈락 생의 경우에는 해당 학생의 과거 데이터도 중도탈락으로 변경하여 가져오도록 되어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휴학생은 휴학 중 데이터가 없거나 </a:t>
            </a:r>
            <a:r>
              <a:rPr lang="ko-KR" altLang="en-US" sz="1400" dirty="0" err="1"/>
              <a:t>결측치로</a:t>
            </a:r>
            <a:r>
              <a:rPr lang="ko-KR" altLang="en-US" sz="1400" dirty="0"/>
              <a:t> 나오기 때문에 원 데이터에서 휴학생은 모두 제외하였다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b="1" dirty="0"/>
              <a:t>TABLE </a:t>
            </a:r>
            <a:r>
              <a:rPr lang="ko-KR" altLang="en-US" sz="1400" b="1" dirty="0"/>
              <a:t>적재</a:t>
            </a:r>
            <a:r>
              <a:rPr lang="en-US" altLang="ko-KR" sz="1400" b="1" dirty="0"/>
              <a:t>(KIRS1004)</a:t>
            </a:r>
            <a:r>
              <a:rPr lang="ko-KR" altLang="en-US" sz="1400" b="1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모든 데이터를 삭제 후 전체 </a:t>
            </a:r>
            <a:r>
              <a:rPr lang="en-US" altLang="ko-KR" sz="1400" dirty="0"/>
              <a:t>INSERT</a:t>
            </a:r>
            <a:r>
              <a:rPr lang="ko-KR" altLang="en-US" sz="1400" dirty="0"/>
              <a:t>하는 방식으로 적재한다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이유는 중도탈락생이 발생할 경우 과거 모든 재학 데이터도 중도탈락으로 변환해야 하기 때문에 이는 뷰에서 처리하므로 전체 데이터를 삭제한 후 다시 </a:t>
            </a:r>
            <a:r>
              <a:rPr lang="en-US" altLang="ko-KR" sz="1400" dirty="0"/>
              <a:t>INSERT</a:t>
            </a:r>
            <a:r>
              <a:rPr lang="ko-KR" altLang="en-US" sz="1400" dirty="0"/>
              <a:t>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현재 재학생의 경우에는 매월 </a:t>
            </a:r>
            <a:r>
              <a:rPr lang="en-US" altLang="ko-KR" sz="1400" dirty="0"/>
              <a:t>1</a:t>
            </a:r>
            <a:r>
              <a:rPr lang="ko-KR" altLang="en-US" sz="1400" dirty="0"/>
              <a:t>일에 데이터가 적재되는데 </a:t>
            </a:r>
            <a:r>
              <a:rPr lang="en-US" altLang="ko-KR" sz="1400" dirty="0"/>
              <a:t>6.1 </a:t>
            </a:r>
            <a:r>
              <a:rPr lang="ko-KR" altLang="en-US" sz="1400" dirty="0"/>
              <a:t>이전에는 성적 등의 데이터가 없기 때문에 사실 상 </a:t>
            </a:r>
            <a:r>
              <a:rPr lang="en-US" altLang="ko-KR" sz="1400" dirty="0"/>
              <a:t>6.1 </a:t>
            </a:r>
            <a:r>
              <a:rPr lang="ko-KR" altLang="en-US" sz="1400" dirty="0"/>
              <a:t>이후에 예측이 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다음 학기는 </a:t>
            </a:r>
            <a:r>
              <a:rPr lang="en-US" altLang="ko-KR" sz="1400" dirty="0"/>
              <a:t>12.1</a:t>
            </a:r>
            <a:r>
              <a:rPr lang="ko-KR" altLang="en-US" sz="1400" dirty="0"/>
              <a:t>에 가능함</a:t>
            </a:r>
            <a:r>
              <a:rPr lang="en-US" altLang="ko-KR" sz="1400" dirty="0"/>
              <a:t>.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2FDF17F4-280B-47E5-A5BA-5C10694F4E9B}"/>
              </a:ext>
            </a:extLst>
          </p:cNvPr>
          <p:cNvSpPr/>
          <p:nvPr/>
        </p:nvSpPr>
        <p:spPr>
          <a:xfrm>
            <a:off x="677007" y="1881554"/>
            <a:ext cx="1591407" cy="77372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1. </a:t>
            </a:r>
            <a:r>
              <a:rPr lang="ko-KR" altLang="en-US" sz="1000" b="1" dirty="0" err="1"/>
              <a:t>원자료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뷰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00338243-B10A-40FE-A64D-5CCB905DB684}"/>
              </a:ext>
            </a:extLst>
          </p:cNvPr>
          <p:cNvSpPr/>
          <p:nvPr/>
        </p:nvSpPr>
        <p:spPr>
          <a:xfrm>
            <a:off x="2218103" y="1881554"/>
            <a:ext cx="1591407" cy="77372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2. TABLE</a:t>
            </a:r>
          </a:p>
          <a:p>
            <a:pPr algn="ctr"/>
            <a:r>
              <a:rPr lang="ko-KR" altLang="en-US" sz="1000" b="1" dirty="0"/>
              <a:t>적재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5BF2D53A-DC3D-49B5-A8BA-4E83B4346E25}"/>
              </a:ext>
            </a:extLst>
          </p:cNvPr>
          <p:cNvSpPr/>
          <p:nvPr/>
        </p:nvSpPr>
        <p:spPr>
          <a:xfrm>
            <a:off x="3759199" y="1881554"/>
            <a:ext cx="1591407" cy="77372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3. </a:t>
            </a:r>
            <a:r>
              <a:rPr lang="ko-KR" altLang="en-US" sz="1000" b="1" dirty="0"/>
              <a:t>요인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파악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42C95217-33F9-4331-9E47-8AB5826D52D0}"/>
              </a:ext>
            </a:extLst>
          </p:cNvPr>
          <p:cNvSpPr/>
          <p:nvPr/>
        </p:nvSpPr>
        <p:spPr>
          <a:xfrm>
            <a:off x="5300295" y="1881554"/>
            <a:ext cx="1591407" cy="77372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4. </a:t>
            </a:r>
            <a:r>
              <a:rPr lang="ko-KR" altLang="en-US" sz="1000" b="1" dirty="0"/>
              <a:t>요인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중요도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추출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D8DD38C3-B2CA-494E-BABD-111CDC10525A}"/>
              </a:ext>
            </a:extLst>
          </p:cNvPr>
          <p:cNvSpPr/>
          <p:nvPr/>
        </p:nvSpPr>
        <p:spPr>
          <a:xfrm>
            <a:off x="6841391" y="1881554"/>
            <a:ext cx="1591407" cy="77372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5. </a:t>
            </a:r>
            <a:r>
              <a:rPr lang="ko-KR" altLang="en-US" sz="1000" b="1" dirty="0"/>
              <a:t>핵심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요인 선정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513716D4-BF2D-4192-B525-1E4C24B0DAD3}"/>
              </a:ext>
            </a:extLst>
          </p:cNvPr>
          <p:cNvSpPr/>
          <p:nvPr/>
        </p:nvSpPr>
        <p:spPr>
          <a:xfrm>
            <a:off x="8382487" y="1881554"/>
            <a:ext cx="1591407" cy="77372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6. </a:t>
            </a:r>
            <a:r>
              <a:rPr lang="ko-KR" altLang="en-US" sz="1000" b="1" dirty="0"/>
              <a:t>예측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모델 생성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E1EBD4D2-237F-409F-A60E-94E002B72242}"/>
              </a:ext>
            </a:extLst>
          </p:cNvPr>
          <p:cNvSpPr/>
          <p:nvPr/>
        </p:nvSpPr>
        <p:spPr>
          <a:xfrm>
            <a:off x="9923586" y="1881554"/>
            <a:ext cx="1591407" cy="77372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7. </a:t>
            </a:r>
            <a:r>
              <a:rPr lang="ko-KR" altLang="en-US" sz="1000" b="1" dirty="0"/>
              <a:t>중도</a:t>
            </a:r>
            <a:endParaRPr lang="en-US" altLang="ko-KR" sz="1000" b="1" dirty="0"/>
          </a:p>
          <a:p>
            <a:pPr algn="ctr"/>
            <a:r>
              <a:rPr lang="ko-KR" altLang="en-US" sz="1000" b="1" dirty="0" err="1"/>
              <a:t>탈락생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314397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0FED9-5740-44B5-8B3B-60058E3A6D45}"/>
              </a:ext>
            </a:extLst>
          </p:cNvPr>
          <p:cNvSpPr txBox="1"/>
          <p:nvPr/>
        </p:nvSpPr>
        <p:spPr>
          <a:xfrm>
            <a:off x="501162" y="404446"/>
            <a:ext cx="111838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중도탈락 예측 모델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48AA2-68E1-4B27-99FB-CB2159622E68}"/>
              </a:ext>
            </a:extLst>
          </p:cNvPr>
          <p:cNvSpPr txBox="1"/>
          <p:nvPr/>
        </p:nvSpPr>
        <p:spPr>
          <a:xfrm>
            <a:off x="501162" y="1063869"/>
            <a:ext cx="11183815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400" b="1" dirty="0"/>
              <a:t>요인 파악</a:t>
            </a:r>
            <a:r>
              <a:rPr lang="en-US" altLang="ko-KR" sz="1400" b="1" dirty="0"/>
              <a:t>(KIRS0007)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요인은 적재된 테이블의 칼럼들 중 하나이다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모든 칼럼 중 수치 및 </a:t>
            </a:r>
            <a:r>
              <a:rPr lang="ko-KR" altLang="en-US" sz="1400" dirty="0" err="1"/>
              <a:t>명목성</a:t>
            </a:r>
            <a:r>
              <a:rPr lang="ko-KR" altLang="en-US" sz="1400" dirty="0"/>
              <a:t> 데이터를 가진 칼럼을 요인 대상으로 선정한다</a:t>
            </a:r>
            <a:r>
              <a:rPr lang="en-US" altLang="ko-KR" sz="1400" dirty="0"/>
              <a:t>. </a:t>
            </a:r>
            <a:r>
              <a:rPr lang="ko-KR" altLang="en-US" sz="1400" dirty="0"/>
              <a:t>공통코드 관리에서 요인 후보 칼럼을 </a:t>
            </a:r>
            <a:r>
              <a:rPr lang="en-US" altLang="ko-KR" sz="1400" dirty="0"/>
              <a:t>PRED_FACTOR</a:t>
            </a:r>
            <a:r>
              <a:rPr lang="ko-KR" altLang="en-US" sz="1400" dirty="0"/>
              <a:t>에 등록한다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COM_COD : </a:t>
            </a:r>
            <a:r>
              <a:rPr lang="ko-KR" altLang="en-US" sz="1200" dirty="0"/>
              <a:t>실제 </a:t>
            </a:r>
            <a:r>
              <a:rPr lang="ko-KR" altLang="en-US" sz="1200" dirty="0" err="1"/>
              <a:t>칼럼명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COM_NM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칼럼 코멘트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USE_YN : </a:t>
            </a:r>
            <a:r>
              <a:rPr lang="ko-KR" altLang="en-US" sz="1200" dirty="0"/>
              <a:t>사용여부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COM_UDC1 : M</a:t>
            </a:r>
            <a:r>
              <a:rPr lang="ko-KR" altLang="en-US" sz="1200" dirty="0"/>
              <a:t>으로 입력 시 </a:t>
            </a:r>
            <a:r>
              <a:rPr lang="ko-KR" altLang="en-US" sz="1200" dirty="0" err="1"/>
              <a:t>명목성</a:t>
            </a:r>
            <a:r>
              <a:rPr lang="ko-KR" altLang="en-US" sz="1200" dirty="0"/>
              <a:t> 칼럼으로 </a:t>
            </a:r>
            <a:r>
              <a:rPr lang="en-US" altLang="ko-KR" sz="1200" dirty="0"/>
              <a:t>PYTHON</a:t>
            </a:r>
            <a:r>
              <a:rPr lang="ko-KR" altLang="en-US" sz="1200" dirty="0"/>
              <a:t>에서 데이터별로 칼럼을 각각 분리 생성함</a:t>
            </a:r>
            <a:r>
              <a:rPr lang="en-US" altLang="ko-KR" sz="12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COM_UDC2 : </a:t>
            </a:r>
            <a:r>
              <a:rPr lang="ko-KR" altLang="en-US" sz="1200" dirty="0"/>
              <a:t>소수점 </a:t>
            </a:r>
            <a:r>
              <a:rPr lang="ko-KR" altLang="en-US" sz="1200" dirty="0" err="1"/>
              <a:t>자리수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COM_UDC3 : </a:t>
            </a:r>
            <a:r>
              <a:rPr lang="ko-KR" altLang="en-US" sz="1200" dirty="0"/>
              <a:t>데이터 상향</a:t>
            </a:r>
            <a:r>
              <a:rPr lang="en-US" altLang="ko-KR" sz="1200" dirty="0"/>
              <a:t>/</a:t>
            </a:r>
            <a:r>
              <a:rPr lang="ko-KR" altLang="en-US" sz="1200" dirty="0"/>
              <a:t>하향 여부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COM_UDC4 : NOT</a:t>
            </a:r>
            <a:r>
              <a:rPr lang="ko-KR" altLang="en-US" sz="1200" dirty="0"/>
              <a:t> </a:t>
            </a:r>
            <a:r>
              <a:rPr lang="en-US" altLang="ko-KR" sz="1200" dirty="0"/>
              <a:t>NULL </a:t>
            </a:r>
            <a:r>
              <a:rPr lang="ko-KR" altLang="en-US" sz="1200" dirty="0"/>
              <a:t>여부</a:t>
            </a:r>
            <a:r>
              <a:rPr lang="en-US" altLang="ko-KR" sz="1200" dirty="0"/>
              <a:t>(Y)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400" b="1" dirty="0"/>
              <a:t>요인 중요도 추출</a:t>
            </a:r>
            <a:r>
              <a:rPr lang="en-US" altLang="ko-KR" sz="1400" b="1" dirty="0"/>
              <a:t>(KIRS1002)</a:t>
            </a:r>
            <a:r>
              <a:rPr lang="ko-KR" altLang="en-US" sz="1400" dirty="0"/>
              <a:t> </a:t>
            </a:r>
            <a:r>
              <a:rPr lang="en-US" altLang="ko-KR" sz="1400" dirty="0"/>
              <a:t>: key_factor_extract.py </a:t>
            </a:r>
            <a:r>
              <a:rPr lang="ko-KR" altLang="en-US" sz="1400" dirty="0"/>
              <a:t>파일에서 요인의 중요도를 계산하여 </a:t>
            </a:r>
            <a:r>
              <a:rPr lang="en-US" altLang="ko-KR" sz="1400" dirty="0"/>
              <a:t>KIRS1002</a:t>
            </a:r>
            <a:r>
              <a:rPr lang="ko-KR" altLang="en-US" sz="1400" dirty="0"/>
              <a:t>에 적재함</a:t>
            </a:r>
            <a:r>
              <a:rPr lang="en-US" altLang="ko-KR" sz="1400" dirty="0"/>
              <a:t>. “</a:t>
            </a:r>
            <a:r>
              <a:rPr lang="ko-KR" altLang="en-US" sz="1400" dirty="0"/>
              <a:t>중도탈락분석 요인 관리＂ 화면에서 요인분석 실행 관리를 클릭하면 나타나는 창에서 년도 범위를 지정하면 해당 범위의 년도가 요인을 분석할 데이터 범위로 저장된다</a:t>
            </a:r>
            <a:r>
              <a:rPr lang="en-US" altLang="ko-KR" sz="1400" dirty="0"/>
              <a:t>. </a:t>
            </a:r>
            <a:r>
              <a:rPr lang="ko-KR" altLang="en-US" sz="1400" dirty="0"/>
              <a:t>창에서 요인 생성 버튼을 클릭하면 각 요인의 중요도를 산출한다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 err="1"/>
              <a:t>feature_importances</a:t>
            </a:r>
            <a:r>
              <a:rPr lang="en-US" altLang="ko-KR" sz="1400" dirty="0"/>
              <a:t> : rf </a:t>
            </a:r>
            <a:r>
              <a:rPr lang="ko-KR" altLang="en-US" sz="1400" dirty="0"/>
              <a:t>모델에서 자체에서 계산하는 중요도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 err="1"/>
              <a:t>permutation_importances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sklearn.inspectio</a:t>
            </a:r>
            <a:r>
              <a:rPr lang="ko-KR" altLang="en-US" sz="1400" dirty="0"/>
              <a:t>으로 부터 </a:t>
            </a:r>
            <a:r>
              <a:rPr lang="en-US" altLang="ko-KR" sz="1400" dirty="0"/>
              <a:t>import</a:t>
            </a:r>
            <a:r>
              <a:rPr lang="ko-KR" altLang="en-US" sz="1400" dirty="0"/>
              <a:t>된다</a:t>
            </a:r>
            <a:r>
              <a:rPr lang="en-US" altLang="ko-KR" sz="1400" dirty="0"/>
              <a:t>. </a:t>
            </a:r>
            <a:r>
              <a:rPr lang="ko-KR" altLang="en-US" sz="1400" dirty="0"/>
              <a:t>각 요인을 배제하였을 때 예측 결과를 비교하여 해당 요인의 중요 점수를 산출</a:t>
            </a:r>
            <a:r>
              <a:rPr lang="en-US" altLang="ko-KR" sz="1400" dirty="0"/>
              <a:t>. 1)</a:t>
            </a:r>
            <a:r>
              <a:rPr lang="ko-KR" altLang="en-US" sz="1400" dirty="0"/>
              <a:t>보다 더 유의미하다고 볼 수 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400" dirty="0"/>
              <a:t>사용자는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lang="ko-KR" altLang="en-US" sz="1400" dirty="0"/>
              <a:t> 결과를 보고 나열된 요인들 중에서 의미 있는 요인들만 선택하여 이를 핵심요인으로 저장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242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0FED9-5740-44B5-8B3B-60058E3A6D45}"/>
              </a:ext>
            </a:extLst>
          </p:cNvPr>
          <p:cNvSpPr txBox="1"/>
          <p:nvPr/>
        </p:nvSpPr>
        <p:spPr>
          <a:xfrm>
            <a:off x="501162" y="404446"/>
            <a:ext cx="111838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중도탈락 예측 모델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48AA2-68E1-4B27-99FB-CB2159622E68}"/>
              </a:ext>
            </a:extLst>
          </p:cNvPr>
          <p:cNvSpPr txBox="1"/>
          <p:nvPr/>
        </p:nvSpPr>
        <p:spPr>
          <a:xfrm>
            <a:off x="501162" y="1063869"/>
            <a:ext cx="11183815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ko-KR" altLang="en-US" sz="1400" b="1" dirty="0"/>
              <a:t>예측 모델 생성</a:t>
            </a:r>
            <a:r>
              <a:rPr lang="ko-KR" altLang="en-US" sz="1400" dirty="0"/>
              <a:t> </a:t>
            </a:r>
            <a:r>
              <a:rPr lang="en-US" altLang="ko-KR" sz="1400" dirty="0"/>
              <a:t>: random_forest_anal.py </a:t>
            </a:r>
            <a:r>
              <a:rPr lang="ko-KR" altLang="en-US" sz="1400" dirty="0"/>
              <a:t>파일에서 모델을 생성하고 예측함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vExecType</a:t>
            </a:r>
            <a:r>
              <a:rPr lang="ko-KR" altLang="en-US" sz="1400" dirty="0"/>
              <a:t>이 </a:t>
            </a:r>
            <a:r>
              <a:rPr lang="en-US" altLang="ko-KR" sz="1400" dirty="0"/>
              <a:t>‘A’</a:t>
            </a:r>
            <a:r>
              <a:rPr lang="ko-KR" altLang="en-US" sz="1400" dirty="0"/>
              <a:t>일 때 모델을 생성함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pandas</a:t>
            </a:r>
            <a:r>
              <a:rPr lang="ko-KR" altLang="en-US" sz="1400" dirty="0"/>
              <a:t>에서 쿼리로 데이터를 </a:t>
            </a:r>
            <a:r>
              <a:rPr lang="ko-KR" altLang="en-US" sz="1400" dirty="0" err="1"/>
              <a:t>읽어옴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sql</a:t>
            </a:r>
            <a:r>
              <a:rPr lang="ko-KR" altLang="en-US" sz="1400" dirty="0"/>
              <a:t>에서 </a:t>
            </a:r>
            <a:r>
              <a:rPr lang="en-US" altLang="ko-KR" sz="1400" dirty="0"/>
              <a:t>not null</a:t>
            </a:r>
            <a:r>
              <a:rPr lang="ko-KR" altLang="en-US" sz="1400" dirty="0"/>
              <a:t>처리</a:t>
            </a:r>
            <a:r>
              <a:rPr lang="en-US" altLang="ko-KR" sz="1400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 err="1"/>
              <a:t>명목성</a:t>
            </a:r>
            <a:r>
              <a:rPr lang="ko-KR" altLang="en-US" sz="1400" dirty="0"/>
              <a:t> 칼럼을 </a:t>
            </a:r>
            <a:r>
              <a:rPr lang="en-US" altLang="ko-KR" sz="1400" dirty="0" err="1"/>
              <a:t>get_dummies</a:t>
            </a:r>
            <a:r>
              <a:rPr lang="ko-KR" altLang="en-US" sz="1400" dirty="0"/>
              <a:t>로 분리한 후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데이터에서 핵심요인만 추출한다</a:t>
            </a:r>
            <a:r>
              <a:rPr lang="en-US" altLang="ko-KR" sz="1400" dirty="0"/>
              <a:t>. train </a:t>
            </a:r>
            <a:r>
              <a:rPr lang="ko-KR" altLang="en-US" sz="1400" dirty="0"/>
              <a:t>후 </a:t>
            </a:r>
            <a:r>
              <a:rPr lang="en-US" altLang="ko-KR" sz="1400" dirty="0" err="1"/>
              <a:t>randomForestClassifier</a:t>
            </a:r>
            <a:r>
              <a:rPr lang="ko-KR" altLang="en-US" sz="1400" dirty="0"/>
              <a:t> 기법으로 </a:t>
            </a:r>
            <a:r>
              <a:rPr lang="en-US" altLang="ko-KR" sz="1400" dirty="0" err="1"/>
              <a:t>train_x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train_y</a:t>
            </a:r>
            <a:r>
              <a:rPr lang="ko-KR" altLang="en-US" sz="1400" dirty="0"/>
              <a:t>에 해당하는 학습 데이터를 </a:t>
            </a:r>
            <a:r>
              <a:rPr lang="en-US" altLang="ko-KR" sz="1400" dirty="0"/>
              <a:t>fit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r>
              <a:rPr lang="ko-KR" altLang="en-US" sz="1400" dirty="0"/>
              <a:t>해당 모델을 </a:t>
            </a:r>
            <a:r>
              <a:rPr lang="en-US" altLang="ko-KR" sz="1400" dirty="0"/>
              <a:t>out_student_anal_v101.pkl </a:t>
            </a:r>
            <a:r>
              <a:rPr lang="ko-KR" altLang="en-US" sz="1400" dirty="0"/>
              <a:t>파일로 저장하여 예측 시 활용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예측 결과 현황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화면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모델 생성 클릭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데이터 범위 지정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예측 모델 생성하기 클릭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ko-KR" altLang="en-US" sz="1400" b="1" dirty="0"/>
              <a:t>중도탈락생 예측</a:t>
            </a:r>
            <a:r>
              <a:rPr lang="en-US" altLang="ko-KR" sz="1400" b="1" dirty="0"/>
              <a:t>(KIRS1001)</a:t>
            </a:r>
            <a:r>
              <a:rPr lang="ko-KR" altLang="en-US" sz="1400" b="1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저장한 </a:t>
            </a:r>
            <a:r>
              <a:rPr lang="en-US" altLang="ko-KR" sz="1400" dirty="0" err="1"/>
              <a:t>pkl</a:t>
            </a:r>
            <a:r>
              <a:rPr lang="en-US" altLang="ko-KR" sz="1400" dirty="0"/>
              <a:t> </a:t>
            </a:r>
            <a:r>
              <a:rPr lang="ko-KR" altLang="en-US" sz="1400" dirty="0"/>
              <a:t>모델 파일을 불러와 예측할 년도로 선택된 데이터를 모델에 적용하여 결과 확률과 함께 테이블에 저장한다</a:t>
            </a:r>
            <a:r>
              <a:rPr lang="en-US" altLang="ko-KR" sz="1400" dirty="0"/>
              <a:t>. KIRS1001 </a:t>
            </a:r>
            <a:r>
              <a:rPr lang="ko-KR" altLang="en-US" sz="1400" dirty="0"/>
              <a:t>테이블은 </a:t>
            </a:r>
            <a:r>
              <a:rPr lang="en-US" altLang="ko-KR" sz="1400" dirty="0"/>
              <a:t>C1....Cn</a:t>
            </a:r>
            <a:r>
              <a:rPr lang="ko-KR" altLang="en-US" sz="1400" dirty="0"/>
              <a:t>으로 칼럼이 구성되어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요인이 사용자가 선택할 때 마다 변하기 때문에 동적으로 요인을 처리해야 하기 때문이다</a:t>
            </a:r>
            <a:r>
              <a:rPr lang="en-US" altLang="ko-KR" sz="1400" dirty="0"/>
              <a:t>. INSERT</a:t>
            </a:r>
            <a:r>
              <a:rPr lang="ko-KR" altLang="en-US" sz="1400" dirty="0"/>
              <a:t>되는 칼럼 데이터의 순서는 핵심요인으로 선택한 요인 순서대로 </a:t>
            </a:r>
            <a:r>
              <a:rPr lang="en-US" altLang="ko-KR" sz="1400" dirty="0"/>
              <a:t>Cn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매핑된다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정보는 </a:t>
            </a:r>
            <a:r>
              <a:rPr lang="en-US" altLang="ko-KR" sz="1400" dirty="0"/>
              <a:t>KIRS1002 </a:t>
            </a:r>
            <a:r>
              <a:rPr lang="ko-KR" altLang="en-US" sz="1400" dirty="0"/>
              <a:t>테이블에 요인 추출 시 매핑 칼럼이 지정되므로 이를 참조한다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예측 결과 현화 화면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예측 실행 클릭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7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0FED9-5740-44B5-8B3B-60058E3A6D45}"/>
              </a:ext>
            </a:extLst>
          </p:cNvPr>
          <p:cNvSpPr txBox="1"/>
          <p:nvPr/>
        </p:nvSpPr>
        <p:spPr>
          <a:xfrm>
            <a:off x="501162" y="404446"/>
            <a:ext cx="111838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중도탈락 예측 모델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48AA2-68E1-4B27-99FB-CB2159622E68}"/>
              </a:ext>
            </a:extLst>
          </p:cNvPr>
          <p:cNvSpPr txBox="1"/>
          <p:nvPr/>
        </p:nvSpPr>
        <p:spPr>
          <a:xfrm>
            <a:off x="501162" y="1063869"/>
            <a:ext cx="11183815" cy="429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PYTHON </a:t>
            </a:r>
            <a:r>
              <a:rPr lang="ko-KR" altLang="en-US" sz="1600" b="1" dirty="0"/>
              <a:t>파일 및 </a:t>
            </a:r>
            <a:r>
              <a:rPr lang="en-US" altLang="ko-KR" sz="1600" b="1" dirty="0"/>
              <a:t>JAVA </a:t>
            </a:r>
            <a:r>
              <a:rPr lang="ko-KR" altLang="en-US" sz="1600" b="1"/>
              <a:t>정보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Library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cx_Oracle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numpy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, pandas,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sklearn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joblib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, datetime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파이썬 파일 저장 위치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: d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드라이브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python_outStdPrediction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폴더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파일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: predict_func.py, key_factor_extract.py, random_forest_anal.py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VKIRS_OUTSTDPREDICTION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뷰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파이썬 파일의 서버 위치를 관리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요인 추출 시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JAVA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처리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화면에서 요인 생성 버튼 클릭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&gt; JAVA controller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에서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List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타입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comman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변수에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“python”,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파일 위치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실행할 파일의 함수 파라미터 개수에 맞게 파라미터를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command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에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add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함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ProcessBuilder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(command)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를 활용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cmd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프로그램에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python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파일을 실행시키는 방식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new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BufferedReader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(new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InputStreamReader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process.getInputStream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())) :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파이썬 파일 실행 결과에서 텍스트로 된 내용을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</a:rPr>
              <a:t>리턴받는다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파이썬 파일에서는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print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로 출력할 내용만 입력하면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</a:rPr>
              <a:t>리턴된다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기타 변수 등은 불가능한 것으로 파악됨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51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0FED9-5740-44B5-8B3B-60058E3A6D45}"/>
              </a:ext>
            </a:extLst>
          </p:cNvPr>
          <p:cNvSpPr txBox="1"/>
          <p:nvPr/>
        </p:nvSpPr>
        <p:spPr>
          <a:xfrm>
            <a:off x="501162" y="404446"/>
            <a:ext cx="111838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중도탈락 예측 모델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BE1419-4D41-475C-A29E-1B6F125E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53" y="1642482"/>
            <a:ext cx="9929447" cy="4173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7BCEF-D28D-4934-B4B7-A1CB9B5D23D0}"/>
              </a:ext>
            </a:extLst>
          </p:cNvPr>
          <p:cNvSpPr txBox="1"/>
          <p:nvPr/>
        </p:nvSpPr>
        <p:spPr>
          <a:xfrm>
            <a:off x="501162" y="1063869"/>
            <a:ext cx="1118381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요인 등록 및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201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0FED9-5740-44B5-8B3B-60058E3A6D45}"/>
              </a:ext>
            </a:extLst>
          </p:cNvPr>
          <p:cNvSpPr txBox="1"/>
          <p:nvPr/>
        </p:nvSpPr>
        <p:spPr>
          <a:xfrm>
            <a:off x="501162" y="404446"/>
            <a:ext cx="111838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중도탈락 예측 모델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7BCEF-D28D-4934-B4B7-A1CB9B5D23D0}"/>
              </a:ext>
            </a:extLst>
          </p:cNvPr>
          <p:cNvSpPr txBox="1"/>
          <p:nvPr/>
        </p:nvSpPr>
        <p:spPr>
          <a:xfrm>
            <a:off x="501162" y="1063869"/>
            <a:ext cx="1118381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요인 추출 및 핵심요인 선정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3D2FCE-0BEC-4292-A2DA-3A3D760E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26" y="1703596"/>
            <a:ext cx="10266485" cy="46803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45DE9B-96EA-4DDB-A07D-CF5CB1D7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68" y="2910254"/>
            <a:ext cx="3718023" cy="15023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733B5A-52E4-4300-8A9E-259892A4A0DB}"/>
              </a:ext>
            </a:extLst>
          </p:cNvPr>
          <p:cNvCxnSpPr/>
          <p:nvPr/>
        </p:nvCxnSpPr>
        <p:spPr>
          <a:xfrm flipH="1">
            <a:off x="8431823" y="1943100"/>
            <a:ext cx="931985" cy="949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50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0FED9-5740-44B5-8B3B-60058E3A6D45}"/>
              </a:ext>
            </a:extLst>
          </p:cNvPr>
          <p:cNvSpPr txBox="1"/>
          <p:nvPr/>
        </p:nvSpPr>
        <p:spPr>
          <a:xfrm>
            <a:off x="501162" y="404446"/>
            <a:ext cx="111838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중도탈락 예측 모델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7BCEF-D28D-4934-B4B7-A1CB9B5D23D0}"/>
              </a:ext>
            </a:extLst>
          </p:cNvPr>
          <p:cNvSpPr txBox="1"/>
          <p:nvPr/>
        </p:nvSpPr>
        <p:spPr>
          <a:xfrm>
            <a:off x="501162" y="1063869"/>
            <a:ext cx="1118381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모델 생성 및 예측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5291C1-CC7C-4DCC-9DA5-45C461E7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4" y="1666207"/>
            <a:ext cx="10628434" cy="46697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8C877C8-EACE-4E31-8B25-511FBBB35A58}"/>
              </a:ext>
            </a:extLst>
          </p:cNvPr>
          <p:cNvSpPr/>
          <p:nvPr/>
        </p:nvSpPr>
        <p:spPr>
          <a:xfrm>
            <a:off x="8598877" y="1960684"/>
            <a:ext cx="1397977" cy="246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0FED9-5740-44B5-8B3B-60058E3A6D45}"/>
              </a:ext>
            </a:extLst>
          </p:cNvPr>
          <p:cNvSpPr txBox="1"/>
          <p:nvPr/>
        </p:nvSpPr>
        <p:spPr>
          <a:xfrm>
            <a:off x="501162" y="404446"/>
            <a:ext cx="111838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중도탈락 예측 모델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7BCEF-D28D-4934-B4B7-A1CB9B5D23D0}"/>
              </a:ext>
            </a:extLst>
          </p:cNvPr>
          <p:cNvSpPr txBox="1"/>
          <p:nvPr/>
        </p:nvSpPr>
        <p:spPr>
          <a:xfrm>
            <a:off x="501162" y="1063869"/>
            <a:ext cx="1118381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accent2">
                    <a:lumMod val="50000"/>
                  </a:schemeClr>
                </a:solidFill>
              </a:rPr>
              <a:t>모델 예측 결과 차트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437613-2178-4975-AF77-A1FF3EAF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75" y="1899138"/>
            <a:ext cx="3843179" cy="276078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0A04D5D-10AE-4A44-A270-38933A6BB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13" y="1881554"/>
            <a:ext cx="6002612" cy="34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3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932</Words>
  <Application>Microsoft Office PowerPoint</Application>
  <PresentationFormat>와이드스크린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안태호</dc:creator>
  <cp:lastModifiedBy>안태호</cp:lastModifiedBy>
  <cp:revision>19</cp:revision>
  <dcterms:created xsi:type="dcterms:W3CDTF">2021-12-21T04:10:40Z</dcterms:created>
  <dcterms:modified xsi:type="dcterms:W3CDTF">2022-03-24T01:02:01Z</dcterms:modified>
</cp:coreProperties>
</file>