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E49"/>
    <a:srgbClr val="211848"/>
    <a:srgbClr val="12065A"/>
    <a:srgbClr val="19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44970-9796-0D10-9D7C-08B84CCA5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2256FB-6F8C-0764-8D71-69A29A059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DAE4E-7CB8-4174-E7E7-AFEC2707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25A0-FA2B-47EB-B70B-F45889B1092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7F677-4EC5-EC7F-18B7-960EAF4B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2A44F-08B9-9D78-6F96-45B97A88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6E0E-E2DA-493C-A7B2-3E726B79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50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72ED5-BAD4-35EF-1860-486CA45C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968271-61A1-641B-CB3A-255689FE2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2BF37-1FC5-54B7-04DC-02EFDF41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25A0-FA2B-47EB-B70B-F45889B1092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A81DD-2918-A4EA-CA94-DB35672C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81E23-2B15-AC7A-2128-A7AA7807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6E0E-E2DA-493C-A7B2-3E726B79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3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039A49-42D8-5055-9772-65EEF5866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90D04D-4B44-1550-3AC7-93B1B49CC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BEAA8-2332-464A-7972-03067CD4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25A0-FA2B-47EB-B70B-F45889B1092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2C02C-4ACF-A6F2-6C85-EDD67C24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558A1-3654-EBBC-3934-5186F420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6E0E-E2DA-493C-A7B2-3E726B79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557D1-1994-8BCF-D97C-C7047CDD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FECC1-D0D0-E1C5-64E9-58440267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83292-AAE8-30D4-3B59-45F38299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25A0-FA2B-47EB-B70B-F45889B1092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EBDEA-1055-0213-409C-33FB0E85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FD255-D116-A70C-F612-78AB764A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6E0E-E2DA-493C-A7B2-3E726B79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34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74394-84DF-6029-B390-3EEB4987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DAFA8-B3DC-80F2-AE17-E867C37B9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86D3A-02F4-A6E2-8C58-B814A652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25A0-FA2B-47EB-B70B-F45889B1092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8FFD5-0433-AF9C-E9F3-0D86E55A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33A80-FA24-5BF8-50E5-491D429E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6E0E-E2DA-493C-A7B2-3E726B79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D011E-A4E2-26E8-CAC8-33A8B132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DACB0-9FF5-D28B-4B0C-BC9E7AE28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B86D5C-506E-1D7C-8F96-BD5DCF761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C572B-7331-C1EF-55CF-8C5A36A9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25A0-FA2B-47EB-B70B-F45889B1092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5ED85-49AE-B227-8F34-7B727F7A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BC6F6-E8B9-E70D-3128-A9D08F4C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6E0E-E2DA-493C-A7B2-3E726B79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9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F041C-6A97-31B0-AB10-E4E9C610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4AB9D4-E72D-84C7-3D65-456FF4FC4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BEDA58-2F0D-738C-55CA-858C2431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BC8359-12B4-0D69-9CC0-B04B39CBE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CD1792-FCA4-8382-2CDE-65006C738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976BAF-7B6B-DE9D-BEE2-8E4B999B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25A0-FA2B-47EB-B70B-F45889B1092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AB017B-BCAD-B8BF-7257-3E3086BB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8D93E2-1EA2-0E62-0916-8D1B9228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6E0E-E2DA-493C-A7B2-3E726B79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8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72520-43DE-60BA-E536-44C196C9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F3C3D6-83E6-9EB0-8796-8BAB0795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25A0-FA2B-47EB-B70B-F45889B1092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2CF856-CC20-17D6-7C35-FF78C0B0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09F146-6D4A-0193-30E4-4EF1148E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6E0E-E2DA-493C-A7B2-3E726B79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71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3EA3E8-A869-6E6A-5179-476C1C6F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25A0-FA2B-47EB-B70B-F45889B1092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E75912-EA34-A61E-7D06-9C8F7B55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5491CB-792E-CE85-AD9C-68F6056C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6E0E-E2DA-493C-A7B2-3E726B79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33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5C635-61E9-9B46-AF96-F21F21FF8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99A1E-E4B6-4D9E-68A6-849C0E21D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68469C-7583-76A4-783D-9B902B0A4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6E03C0-B6E4-3A1C-FD49-30E095BD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25A0-FA2B-47EB-B70B-F45889B1092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6CCA10-52AD-72E8-E804-4D9F5FBA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333F3-4F69-E515-52C6-84835C13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6E0E-E2DA-493C-A7B2-3E726B79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0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7E754-B321-5260-AB91-37585B67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01AD8D-BCF2-54C6-004C-7E1686946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A89D71-E4C3-27D6-87A2-ED25CCA54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247048-5E3A-8673-F14A-D335AC56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25A0-FA2B-47EB-B70B-F45889B1092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513F7-365C-917A-62FD-EA626D0F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183A0-2284-8E80-7EC9-7A187F5C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6E0E-E2DA-493C-A7B2-3E726B79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8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EEA103-5403-F769-AAC9-6EBFEB7A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49DE3-683F-72DF-62E4-3B7816C0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00AFC-6A0B-CFFA-9C0F-8BCDF570A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C25A0-FA2B-47EB-B70B-F45889B1092E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4A6D3-6BE8-128F-FA4A-40A9AEC9C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EF442-E995-F278-8183-F3D271660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36E0E-E2DA-493C-A7B2-3E726B79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8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D98F97-6538-2564-0040-9C4C8605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66" y="461548"/>
            <a:ext cx="10155067" cy="593490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78CB281-2517-52A1-7315-E401A86DE510}"/>
              </a:ext>
            </a:extLst>
          </p:cNvPr>
          <p:cNvSpPr txBox="1">
            <a:spLocks/>
          </p:cNvSpPr>
          <p:nvPr/>
        </p:nvSpPr>
        <p:spPr>
          <a:xfrm>
            <a:off x="9083868" y="5242497"/>
            <a:ext cx="1519818" cy="615582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err="1"/>
              <a:t>안상도</a:t>
            </a:r>
            <a:endParaRPr lang="ko-KR" altLang="en-US" sz="32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726635E-DB41-3467-6AE9-AAF6B88CB442}"/>
              </a:ext>
            </a:extLst>
          </p:cNvPr>
          <p:cNvSpPr txBox="1">
            <a:spLocks/>
          </p:cNvSpPr>
          <p:nvPr/>
        </p:nvSpPr>
        <p:spPr>
          <a:xfrm>
            <a:off x="1616278" y="1527731"/>
            <a:ext cx="9144000" cy="1481742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err="1"/>
              <a:t>리그오브레전드</a:t>
            </a:r>
            <a:r>
              <a:rPr lang="ko-KR" altLang="en-US" sz="3200" dirty="0"/>
              <a:t> </a:t>
            </a:r>
            <a:r>
              <a:rPr lang="en-US" altLang="ko-KR" sz="3200" dirty="0"/>
              <a:t>API</a:t>
            </a:r>
            <a:r>
              <a:rPr lang="ko-KR" altLang="en-US" sz="3200" dirty="0"/>
              <a:t>를 이용한 </a:t>
            </a:r>
            <a:br>
              <a:rPr lang="en-US" altLang="ko-KR" sz="3200" dirty="0"/>
            </a:br>
            <a:r>
              <a:rPr lang="ko-KR" altLang="en-US" sz="3200" dirty="0"/>
              <a:t>게임 승리 중요 요인 분석 및 시각화 </a:t>
            </a:r>
          </a:p>
        </p:txBody>
      </p:sp>
    </p:spTree>
    <p:extLst>
      <p:ext uri="{BB962C8B-B14F-4D97-AF65-F5344CB8AC3E}">
        <p14:creationId xmlns:p14="http://schemas.microsoft.com/office/powerpoint/2010/main" val="86628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E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B526A9-2A7C-BF61-1CB2-00760F763BD0}"/>
              </a:ext>
            </a:extLst>
          </p:cNvPr>
          <p:cNvGrpSpPr/>
          <p:nvPr/>
        </p:nvGrpSpPr>
        <p:grpSpPr>
          <a:xfrm>
            <a:off x="0" y="0"/>
            <a:ext cx="3156618" cy="1180038"/>
            <a:chOff x="196182" y="156027"/>
            <a:chExt cx="2312068" cy="52975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E856A4-9543-54BB-AA38-B36B4D35A075}"/>
                </a:ext>
              </a:extLst>
            </p:cNvPr>
            <p:cNvSpPr/>
            <p:nvPr/>
          </p:nvSpPr>
          <p:spPr>
            <a:xfrm>
              <a:off x="470583" y="211917"/>
              <a:ext cx="2037667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88608F-8644-519B-EF23-0FA869889A89}"/>
                </a:ext>
              </a:extLst>
            </p:cNvPr>
            <p:cNvSpPr/>
            <p:nvPr/>
          </p:nvSpPr>
          <p:spPr>
            <a:xfrm>
              <a:off x="470583" y="236200"/>
              <a:ext cx="2009998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14" descr="LoL.py's documentation! — LoL.py documentation">
              <a:extLst>
                <a:ext uri="{FF2B5EF4-FFF2-40B4-BE49-F238E27FC236}">
                  <a16:creationId xmlns:a16="http://schemas.microsoft.com/office/drawing/2014/main" id="{CE810266-52C4-C4A1-E1DE-08D23E279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529754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EA590D-4159-851F-162B-F392EBE0C11A}"/>
                </a:ext>
              </a:extLst>
            </p:cNvPr>
            <p:cNvSpPr txBox="1"/>
            <p:nvPr/>
          </p:nvSpPr>
          <p:spPr>
            <a:xfrm>
              <a:off x="662940" y="282402"/>
              <a:ext cx="1817640" cy="207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마무리</a:t>
              </a:r>
            </a:p>
          </p:txBody>
        </p:sp>
      </p:grp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7A81560-1D21-B841-2C4E-687F3068E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9" y="1825625"/>
            <a:ext cx="11458576" cy="4351338"/>
          </a:xfrm>
        </p:spPr>
        <p:txBody>
          <a:bodyPr/>
          <a:lstStyle/>
          <a:p>
            <a:pPr marL="0" indent="0">
              <a:buNone/>
            </a:pPr>
            <a:endParaRPr lang="en-US" altLang="ko-KR" sz="2400" b="1" dirty="0">
              <a:solidFill>
                <a:schemeClr val="bg1"/>
              </a:solidFill>
              <a:latin typeface="Söhne"/>
            </a:endParaRPr>
          </a:p>
          <a:p>
            <a:r>
              <a:rPr lang="ko-KR" altLang="en-US" sz="2400" b="1" i="0" dirty="0">
                <a:solidFill>
                  <a:schemeClr val="bg1"/>
                </a:solidFill>
                <a:effectLst/>
                <a:latin typeface="Söhne"/>
              </a:rPr>
              <a:t>마지막으로 나의 고객에게  앞으로의 게임 플레이에 대해 조언해주겠습니다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endParaRPr lang="en-US" altLang="ko-KR" sz="2000" b="1" dirty="0">
              <a:solidFill>
                <a:schemeClr val="bg1"/>
              </a:solidFill>
              <a:latin typeface="Söhne"/>
            </a:endParaRPr>
          </a:p>
          <a:p>
            <a:endParaRPr lang="en-US" altLang="ko-KR" sz="2000" b="1" dirty="0">
              <a:solidFill>
                <a:schemeClr val="bg1"/>
              </a:solidFill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Söhne"/>
              </a:rPr>
              <a:t>용을 처치하는 것은 매우 중요합니다</a:t>
            </a:r>
            <a:r>
              <a:rPr lang="en-US" altLang="ko-KR" sz="2000" b="1" dirty="0">
                <a:solidFill>
                  <a:schemeClr val="bg1"/>
                </a:solidFill>
                <a:latin typeface="Söhne"/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  <a:latin typeface="Söhne"/>
              </a:rPr>
              <a:t>하지만 두번째 용을 처치하기 위해 너무 무리하지는 마세요</a:t>
            </a:r>
            <a:r>
              <a:rPr lang="en-US" altLang="ko-KR" sz="2000" b="1" dirty="0">
                <a:solidFill>
                  <a:schemeClr val="bg1"/>
                </a:solidFill>
                <a:latin typeface="Söhne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 err="1">
                <a:solidFill>
                  <a:schemeClr val="bg1"/>
                </a:solidFill>
                <a:latin typeface="Söhne"/>
              </a:rPr>
              <a:t>와드</a:t>
            </a:r>
            <a:r>
              <a:rPr lang="ko-KR" altLang="en-US" sz="2000" b="1" dirty="0">
                <a:solidFill>
                  <a:schemeClr val="bg1"/>
                </a:solidFill>
                <a:latin typeface="Söhne"/>
              </a:rPr>
              <a:t> 설치와 상대편 </a:t>
            </a:r>
            <a:r>
              <a:rPr lang="ko-KR" altLang="en-US" sz="2000" b="1" dirty="0" err="1">
                <a:solidFill>
                  <a:schemeClr val="bg1"/>
                </a:solidFill>
                <a:latin typeface="Söhne"/>
              </a:rPr>
              <a:t>와드를</a:t>
            </a:r>
            <a:r>
              <a:rPr lang="ko-KR" altLang="en-US" sz="2000" b="1" dirty="0">
                <a:solidFill>
                  <a:schemeClr val="bg1"/>
                </a:solidFill>
                <a:latin typeface="Söhne"/>
              </a:rPr>
              <a:t> 제거하는 것은 오브젝트를 획득하는 것보다 훨씬 중요합니다</a:t>
            </a:r>
            <a:r>
              <a:rPr lang="en-US" altLang="ko-KR" sz="2000" b="1" dirty="0">
                <a:solidFill>
                  <a:schemeClr val="bg1"/>
                </a:solidFill>
                <a:latin typeface="Söhne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Söhne"/>
              </a:rPr>
              <a:t>정글링은  게임 </a:t>
            </a:r>
            <a:r>
              <a:rPr lang="ko-KR" altLang="en-US" sz="2000" b="1" dirty="0" err="1">
                <a:solidFill>
                  <a:schemeClr val="bg1"/>
                </a:solidFill>
                <a:latin typeface="Söhne"/>
              </a:rPr>
              <a:t>승패에</a:t>
            </a:r>
            <a:r>
              <a:rPr lang="ko-KR" altLang="en-US" sz="2000" b="1" dirty="0">
                <a:solidFill>
                  <a:schemeClr val="bg1"/>
                </a:solidFill>
                <a:latin typeface="Söhne"/>
              </a:rPr>
              <a:t> 있어 매우 중요합니다</a:t>
            </a:r>
            <a:r>
              <a:rPr lang="en-US" altLang="ko-KR" sz="2000" b="1" dirty="0">
                <a:solidFill>
                  <a:schemeClr val="bg1"/>
                </a:solidFill>
                <a:latin typeface="Söhne"/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  <a:latin typeface="Söhne"/>
              </a:rPr>
              <a:t>당신이</a:t>
            </a:r>
            <a:r>
              <a:rPr lang="en-US" altLang="ko-KR" sz="2000" b="1" dirty="0">
                <a:solidFill>
                  <a:schemeClr val="bg1"/>
                </a:solidFill>
                <a:latin typeface="Söhne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Söhne"/>
              </a:rPr>
              <a:t>정글 포지션에 자신이 있다면 정글 라인으로 플레이 하는 것이 게임에 유리하게 작용할 것입니다</a:t>
            </a:r>
            <a:r>
              <a:rPr lang="en-US" altLang="ko-KR" sz="2000" b="1" dirty="0">
                <a:solidFill>
                  <a:schemeClr val="bg1"/>
                </a:solidFill>
                <a:latin typeface="Söhne"/>
              </a:rPr>
              <a:t>. </a:t>
            </a:r>
            <a:endParaRPr lang="en-US" altLang="ko-KR" sz="2000" b="1" i="0" dirty="0">
              <a:solidFill>
                <a:schemeClr val="bg1"/>
              </a:solidFill>
              <a:effectLst/>
              <a:latin typeface="Söhne"/>
            </a:endParaRPr>
          </a:p>
          <a:p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66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E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B526A9-2A7C-BF61-1CB2-00760F763BD0}"/>
              </a:ext>
            </a:extLst>
          </p:cNvPr>
          <p:cNvGrpSpPr/>
          <p:nvPr/>
        </p:nvGrpSpPr>
        <p:grpSpPr>
          <a:xfrm>
            <a:off x="0" y="0"/>
            <a:ext cx="3156618" cy="1180038"/>
            <a:chOff x="196182" y="156027"/>
            <a:chExt cx="2312068" cy="52975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E856A4-9543-54BB-AA38-B36B4D35A075}"/>
                </a:ext>
              </a:extLst>
            </p:cNvPr>
            <p:cNvSpPr/>
            <p:nvPr/>
          </p:nvSpPr>
          <p:spPr>
            <a:xfrm>
              <a:off x="470583" y="211917"/>
              <a:ext cx="2037667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88608F-8644-519B-EF23-0FA869889A89}"/>
                </a:ext>
              </a:extLst>
            </p:cNvPr>
            <p:cNvSpPr/>
            <p:nvPr/>
          </p:nvSpPr>
          <p:spPr>
            <a:xfrm>
              <a:off x="470583" y="236200"/>
              <a:ext cx="2009998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14" descr="LoL.py's documentation! — LoL.py documentation">
              <a:extLst>
                <a:ext uri="{FF2B5EF4-FFF2-40B4-BE49-F238E27FC236}">
                  <a16:creationId xmlns:a16="http://schemas.microsoft.com/office/drawing/2014/main" id="{CE810266-52C4-C4A1-E1DE-08D23E279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529754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EA590D-4159-851F-162B-F392EBE0C11A}"/>
                </a:ext>
              </a:extLst>
            </p:cNvPr>
            <p:cNvSpPr txBox="1"/>
            <p:nvPr/>
          </p:nvSpPr>
          <p:spPr>
            <a:xfrm>
              <a:off x="662940" y="282402"/>
              <a:ext cx="1817640" cy="207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아쉬웠던 점</a:t>
              </a:r>
            </a:p>
          </p:txBody>
        </p:sp>
      </p:grp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7A81560-1D21-B841-2C4E-687F3068E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9" y="1825625"/>
            <a:ext cx="11458576" cy="4351338"/>
          </a:xfrm>
        </p:spPr>
        <p:txBody>
          <a:bodyPr/>
          <a:lstStyle/>
          <a:p>
            <a:pPr marL="0" indent="0">
              <a:buNone/>
            </a:pPr>
            <a:endParaRPr lang="en-US" altLang="ko-KR" sz="2400" b="1" dirty="0">
              <a:solidFill>
                <a:schemeClr val="bg1"/>
              </a:solidFill>
              <a:latin typeface="Söhne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bg1"/>
                </a:solidFill>
                <a:latin typeface="Söhne"/>
              </a:rPr>
              <a:t>게임 한판에 보통 평균 </a:t>
            </a:r>
            <a:r>
              <a:rPr lang="en-US" altLang="ko-KR" b="1" dirty="0">
                <a:solidFill>
                  <a:schemeClr val="bg1"/>
                </a:solidFill>
                <a:latin typeface="Söhne"/>
              </a:rPr>
              <a:t>30</a:t>
            </a:r>
            <a:r>
              <a:rPr lang="ko-KR" altLang="en-US" b="1" dirty="0">
                <a:solidFill>
                  <a:schemeClr val="bg1"/>
                </a:solidFill>
                <a:latin typeface="Söhne"/>
              </a:rPr>
              <a:t>분 정도가 걸리는데</a:t>
            </a:r>
            <a:r>
              <a:rPr lang="en-US" altLang="ko-KR" b="1" dirty="0">
                <a:solidFill>
                  <a:schemeClr val="bg1"/>
                </a:solidFill>
                <a:latin typeface="Söhne"/>
              </a:rPr>
              <a:t>,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Söhne"/>
              </a:rPr>
              <a:t>15</a:t>
            </a:r>
            <a:r>
              <a:rPr lang="ko-KR" altLang="en-US" b="1" dirty="0">
                <a:solidFill>
                  <a:schemeClr val="bg1"/>
                </a:solidFill>
                <a:latin typeface="Söhne"/>
              </a:rPr>
              <a:t>분에</a:t>
            </a:r>
            <a:r>
              <a:rPr lang="en-US" altLang="ko-KR" b="1" dirty="0">
                <a:solidFill>
                  <a:schemeClr val="bg1"/>
                </a:solidFill>
                <a:latin typeface="Söhne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Söhne"/>
              </a:rPr>
              <a:t>종료된 데이터를 가지고 분석을 </a:t>
            </a:r>
            <a:r>
              <a:rPr lang="ko-KR" altLang="en-US" b="1" dirty="0" err="1">
                <a:solidFill>
                  <a:schemeClr val="bg1"/>
                </a:solidFill>
                <a:latin typeface="Söhne"/>
              </a:rPr>
              <a:t>하다보니</a:t>
            </a:r>
            <a:r>
              <a:rPr lang="en-US" altLang="ko-KR" b="1" dirty="0">
                <a:solidFill>
                  <a:schemeClr val="bg1"/>
                </a:solidFill>
                <a:latin typeface="Söhne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Söhne"/>
              </a:rPr>
              <a:t>유의미한 결과를 도출하기가 쉽지 않았던 것 같습니다</a:t>
            </a:r>
            <a:r>
              <a:rPr lang="en-US" altLang="ko-KR" b="1" dirty="0">
                <a:solidFill>
                  <a:schemeClr val="bg1"/>
                </a:solidFill>
                <a:latin typeface="Söhne"/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  <a:latin typeface="Söhne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chemeClr val="bg1"/>
                </a:solidFill>
                <a:latin typeface="Söhne"/>
              </a:rPr>
              <a:t>다음에는 연습 겸 저의 랭크게임에 대한 데이터를 가지고 </a:t>
            </a:r>
            <a:r>
              <a:rPr lang="ko-KR" altLang="en-US" b="1" dirty="0" err="1">
                <a:solidFill>
                  <a:schemeClr val="bg1"/>
                </a:solidFill>
                <a:latin typeface="Söhne"/>
              </a:rPr>
              <a:t>페이커</a:t>
            </a:r>
            <a:r>
              <a:rPr lang="ko-KR" altLang="en-US" b="1" dirty="0">
                <a:solidFill>
                  <a:schemeClr val="bg1"/>
                </a:solidFill>
                <a:latin typeface="Söhne"/>
              </a:rPr>
              <a:t> 선수의 랭크 게임 데이터와 비교하여 어느 점이 부족한지에 대해 분석해보면 또 재밌을 것 같습니다</a:t>
            </a:r>
            <a:r>
              <a:rPr lang="en-US" altLang="ko-KR" b="1" dirty="0">
                <a:solidFill>
                  <a:schemeClr val="bg1"/>
                </a:solidFill>
                <a:latin typeface="Söhne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54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E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7A81560-1D21-B841-2C4E-687F3068E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799" y="3124200"/>
            <a:ext cx="11458576" cy="11176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chemeClr val="bg1"/>
                </a:solidFill>
                <a:latin typeface="Söhne"/>
              </a:rPr>
              <a:t>감사합니다</a:t>
            </a:r>
            <a:r>
              <a:rPr lang="en-US" altLang="ko-KR" sz="2400" b="1" dirty="0">
                <a:solidFill>
                  <a:schemeClr val="bg1"/>
                </a:solidFill>
                <a:latin typeface="Söhne"/>
              </a:rPr>
              <a:t>!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57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E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00B405D-E5E5-479D-9DD1-5ABD33F74BBC}"/>
              </a:ext>
            </a:extLst>
          </p:cNvPr>
          <p:cNvGrpSpPr/>
          <p:nvPr/>
        </p:nvGrpSpPr>
        <p:grpSpPr>
          <a:xfrm>
            <a:off x="7272337" y="2474062"/>
            <a:ext cx="4181475" cy="2795568"/>
            <a:chOff x="1069181" y="2069311"/>
            <a:chExt cx="3340518" cy="333374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3419BE7-B1AE-4E34-A3AB-49CB39270D62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346F257-D0BC-4A73-AD7B-EDBD75E898A7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B526A9-2A7C-BF61-1CB2-00760F763BD0}"/>
              </a:ext>
            </a:extLst>
          </p:cNvPr>
          <p:cNvGrpSpPr/>
          <p:nvPr/>
        </p:nvGrpSpPr>
        <p:grpSpPr>
          <a:xfrm>
            <a:off x="0" y="0"/>
            <a:ext cx="3156618" cy="1180038"/>
            <a:chOff x="196182" y="156027"/>
            <a:chExt cx="2312068" cy="52975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E856A4-9543-54BB-AA38-B36B4D35A075}"/>
                </a:ext>
              </a:extLst>
            </p:cNvPr>
            <p:cNvSpPr/>
            <p:nvPr/>
          </p:nvSpPr>
          <p:spPr>
            <a:xfrm>
              <a:off x="470583" y="211917"/>
              <a:ext cx="2037667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88608F-8644-519B-EF23-0FA869889A89}"/>
                </a:ext>
              </a:extLst>
            </p:cNvPr>
            <p:cNvSpPr/>
            <p:nvPr/>
          </p:nvSpPr>
          <p:spPr>
            <a:xfrm>
              <a:off x="470583" y="236200"/>
              <a:ext cx="2009998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14" descr="LoL.py's documentation! — LoL.py documentation">
              <a:extLst>
                <a:ext uri="{FF2B5EF4-FFF2-40B4-BE49-F238E27FC236}">
                  <a16:creationId xmlns:a16="http://schemas.microsoft.com/office/drawing/2014/main" id="{CE810266-52C4-C4A1-E1DE-08D23E279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529754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EA590D-4159-851F-162B-F392EBE0C11A}"/>
                </a:ext>
              </a:extLst>
            </p:cNvPr>
            <p:cNvSpPr txBox="1"/>
            <p:nvPr/>
          </p:nvSpPr>
          <p:spPr>
            <a:xfrm>
              <a:off x="662940" y="282402"/>
              <a:ext cx="1817640" cy="151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상황설명</a:t>
              </a:r>
            </a:p>
          </p:txBody>
        </p:sp>
      </p:grp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65BDFE38-9B67-7515-24C4-C48DEDE42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631" y="1066089"/>
            <a:ext cx="6419850" cy="5367338"/>
          </a:xfrm>
        </p:spPr>
        <p:txBody>
          <a:bodyPr>
            <a:normAutofit/>
          </a:bodyPr>
          <a:lstStyle/>
          <a:p>
            <a:endParaRPr lang="en-US" altLang="ko-KR" sz="2000" b="1" i="0" dirty="0">
              <a:effectLst/>
              <a:latin typeface="Roboto" panose="020B0604020202020204" pitchFamily="2" charset="0"/>
            </a:endParaRPr>
          </a:p>
          <a:p>
            <a:endParaRPr lang="en-US" altLang="ko-KR" sz="2000" b="1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  <a:p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나는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OP.GG Product Manager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입니다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.</a:t>
            </a:r>
            <a:endParaRPr lang="en-US" altLang="ko-KR" sz="2400" b="1" dirty="0">
              <a:solidFill>
                <a:schemeClr val="bg1"/>
              </a:solidFill>
              <a:latin typeface="Roboto" panose="020B0604020202020204" pitchFamily="2" charset="0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chemeClr val="bg1"/>
              </a:solidFill>
              <a:latin typeface="Roboto" panose="020B0604020202020204" pitchFamily="2" charset="0"/>
            </a:endParaRPr>
          </a:p>
          <a:p>
            <a:pPr marL="0" indent="0">
              <a:buNone/>
            </a:pPr>
            <a:r>
              <a:rPr lang="ko-KR" altLang="en-US" sz="20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나에게 서비스를 요청한 고객은</a:t>
            </a:r>
            <a:r>
              <a:rPr lang="en-US" altLang="ko-KR" sz="2000" b="1" dirty="0">
                <a:solidFill>
                  <a:schemeClr val="bg1"/>
                </a:solidFill>
                <a:latin typeface="Roboto" panose="020B0604020202020204" pitchFamily="2" charset="0"/>
              </a:rPr>
              <a:t> </a:t>
            </a:r>
            <a:r>
              <a:rPr lang="ko-KR" altLang="en-US" sz="2000" b="1" i="0" dirty="0" err="1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리그오브레전드</a:t>
            </a:r>
            <a:endParaRPr lang="en-US" altLang="ko-KR" sz="2000" b="1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  <a:p>
            <a:pPr marL="0" indent="0">
              <a:buNone/>
            </a:pPr>
            <a:r>
              <a:rPr lang="ko-KR" altLang="en-US" sz="20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프로게이머로 활동하고 있습니다</a:t>
            </a:r>
            <a:r>
              <a:rPr lang="en-US" altLang="ko-KR" sz="2000" b="1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.</a:t>
            </a:r>
          </a:p>
          <a:p>
            <a:endParaRPr lang="en-US" altLang="ko-KR" sz="2000" b="1" dirty="0">
              <a:solidFill>
                <a:schemeClr val="bg1"/>
              </a:solidFill>
              <a:latin typeface="Roboto" panose="020B0604020202020204" pitchFamily="2" charset="0"/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고객의 요구사항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게임을 최대한 빠른 시간으로 승리하고 싶습니다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승패를 결정하는 요인 중 가장 중요한 것은 무엇이며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그것들의 순위를 알고 싶습니다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 algn="r">
              <a:buNone/>
            </a:pPr>
            <a:endParaRPr lang="ko-KR" altLang="en-US" dirty="0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D0143F8F-DA37-5560-BC8D-5E5B91C16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7" y="1684214"/>
            <a:ext cx="4181475" cy="428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D333DBC-8D91-A0B2-00D2-9BD19D2FC961}"/>
              </a:ext>
            </a:extLst>
          </p:cNvPr>
          <p:cNvSpPr txBox="1"/>
          <p:nvPr/>
        </p:nvSpPr>
        <p:spPr>
          <a:xfrm>
            <a:off x="7767637" y="6155322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예시용 </a:t>
            </a:r>
            <a:r>
              <a:rPr lang="ko-KR" altLang="en-US" b="1" dirty="0" err="1"/>
              <a:t>페이커</a:t>
            </a:r>
            <a:r>
              <a:rPr lang="ko-KR" altLang="en-US" b="1" dirty="0"/>
              <a:t> 선수의 사진입니다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617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E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B526A9-2A7C-BF61-1CB2-00760F763BD0}"/>
              </a:ext>
            </a:extLst>
          </p:cNvPr>
          <p:cNvGrpSpPr/>
          <p:nvPr/>
        </p:nvGrpSpPr>
        <p:grpSpPr>
          <a:xfrm>
            <a:off x="0" y="0"/>
            <a:ext cx="3156618" cy="1180038"/>
            <a:chOff x="196182" y="156027"/>
            <a:chExt cx="2312068" cy="52975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E856A4-9543-54BB-AA38-B36B4D35A075}"/>
                </a:ext>
              </a:extLst>
            </p:cNvPr>
            <p:cNvSpPr/>
            <p:nvPr/>
          </p:nvSpPr>
          <p:spPr>
            <a:xfrm>
              <a:off x="470583" y="211917"/>
              <a:ext cx="2037667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88608F-8644-519B-EF23-0FA869889A89}"/>
                </a:ext>
              </a:extLst>
            </p:cNvPr>
            <p:cNvSpPr/>
            <p:nvPr/>
          </p:nvSpPr>
          <p:spPr>
            <a:xfrm>
              <a:off x="470583" y="236200"/>
              <a:ext cx="2009998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14" descr="LoL.py's documentation! — LoL.py documentation">
              <a:extLst>
                <a:ext uri="{FF2B5EF4-FFF2-40B4-BE49-F238E27FC236}">
                  <a16:creationId xmlns:a16="http://schemas.microsoft.com/office/drawing/2014/main" id="{CE810266-52C4-C4A1-E1DE-08D23E279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529754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EA590D-4159-851F-162B-F392EBE0C11A}"/>
                </a:ext>
              </a:extLst>
            </p:cNvPr>
            <p:cNvSpPr txBox="1"/>
            <p:nvPr/>
          </p:nvSpPr>
          <p:spPr>
            <a:xfrm>
              <a:off x="662940" y="282402"/>
              <a:ext cx="1817640" cy="207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데이터 소개</a:t>
              </a:r>
            </a:p>
          </p:txBody>
        </p:sp>
      </p:grp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7A81560-1D21-B841-2C4E-687F3068E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825625"/>
            <a:ext cx="10515600" cy="4351338"/>
          </a:xfrm>
        </p:spPr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모델링에 사용된 데이터는 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Söhne"/>
              </a:rPr>
              <a:t>Riot Games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Söhne"/>
              </a:rPr>
              <a:t>에서 제공하는 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Söhne"/>
              </a:rPr>
              <a:t>API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Söhne"/>
              </a:rPr>
              <a:t>입니다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  <a:latin typeface="Söhne"/>
            </a:endParaRPr>
          </a:p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  <a:latin typeface="Söhne"/>
            </a:endParaRPr>
          </a:p>
          <a:p>
            <a:r>
              <a:rPr lang="ko-KR" altLang="en-US" b="1" i="0" dirty="0">
                <a:solidFill>
                  <a:schemeClr val="bg1"/>
                </a:solidFill>
                <a:effectLst/>
                <a:latin typeface="Söhne"/>
              </a:rPr>
              <a:t>롤 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Söhne"/>
              </a:rPr>
              <a:t>API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Söhne"/>
              </a:rPr>
              <a:t>를 사용하여 어떠한 데이터를 얻을 수 있는지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Söhne"/>
              </a:rPr>
              <a:t>?</a:t>
            </a:r>
            <a:endParaRPr lang="en-US" altLang="ko-KR" b="1" dirty="0">
              <a:solidFill>
                <a:schemeClr val="bg1"/>
              </a:solidFill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ko-KR" altLang="en-US" sz="2000" b="1" i="0" dirty="0">
                <a:solidFill>
                  <a:schemeClr val="bg1"/>
                </a:solidFill>
                <a:effectLst/>
                <a:latin typeface="Söhne"/>
              </a:rPr>
              <a:t>게임 내 플레이어</a:t>
            </a:r>
            <a:r>
              <a:rPr lang="en-US" altLang="ko-KR" sz="2000" b="1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Söhne"/>
              </a:rPr>
              <a:t>챔피언</a:t>
            </a:r>
            <a:r>
              <a:rPr lang="en-US" altLang="ko-KR" sz="2000" b="1" dirty="0">
                <a:solidFill>
                  <a:schemeClr val="bg1"/>
                </a:solidFill>
                <a:latin typeface="Söhne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Söhne"/>
              </a:rPr>
              <a:t>매치 및 리그와 관련된 다양한 데이터를 얻을 수 있습니다</a:t>
            </a:r>
            <a:r>
              <a:rPr lang="en-US" altLang="ko-KR" sz="2000" b="1" dirty="0">
                <a:solidFill>
                  <a:schemeClr val="bg1"/>
                </a:solidFill>
                <a:latin typeface="Söhne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ko-KR" altLang="en-US" b="1" i="0" dirty="0">
                <a:solidFill>
                  <a:schemeClr val="bg1"/>
                </a:solidFill>
                <a:effectLst/>
                <a:latin typeface="Söhne"/>
              </a:rPr>
              <a:t>롤 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Söhne"/>
              </a:rPr>
              <a:t>API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Söhne"/>
              </a:rPr>
              <a:t>활용사례</a:t>
            </a:r>
            <a:endParaRPr lang="en-US" altLang="ko-KR" b="1" i="0" dirty="0">
              <a:solidFill>
                <a:schemeClr val="bg1"/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000" b="1" i="0" dirty="0" err="1">
                <a:solidFill>
                  <a:schemeClr val="bg1"/>
                </a:solidFill>
                <a:effectLst/>
                <a:latin typeface="Söhne"/>
              </a:rPr>
              <a:t>리그오브레전드</a:t>
            </a:r>
            <a:r>
              <a:rPr lang="ko-KR" altLang="en-US" sz="2000" b="1" i="0" dirty="0">
                <a:solidFill>
                  <a:schemeClr val="bg1"/>
                </a:solidFill>
                <a:effectLst/>
                <a:latin typeface="Söhne"/>
              </a:rPr>
              <a:t> 경기 분석 및 예측</a:t>
            </a:r>
            <a:r>
              <a:rPr lang="en-US" altLang="ko-KR" sz="2000" b="1" dirty="0">
                <a:solidFill>
                  <a:schemeClr val="bg1"/>
                </a:solidFill>
                <a:latin typeface="Söhne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Söhne"/>
              </a:rPr>
              <a:t>롤 전적 검색 및 분석 등이 있습니다</a:t>
            </a:r>
            <a:r>
              <a:rPr lang="en-US" altLang="ko-KR" sz="2000" b="1" dirty="0">
                <a:solidFill>
                  <a:schemeClr val="bg1"/>
                </a:solidFill>
                <a:latin typeface="Söhne"/>
              </a:rPr>
              <a:t>.</a:t>
            </a:r>
            <a:endParaRPr lang="en-US" altLang="ko-KR" sz="2000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01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E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B526A9-2A7C-BF61-1CB2-00760F763BD0}"/>
              </a:ext>
            </a:extLst>
          </p:cNvPr>
          <p:cNvGrpSpPr/>
          <p:nvPr/>
        </p:nvGrpSpPr>
        <p:grpSpPr>
          <a:xfrm>
            <a:off x="0" y="0"/>
            <a:ext cx="3156618" cy="1180038"/>
            <a:chOff x="196182" y="156027"/>
            <a:chExt cx="2312068" cy="52975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E856A4-9543-54BB-AA38-B36B4D35A075}"/>
                </a:ext>
              </a:extLst>
            </p:cNvPr>
            <p:cNvSpPr/>
            <p:nvPr/>
          </p:nvSpPr>
          <p:spPr>
            <a:xfrm>
              <a:off x="470583" y="211917"/>
              <a:ext cx="2037667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88608F-8644-519B-EF23-0FA869889A89}"/>
                </a:ext>
              </a:extLst>
            </p:cNvPr>
            <p:cNvSpPr/>
            <p:nvPr/>
          </p:nvSpPr>
          <p:spPr>
            <a:xfrm>
              <a:off x="470583" y="236200"/>
              <a:ext cx="2009998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14" descr="LoL.py's documentation! — LoL.py documentation">
              <a:extLst>
                <a:ext uri="{FF2B5EF4-FFF2-40B4-BE49-F238E27FC236}">
                  <a16:creationId xmlns:a16="http://schemas.microsoft.com/office/drawing/2014/main" id="{CE810266-52C4-C4A1-E1DE-08D23E279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529754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EA590D-4159-851F-162B-F392EBE0C11A}"/>
                </a:ext>
              </a:extLst>
            </p:cNvPr>
            <p:cNvSpPr txBox="1"/>
            <p:nvPr/>
          </p:nvSpPr>
          <p:spPr>
            <a:xfrm>
              <a:off x="662940" y="282402"/>
              <a:ext cx="1817640" cy="207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데이터 소개</a:t>
              </a:r>
            </a:p>
          </p:txBody>
        </p:sp>
      </p:grp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B10705DD-7F00-C025-CAEA-ACFB5160C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34075" y="1303682"/>
            <a:ext cx="5638800" cy="5272811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BA06FFD-95FC-D133-AF10-D3341B883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31" y="1303683"/>
            <a:ext cx="5020376" cy="527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3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E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B526A9-2A7C-BF61-1CB2-00760F763BD0}"/>
              </a:ext>
            </a:extLst>
          </p:cNvPr>
          <p:cNvGrpSpPr/>
          <p:nvPr/>
        </p:nvGrpSpPr>
        <p:grpSpPr>
          <a:xfrm>
            <a:off x="0" y="0"/>
            <a:ext cx="3156618" cy="1180038"/>
            <a:chOff x="196182" y="156027"/>
            <a:chExt cx="2312068" cy="52975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E856A4-9543-54BB-AA38-B36B4D35A075}"/>
                </a:ext>
              </a:extLst>
            </p:cNvPr>
            <p:cNvSpPr/>
            <p:nvPr/>
          </p:nvSpPr>
          <p:spPr>
            <a:xfrm>
              <a:off x="470583" y="211917"/>
              <a:ext cx="2037667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88608F-8644-519B-EF23-0FA869889A89}"/>
                </a:ext>
              </a:extLst>
            </p:cNvPr>
            <p:cNvSpPr/>
            <p:nvPr/>
          </p:nvSpPr>
          <p:spPr>
            <a:xfrm>
              <a:off x="470583" y="236200"/>
              <a:ext cx="2009998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14" descr="LoL.py's documentation! — LoL.py documentation">
              <a:extLst>
                <a:ext uri="{FF2B5EF4-FFF2-40B4-BE49-F238E27FC236}">
                  <a16:creationId xmlns:a16="http://schemas.microsoft.com/office/drawing/2014/main" id="{CE810266-52C4-C4A1-E1DE-08D23E279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529754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EA590D-4159-851F-162B-F392EBE0C11A}"/>
                </a:ext>
              </a:extLst>
            </p:cNvPr>
            <p:cNvSpPr txBox="1"/>
            <p:nvPr/>
          </p:nvSpPr>
          <p:spPr>
            <a:xfrm>
              <a:off x="662940" y="282402"/>
              <a:ext cx="1817640" cy="207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중요 요인 분석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BAE10B23-8A3F-0161-9D50-53BBE22A2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2954"/>
            <a:ext cx="12192000" cy="22348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5FDCF9-2E25-09E9-232E-2C2D18E972C3}"/>
              </a:ext>
            </a:extLst>
          </p:cNvPr>
          <p:cNvSpPr txBox="1"/>
          <p:nvPr/>
        </p:nvSpPr>
        <p:spPr>
          <a:xfrm>
            <a:off x="485315" y="4191000"/>
            <a:ext cx="1122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첫번째 타워를 가져간 팀이 이긴 평균이 </a:t>
            </a:r>
            <a:r>
              <a:rPr lang="en-US" altLang="ko-KR" sz="2400" b="1" dirty="0">
                <a:solidFill>
                  <a:schemeClr val="bg1"/>
                </a:solidFill>
              </a:rPr>
              <a:t>56%, </a:t>
            </a:r>
            <a:r>
              <a:rPr lang="ko-KR" altLang="en-US" sz="2400" b="1" dirty="0">
                <a:solidFill>
                  <a:schemeClr val="bg1"/>
                </a:solidFill>
              </a:rPr>
              <a:t>첫번째 드래곤을 가져간 팀이 이긴 평균이 </a:t>
            </a:r>
            <a:r>
              <a:rPr lang="en-US" altLang="ko-KR" sz="2400" b="1" dirty="0">
                <a:solidFill>
                  <a:schemeClr val="bg1"/>
                </a:solidFill>
              </a:rPr>
              <a:t>53%, </a:t>
            </a:r>
            <a:r>
              <a:rPr lang="ko-KR" altLang="en-US" sz="2400" b="1" dirty="0">
                <a:solidFill>
                  <a:schemeClr val="bg1"/>
                </a:solidFill>
              </a:rPr>
              <a:t>전령을 챙긴 팀이 이긴 평균이 </a:t>
            </a:r>
            <a:r>
              <a:rPr lang="en-US" altLang="ko-KR" sz="2400" b="1" dirty="0">
                <a:solidFill>
                  <a:schemeClr val="bg1"/>
                </a:solidFill>
              </a:rPr>
              <a:t>56% </a:t>
            </a:r>
            <a:r>
              <a:rPr lang="ko-KR" altLang="en-US" sz="2400" b="1" dirty="0">
                <a:solidFill>
                  <a:schemeClr val="bg1"/>
                </a:solidFill>
              </a:rPr>
              <a:t>인 것을 간단히 확인할 수 있습니다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FBACB2-0365-17E9-2E5F-D2088F5A2A22}"/>
              </a:ext>
            </a:extLst>
          </p:cNvPr>
          <p:cNvSpPr/>
          <p:nvPr/>
        </p:nvSpPr>
        <p:spPr>
          <a:xfrm>
            <a:off x="5372099" y="1609133"/>
            <a:ext cx="657225" cy="15143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2E316E-AC45-4CDF-CFAD-46165B6B55EB}"/>
              </a:ext>
            </a:extLst>
          </p:cNvPr>
          <p:cNvSpPr/>
          <p:nvPr/>
        </p:nvSpPr>
        <p:spPr>
          <a:xfrm>
            <a:off x="11534775" y="1733627"/>
            <a:ext cx="590550" cy="15143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A40643-30C0-92A3-22D3-C04714972D1A}"/>
              </a:ext>
            </a:extLst>
          </p:cNvPr>
          <p:cNvSpPr/>
          <p:nvPr/>
        </p:nvSpPr>
        <p:spPr>
          <a:xfrm>
            <a:off x="10363200" y="1733627"/>
            <a:ext cx="752473" cy="15143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9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E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B526A9-2A7C-BF61-1CB2-00760F763BD0}"/>
              </a:ext>
            </a:extLst>
          </p:cNvPr>
          <p:cNvGrpSpPr/>
          <p:nvPr/>
        </p:nvGrpSpPr>
        <p:grpSpPr>
          <a:xfrm>
            <a:off x="0" y="0"/>
            <a:ext cx="3156618" cy="1180038"/>
            <a:chOff x="196182" y="156027"/>
            <a:chExt cx="2312068" cy="52975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E856A4-9543-54BB-AA38-B36B4D35A075}"/>
                </a:ext>
              </a:extLst>
            </p:cNvPr>
            <p:cNvSpPr/>
            <p:nvPr/>
          </p:nvSpPr>
          <p:spPr>
            <a:xfrm>
              <a:off x="470583" y="211917"/>
              <a:ext cx="2037667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88608F-8644-519B-EF23-0FA869889A89}"/>
                </a:ext>
              </a:extLst>
            </p:cNvPr>
            <p:cNvSpPr/>
            <p:nvPr/>
          </p:nvSpPr>
          <p:spPr>
            <a:xfrm>
              <a:off x="470583" y="236200"/>
              <a:ext cx="2009998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14" descr="LoL.py's documentation! — LoL.py documentation">
              <a:extLst>
                <a:ext uri="{FF2B5EF4-FFF2-40B4-BE49-F238E27FC236}">
                  <a16:creationId xmlns:a16="http://schemas.microsoft.com/office/drawing/2014/main" id="{CE810266-52C4-C4A1-E1DE-08D23E279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529754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EA590D-4159-851F-162B-F392EBE0C11A}"/>
                </a:ext>
              </a:extLst>
            </p:cNvPr>
            <p:cNvSpPr txBox="1"/>
            <p:nvPr/>
          </p:nvSpPr>
          <p:spPr>
            <a:xfrm>
              <a:off x="662940" y="282402"/>
              <a:ext cx="1817640" cy="207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모델 성능</a:t>
              </a:r>
            </a:p>
          </p:txBody>
        </p:sp>
      </p:grp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AEEE91A-1F79-60AE-3318-CAFE047C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55" y="4240078"/>
            <a:ext cx="10515600" cy="2272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chemeClr val="bg1"/>
                </a:solidFill>
              </a:rPr>
              <a:t>랜덤포레스트</a:t>
            </a:r>
            <a:r>
              <a:rPr lang="ko-KR" altLang="en-US" sz="2400" b="1" dirty="0">
                <a:solidFill>
                  <a:schemeClr val="bg1"/>
                </a:solidFill>
              </a:rPr>
              <a:t> 분류 모델을 사용하여 데이터를 학습시켰고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400" b="1" dirty="0">
                <a:solidFill>
                  <a:schemeClr val="bg1"/>
                </a:solidFill>
              </a:rPr>
              <a:t>정밀도와 </a:t>
            </a:r>
            <a:r>
              <a:rPr lang="ko-KR" altLang="en-US" sz="2400" b="1" dirty="0" err="1">
                <a:solidFill>
                  <a:schemeClr val="bg1"/>
                </a:solidFill>
              </a:rPr>
              <a:t>재현율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그리고 </a:t>
            </a:r>
            <a:r>
              <a:rPr lang="en-US" altLang="ko-KR" sz="2400" b="1" dirty="0">
                <a:solidFill>
                  <a:schemeClr val="bg1"/>
                </a:solidFill>
              </a:rPr>
              <a:t>f1- score</a:t>
            </a:r>
            <a:r>
              <a:rPr lang="ko-KR" altLang="en-US" sz="2400" b="1" dirty="0">
                <a:solidFill>
                  <a:schemeClr val="bg1"/>
                </a:solidFill>
              </a:rPr>
              <a:t>는 모두 </a:t>
            </a:r>
            <a:r>
              <a:rPr lang="en-US" altLang="ko-KR" sz="2400" b="1" dirty="0">
                <a:solidFill>
                  <a:schemeClr val="bg1"/>
                </a:solidFill>
              </a:rPr>
              <a:t>0.8 </a:t>
            </a:r>
            <a:r>
              <a:rPr lang="ko-KR" altLang="en-US" sz="2400" b="1" dirty="0">
                <a:solidFill>
                  <a:schemeClr val="bg1"/>
                </a:solidFill>
              </a:rPr>
              <a:t>정도이며 사용 가능한 성능의 모델이다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272D233-235E-6C27-F3F9-3D802C072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55" y="1847020"/>
            <a:ext cx="3481548" cy="11800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50CD5AD-F8C3-EF0D-C579-C86926708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675" y="1124497"/>
            <a:ext cx="6163067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2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E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B1A7FFB-220F-7E14-2F7D-93426C173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109617"/>
            <a:ext cx="9335803" cy="378623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B526A9-2A7C-BF61-1CB2-00760F763BD0}"/>
              </a:ext>
            </a:extLst>
          </p:cNvPr>
          <p:cNvGrpSpPr/>
          <p:nvPr/>
        </p:nvGrpSpPr>
        <p:grpSpPr>
          <a:xfrm>
            <a:off x="0" y="0"/>
            <a:ext cx="3248024" cy="1180038"/>
            <a:chOff x="196182" y="156027"/>
            <a:chExt cx="2379018" cy="52975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E856A4-9543-54BB-AA38-B36B4D35A075}"/>
                </a:ext>
              </a:extLst>
            </p:cNvPr>
            <p:cNvSpPr/>
            <p:nvPr/>
          </p:nvSpPr>
          <p:spPr>
            <a:xfrm>
              <a:off x="470582" y="211917"/>
              <a:ext cx="2104618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88608F-8644-519B-EF23-0FA869889A89}"/>
                </a:ext>
              </a:extLst>
            </p:cNvPr>
            <p:cNvSpPr/>
            <p:nvPr/>
          </p:nvSpPr>
          <p:spPr>
            <a:xfrm>
              <a:off x="470583" y="236200"/>
              <a:ext cx="2104617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14" descr="LoL.py's documentation! — LoL.py documentation">
              <a:extLst>
                <a:ext uri="{FF2B5EF4-FFF2-40B4-BE49-F238E27FC236}">
                  <a16:creationId xmlns:a16="http://schemas.microsoft.com/office/drawing/2014/main" id="{CE810266-52C4-C4A1-E1DE-08D23E279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529754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EA590D-4159-851F-162B-F392EBE0C11A}"/>
                </a:ext>
              </a:extLst>
            </p:cNvPr>
            <p:cNvSpPr txBox="1"/>
            <p:nvPr/>
          </p:nvSpPr>
          <p:spPr>
            <a:xfrm>
              <a:off x="662940" y="282402"/>
              <a:ext cx="1912260" cy="207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중요 요인 시각화</a:t>
              </a:r>
            </a:p>
          </p:txBody>
        </p:sp>
      </p:grp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AEEE91A-1F79-60AE-3318-CAFE047C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33" y="5138651"/>
            <a:ext cx="10515600" cy="2272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>
                <a:solidFill>
                  <a:schemeClr val="bg1"/>
                </a:solidFill>
              </a:rPr>
              <a:t>예상대로 전체 </a:t>
            </a:r>
            <a:r>
              <a:rPr lang="ko-KR" altLang="en-US" sz="2400" b="1" dirty="0" err="1">
                <a:solidFill>
                  <a:schemeClr val="bg1"/>
                </a:solidFill>
              </a:rPr>
              <a:t>골드량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킬 어시스트</a:t>
            </a:r>
            <a:r>
              <a:rPr lang="en-US" altLang="ko-KR" sz="2400" b="1" dirty="0">
                <a:solidFill>
                  <a:schemeClr val="bg1"/>
                </a:solidFill>
              </a:rPr>
              <a:t>, cs,</a:t>
            </a:r>
            <a:r>
              <a:rPr lang="ko-KR" altLang="en-US" sz="2400" b="1" dirty="0">
                <a:solidFill>
                  <a:schemeClr val="bg1"/>
                </a:solidFill>
              </a:rPr>
              <a:t> 등 게임 실력과 연관된 요인들이 게임 </a:t>
            </a:r>
            <a:r>
              <a:rPr lang="ko-KR" altLang="en-US" sz="2400" b="1" dirty="0" err="1">
                <a:solidFill>
                  <a:schemeClr val="bg1"/>
                </a:solidFill>
              </a:rPr>
              <a:t>승패에</a:t>
            </a:r>
            <a:r>
              <a:rPr lang="ko-KR" altLang="en-US" sz="2400" b="1" dirty="0">
                <a:solidFill>
                  <a:schemeClr val="bg1"/>
                </a:solidFill>
              </a:rPr>
              <a:t> 가장 큰 요인이 되었다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2400" b="1" dirty="0">
                <a:solidFill>
                  <a:schemeClr val="bg1"/>
                </a:solidFill>
              </a:rPr>
              <a:t>첫 용이 첫번째로 타워를 미는 것보다 조금 더 중요하다는 것을 알 수 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009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E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B526A9-2A7C-BF61-1CB2-00760F763BD0}"/>
              </a:ext>
            </a:extLst>
          </p:cNvPr>
          <p:cNvGrpSpPr/>
          <p:nvPr/>
        </p:nvGrpSpPr>
        <p:grpSpPr>
          <a:xfrm>
            <a:off x="0" y="0"/>
            <a:ext cx="3248024" cy="1180038"/>
            <a:chOff x="196182" y="156027"/>
            <a:chExt cx="2379018" cy="52975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E856A4-9543-54BB-AA38-B36B4D35A075}"/>
                </a:ext>
              </a:extLst>
            </p:cNvPr>
            <p:cNvSpPr/>
            <p:nvPr/>
          </p:nvSpPr>
          <p:spPr>
            <a:xfrm>
              <a:off x="470582" y="211917"/>
              <a:ext cx="2104618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88608F-8644-519B-EF23-0FA869889A89}"/>
                </a:ext>
              </a:extLst>
            </p:cNvPr>
            <p:cNvSpPr/>
            <p:nvPr/>
          </p:nvSpPr>
          <p:spPr>
            <a:xfrm>
              <a:off x="470583" y="236200"/>
              <a:ext cx="2104617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14" descr="LoL.py's documentation! — LoL.py documentation">
              <a:extLst>
                <a:ext uri="{FF2B5EF4-FFF2-40B4-BE49-F238E27FC236}">
                  <a16:creationId xmlns:a16="http://schemas.microsoft.com/office/drawing/2014/main" id="{CE810266-52C4-C4A1-E1DE-08D23E279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529754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EA590D-4159-851F-162B-F392EBE0C11A}"/>
                </a:ext>
              </a:extLst>
            </p:cNvPr>
            <p:cNvSpPr txBox="1"/>
            <p:nvPr/>
          </p:nvSpPr>
          <p:spPr>
            <a:xfrm>
              <a:off x="662940" y="282402"/>
              <a:ext cx="1912260" cy="207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PDP </a:t>
              </a:r>
              <a:r>
                <a:rPr lang="ko-KR" altLang="en-US" sz="24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사용</a:t>
              </a:r>
            </a:p>
          </p:txBody>
        </p:sp>
      </p:grp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AEEE91A-1F79-60AE-3318-CAFE047C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950" y="5130876"/>
            <a:ext cx="10515600" cy="2272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&lt;</a:t>
            </a:r>
            <a:r>
              <a:rPr lang="ko-KR" altLang="en-US" sz="2400" b="1" dirty="0">
                <a:solidFill>
                  <a:schemeClr val="bg1"/>
                </a:solidFill>
              </a:rPr>
              <a:t>드래곤 처치 횟수에 따른 승리 확률 변화</a:t>
            </a:r>
            <a:r>
              <a:rPr lang="en-US" altLang="ko-KR" sz="2400" b="1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CA5E284-EBE5-55F6-DC53-4DE905C12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55" y="1172263"/>
            <a:ext cx="9664717" cy="365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E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B526A9-2A7C-BF61-1CB2-00760F763BD0}"/>
              </a:ext>
            </a:extLst>
          </p:cNvPr>
          <p:cNvGrpSpPr/>
          <p:nvPr/>
        </p:nvGrpSpPr>
        <p:grpSpPr>
          <a:xfrm>
            <a:off x="0" y="0"/>
            <a:ext cx="3248024" cy="1180038"/>
            <a:chOff x="196182" y="156027"/>
            <a:chExt cx="2379018" cy="52975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E856A4-9543-54BB-AA38-B36B4D35A075}"/>
                </a:ext>
              </a:extLst>
            </p:cNvPr>
            <p:cNvSpPr/>
            <p:nvPr/>
          </p:nvSpPr>
          <p:spPr>
            <a:xfrm>
              <a:off x="470582" y="211917"/>
              <a:ext cx="2104618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88608F-8644-519B-EF23-0FA869889A89}"/>
                </a:ext>
              </a:extLst>
            </p:cNvPr>
            <p:cNvSpPr/>
            <p:nvPr/>
          </p:nvSpPr>
          <p:spPr>
            <a:xfrm>
              <a:off x="470583" y="236200"/>
              <a:ext cx="2104617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14" descr="LoL.py's documentation! — LoL.py documentation">
              <a:extLst>
                <a:ext uri="{FF2B5EF4-FFF2-40B4-BE49-F238E27FC236}">
                  <a16:creationId xmlns:a16="http://schemas.microsoft.com/office/drawing/2014/main" id="{CE810266-52C4-C4A1-E1DE-08D23E279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529754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EA590D-4159-851F-162B-F392EBE0C11A}"/>
                </a:ext>
              </a:extLst>
            </p:cNvPr>
            <p:cNvSpPr txBox="1"/>
            <p:nvPr/>
          </p:nvSpPr>
          <p:spPr>
            <a:xfrm>
              <a:off x="662940" y="282402"/>
              <a:ext cx="1912260" cy="207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PDP </a:t>
              </a:r>
              <a:r>
                <a:rPr lang="ko-KR" altLang="en-US" sz="24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사용</a:t>
              </a:r>
            </a:p>
          </p:txBody>
        </p:sp>
      </p:grp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AEEE91A-1F79-60AE-3318-CAFE047C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25" y="5991186"/>
            <a:ext cx="10515600" cy="2272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&lt;</a:t>
            </a:r>
            <a:r>
              <a:rPr lang="ko-KR" altLang="en-US" sz="2400" b="1" dirty="0">
                <a:solidFill>
                  <a:schemeClr val="bg1"/>
                </a:solidFill>
              </a:rPr>
              <a:t>팀의 총 </a:t>
            </a:r>
            <a:r>
              <a:rPr lang="en-US" altLang="ko-KR" sz="2400" b="1" dirty="0">
                <a:solidFill>
                  <a:schemeClr val="bg1"/>
                </a:solidFill>
              </a:rPr>
              <a:t>cs</a:t>
            </a:r>
            <a:r>
              <a:rPr lang="ko-KR" altLang="en-US" sz="2400" b="1" dirty="0">
                <a:solidFill>
                  <a:schemeClr val="bg1"/>
                </a:solidFill>
              </a:rPr>
              <a:t>수와 정글 플레이어 </a:t>
            </a:r>
            <a:r>
              <a:rPr lang="en-US" altLang="ko-KR" sz="2400" b="1" dirty="0">
                <a:solidFill>
                  <a:schemeClr val="bg1"/>
                </a:solidFill>
              </a:rPr>
              <a:t>cs</a:t>
            </a:r>
            <a:r>
              <a:rPr lang="ko-KR" altLang="en-US" sz="2400" b="1" dirty="0">
                <a:solidFill>
                  <a:schemeClr val="bg1"/>
                </a:solidFill>
              </a:rPr>
              <a:t>수의 상호작용에 대한 시각화</a:t>
            </a:r>
            <a:r>
              <a:rPr lang="en-US" altLang="ko-KR" sz="2400" b="1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4222C2-B353-94FB-8099-7E931CC6C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61" y="1393595"/>
            <a:ext cx="9668513" cy="44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3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348</Words>
  <Application>Microsoft Office PowerPoint</Application>
  <PresentationFormat>와이드스크린</PresentationFormat>
  <Paragraphs>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Rix모던고딕 B</vt:lpstr>
      <vt:lpstr>Söhne</vt:lpstr>
      <vt:lpstr>맑은 고딕</vt:lpstr>
      <vt:lpstr>Arial</vt:lpstr>
      <vt:lpstr>Roboto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2023-04-11T05:51:03Z</dcterms:created>
  <dcterms:modified xsi:type="dcterms:W3CDTF">2023-04-11T07:39:54Z</dcterms:modified>
</cp:coreProperties>
</file>