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F278-4149-4D36-9B78-F62658AA6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AA5C2B-E763-44CD-B387-B5503BB7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EA5B1-3A43-4DD2-AE6F-9D4B98A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AD4D9-6031-4A2A-8644-EE99729B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9A3C0-B5BD-4EA1-A670-AE0DFC48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4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3D0BC-B7F9-4C7E-BAED-3259EF4D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912993-3956-416D-BACA-E95F08B0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06DF2-96FE-48EC-A651-03812B2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0236C-7F98-41D4-8462-D0563FBE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74D5F-8F8E-472C-9D56-3AD7AE29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6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8F31C4-D182-42F2-87AD-72509220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208E8-2AF5-4F64-A5DA-87DBA3CE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81E70-847F-462D-BDF1-F0FB6DB6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2F3D4-E85B-4AC4-BD8D-C8621A9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26DD8-7AAD-42C6-AD4D-9358B2C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A90C-8F15-4C39-9BFA-4B73CB69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BB585-C221-4A12-AF9D-75E824AC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E0010-04A2-4AFD-A608-56C812BD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0C77-B4BD-4C8E-B7A6-4F249950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FCD6A-1C00-47FA-9BD7-793D2C4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EA3B-BA56-4D83-A844-68399202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9C7F-342A-44AD-9032-29E790B0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2ADFC-7DDB-4FE7-B1C5-97B11B30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0DFEE-321C-4B6A-BEBE-5FB19C9B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A589D-F2C7-49A6-9C84-E962862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DCC95-47BD-4938-8AFA-284A8AC0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0D40-03D4-4FE3-90D6-CCD56E98D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69F8A-48EE-48BD-83A5-2E36C9F6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ECC74-D648-4E6C-AE4C-EA774D6A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4AB23-D305-4FD2-AC4B-A85CE53B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01D3C-D09C-41FE-91C2-7A40D39B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D029E-464C-4FBE-A206-5F4A816A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E31BC-2235-4B24-A58F-BE097E6D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7D2EC-4F38-465E-A7EC-FC3173A90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F7DC8F-F98F-4E6B-8B74-AE1A0745D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7950D1-1DE1-4E97-8820-82A93B934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5F040A-BB58-4CC3-9369-0A7C0E0D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9E9705-FD1C-4998-95B5-E62A4D06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0891E-AF33-469C-B3E4-974A39B3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1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8AB4A-4C15-4BDA-982F-28FF4351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8A7197-B8BC-4DB8-B5AA-78BE55FB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42B8B-F701-4DC8-BACB-CDBA8D48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79A416-BC89-4B0C-B927-02D6F842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5760B3-6048-4039-96EB-7016E2CA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4C7FA-6A90-4EBA-9010-06CFB640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F8CF1-C29C-4FAA-BF31-DCC3201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0A83C-0F3A-494B-B714-77B7D85E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82209-79AF-458A-B282-61548817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9696A-D968-4866-84FF-A220DD5B7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30B30-DB2E-49F0-998A-59F31E1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28C7B-E670-4B3B-8722-DC3A24DA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363B7-0265-4CBD-9AF7-512ADC49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5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02388-DB99-4E5F-A42F-DE745C7D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D250D9-893D-4807-8691-C51F43EF4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95764-3DAF-4785-894C-50DF734A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66056-B2B1-4AF9-B602-A7AF6ED2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40311-0DAD-4748-9A83-FBA4993D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BC1D3-CD4A-427A-BB3C-56696653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2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C911AA-43D7-4D20-B1CB-991A87F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2B090-E6E2-4AEA-AB77-E2712F1E8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0344F-83A8-483A-B0BC-13A94B556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FFB0-3ADF-4369-BC10-11A5864A0040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66E25-0183-4AC8-A89E-4F7701A73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5D893-7E72-44BB-8D13-F7A480DAD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3AFB-27F8-434C-B5E9-6C978F2B6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E86785-F5A0-42D0-ACCB-706FCB54B0B0}"/>
              </a:ext>
            </a:extLst>
          </p:cNvPr>
          <p:cNvSpPr txBox="1"/>
          <p:nvPr/>
        </p:nvSpPr>
        <p:spPr>
          <a:xfrm>
            <a:off x="3447104" y="2214694"/>
            <a:ext cx="529779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b="1" dirty="0"/>
              <a:t>TEXT-LCD</a:t>
            </a:r>
            <a:r>
              <a:rPr lang="ko-KR" altLang="en-US" sz="4000" b="1" dirty="0"/>
              <a:t> 인터페이스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3BD0A-4B11-459C-B829-1FC4CE049EFB}"/>
              </a:ext>
            </a:extLst>
          </p:cNvPr>
          <p:cNvSpPr txBox="1"/>
          <p:nvPr/>
        </p:nvSpPr>
        <p:spPr>
          <a:xfrm>
            <a:off x="9044731" y="5135460"/>
            <a:ext cx="2765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2019.01.29</a:t>
            </a:r>
            <a:br>
              <a:rPr lang="en-US" altLang="ko-KR" dirty="0"/>
            </a:b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안상재</a:t>
            </a:r>
            <a:endParaRPr lang="en-US" altLang="ko-KR" dirty="0"/>
          </a:p>
          <a:p>
            <a:r>
              <a:rPr lang="en-US" altLang="ko-KR" dirty="0"/>
              <a:t>sangjae2015@naver.com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11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813A-2D0D-4073-B6BE-C87536056A25}"/>
              </a:ext>
            </a:extLst>
          </p:cNvPr>
          <p:cNvSpPr txBox="1"/>
          <p:nvPr/>
        </p:nvSpPr>
        <p:spPr>
          <a:xfrm>
            <a:off x="285227" y="17608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소스 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1D2A1-F651-476E-98B9-C5E48DE77580}"/>
              </a:ext>
            </a:extLst>
          </p:cNvPr>
          <p:cNvSpPr txBox="1"/>
          <p:nvPr/>
        </p:nvSpPr>
        <p:spPr>
          <a:xfrm>
            <a:off x="285227" y="1593909"/>
            <a:ext cx="60858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 </a:t>
            </a:r>
            <a:r>
              <a:rPr lang="en-US" altLang="ko-KR" sz="1200" dirty="0" err="1"/>
              <a:t>Initialize_LCD</a:t>
            </a:r>
            <a:r>
              <a:rPr lang="en-US" altLang="ko-KR" sz="1200" dirty="0"/>
              <a:t>(void)  </a:t>
            </a:r>
            <a:r>
              <a:rPr lang="en-US" altLang="ko-KR" sz="1200" dirty="0">
                <a:solidFill>
                  <a:srgbClr val="0070C0"/>
                </a:solidFill>
              </a:rPr>
              <a:t>/* LCD </a:t>
            </a:r>
            <a:r>
              <a:rPr lang="ko-KR" altLang="en-US" sz="1200" dirty="0">
                <a:solidFill>
                  <a:srgbClr val="0070C0"/>
                </a:solidFill>
              </a:rPr>
              <a:t>초기화 </a:t>
            </a:r>
            <a:r>
              <a:rPr lang="en-US" altLang="ko-KR" sz="1200" dirty="0">
                <a:solidFill>
                  <a:srgbClr val="0070C0"/>
                </a:solidFill>
              </a:rPr>
              <a:t>*/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RCC-&gt;AHB1ENR |= 0x00000018;  </a:t>
            </a:r>
            <a:r>
              <a:rPr lang="en-US" altLang="ko-KR" sz="1200" dirty="0">
                <a:solidFill>
                  <a:srgbClr val="0070C0"/>
                </a:solidFill>
              </a:rPr>
              <a:t>// GPIOE,GPIOD Clock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Enable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GPIOD-&gt;MODER &amp;= 0xFFFF0000;  </a:t>
            </a:r>
          </a:p>
          <a:p>
            <a:r>
              <a:rPr lang="en-US" altLang="ko-KR" sz="1200" dirty="0"/>
              <a:t>  GPIOD-&gt;MODER |= 0x00005555;  </a:t>
            </a:r>
            <a:r>
              <a:rPr lang="en-US" altLang="ko-KR" sz="1200" dirty="0">
                <a:solidFill>
                  <a:srgbClr val="0070C0"/>
                </a:solidFill>
              </a:rPr>
              <a:t>// PD0~7 </a:t>
            </a:r>
            <a:r>
              <a:rPr lang="ko-KR" altLang="en-US" sz="1200" dirty="0">
                <a:solidFill>
                  <a:srgbClr val="0070C0"/>
                </a:solidFill>
              </a:rPr>
              <a:t>출력 설정</a:t>
            </a:r>
            <a:endParaRPr lang="en-US" altLang="ko-KR" sz="1200" dirty="0"/>
          </a:p>
          <a:p>
            <a:r>
              <a:rPr lang="en-US" altLang="ko-KR" sz="1200" dirty="0"/>
              <a:t>  GPIOD-&gt;ODR &amp;= 0xFFFF0000;  </a:t>
            </a:r>
            <a:r>
              <a:rPr lang="en-US" altLang="ko-KR" sz="1200" dirty="0">
                <a:solidFill>
                  <a:srgbClr val="0070C0"/>
                </a:solidFill>
              </a:rPr>
              <a:t>// PD0~7 = 0</a:t>
            </a:r>
            <a:endParaRPr lang="en-US" altLang="ko-KR" sz="1200" dirty="0"/>
          </a:p>
          <a:p>
            <a:r>
              <a:rPr lang="en-US" altLang="ko-KR" sz="1200" dirty="0"/>
              <a:t>  GPIOD-&gt;OSPEEDR &amp;= 0xFFFF0000;  </a:t>
            </a:r>
          </a:p>
          <a:p>
            <a:r>
              <a:rPr lang="en-US" altLang="ko-KR" sz="1200" dirty="0"/>
              <a:t>  GPIOD-&gt;OSPEEDR |= 0x00005555;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GPIOE-&gt;MODER &amp;= 0xFFFFFF3F3;</a:t>
            </a:r>
          </a:p>
          <a:p>
            <a:r>
              <a:rPr lang="en-US" altLang="ko-KR" sz="1200" dirty="0"/>
              <a:t>  GPIOE-&gt;MODER |= 0x00000404;  </a:t>
            </a:r>
            <a:r>
              <a:rPr lang="en-US" altLang="ko-KR" sz="1200" dirty="0">
                <a:solidFill>
                  <a:srgbClr val="0070C0"/>
                </a:solidFill>
              </a:rPr>
              <a:t>// PE1,5 </a:t>
            </a:r>
            <a:r>
              <a:rPr lang="ko-KR" altLang="en-US" sz="1200" dirty="0">
                <a:solidFill>
                  <a:srgbClr val="0070C0"/>
                </a:solidFill>
              </a:rPr>
              <a:t>출력 설정</a:t>
            </a:r>
            <a:endParaRPr lang="en-US" altLang="ko-KR" sz="1200" dirty="0"/>
          </a:p>
          <a:p>
            <a:r>
              <a:rPr lang="en-US" altLang="ko-KR" sz="1200" dirty="0"/>
              <a:t>  GPIOE-&gt;ODR &amp;= 0xFFFFFFDD;  </a:t>
            </a:r>
            <a:r>
              <a:rPr lang="en-US" altLang="ko-KR" sz="1200" dirty="0">
                <a:solidFill>
                  <a:srgbClr val="0070C0"/>
                </a:solidFill>
              </a:rPr>
              <a:t>// PE1,5 = 0</a:t>
            </a:r>
            <a:endParaRPr lang="en-US" altLang="ko-KR" sz="1200" dirty="0"/>
          </a:p>
          <a:p>
            <a:r>
              <a:rPr lang="en-US" altLang="ko-KR" sz="1200" dirty="0"/>
              <a:t>  GPIOE-&gt;OSPEEDR &amp;= 0xFFFFF3F3; </a:t>
            </a:r>
          </a:p>
          <a:p>
            <a:r>
              <a:rPr lang="en-US" altLang="ko-KR" sz="1200" dirty="0"/>
              <a:t>  GPIOE-&gt;OSPEEDR |= 0x00000404;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LCD_command</a:t>
            </a:r>
            <a:r>
              <a:rPr lang="en-US" altLang="ko-KR" sz="1200" dirty="0"/>
              <a:t>(0x38);  </a:t>
            </a:r>
            <a:r>
              <a:rPr lang="en-US" altLang="ko-KR" sz="1200" dirty="0">
                <a:solidFill>
                  <a:srgbClr val="0070C0"/>
                </a:solidFill>
              </a:rPr>
              <a:t>// function set (8 bit, 2 line, 5*7dot)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LCD_command</a:t>
            </a:r>
            <a:r>
              <a:rPr lang="en-US" altLang="ko-KR" sz="1200" dirty="0"/>
              <a:t>(0x0C);  </a:t>
            </a:r>
            <a:r>
              <a:rPr lang="en-US" altLang="ko-KR" sz="1200" dirty="0">
                <a:solidFill>
                  <a:srgbClr val="0070C0"/>
                </a:solidFill>
              </a:rPr>
              <a:t>// display control (display on, cursor off)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LCD_command</a:t>
            </a:r>
            <a:r>
              <a:rPr lang="en-US" altLang="ko-KR" sz="1200" dirty="0"/>
              <a:t>(0x06);  </a:t>
            </a:r>
            <a:r>
              <a:rPr lang="en-US" altLang="ko-KR" sz="1200" dirty="0">
                <a:solidFill>
                  <a:srgbClr val="0070C0"/>
                </a:solidFill>
              </a:rPr>
              <a:t>// entry mode set (cursor right increment, display not shift)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LCD_command</a:t>
            </a:r>
            <a:r>
              <a:rPr lang="en-US" altLang="ko-KR" sz="1200" dirty="0"/>
              <a:t>(0x01); </a:t>
            </a:r>
            <a:r>
              <a:rPr lang="en-US" altLang="ko-KR" sz="1200" dirty="0">
                <a:solidFill>
                  <a:srgbClr val="0070C0"/>
                </a:solidFill>
              </a:rPr>
              <a:t>// clear display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Delay_ms</a:t>
            </a:r>
            <a:r>
              <a:rPr lang="en-US" altLang="ko-KR" sz="1200" dirty="0"/>
              <a:t>(2);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F45D0-2321-4466-8A13-ADCE9C6A3DD6}"/>
              </a:ext>
            </a:extLst>
          </p:cNvPr>
          <p:cNvSpPr txBox="1"/>
          <p:nvPr/>
        </p:nvSpPr>
        <p:spPr>
          <a:xfrm>
            <a:off x="6778306" y="1593909"/>
            <a:ext cx="46121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 </a:t>
            </a:r>
            <a:r>
              <a:rPr lang="en-US" altLang="ko-KR" sz="1200" dirty="0" err="1"/>
              <a:t>LCD_command</a:t>
            </a:r>
            <a:r>
              <a:rPr lang="en-US" altLang="ko-KR" sz="1200" dirty="0"/>
              <a:t>(U08 command) </a:t>
            </a:r>
            <a:r>
              <a:rPr lang="en-US" altLang="ko-KR" sz="1200" dirty="0">
                <a:solidFill>
                  <a:srgbClr val="0070C0"/>
                </a:solidFill>
              </a:rPr>
              <a:t>/* write command */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GPIOE-&gt;BSRR = 0x00220000; </a:t>
            </a:r>
            <a:r>
              <a:rPr lang="en-US" altLang="ko-KR" sz="1200" dirty="0">
                <a:solidFill>
                  <a:srgbClr val="0070C0"/>
                </a:solidFill>
              </a:rPr>
              <a:t>// E=0, RS=0 (command mode)</a:t>
            </a:r>
            <a:endParaRPr lang="en-US" altLang="ko-KR" sz="1200" dirty="0"/>
          </a:p>
          <a:p>
            <a:r>
              <a:rPr lang="en-US" altLang="ko-KR" sz="1200" dirty="0"/>
              <a:t>  GPIOD-&gt;ODR = command; </a:t>
            </a:r>
            <a:r>
              <a:rPr lang="en-US" altLang="ko-KR" sz="1200" dirty="0">
                <a:solidFill>
                  <a:srgbClr val="0070C0"/>
                </a:solidFill>
              </a:rPr>
              <a:t>// output command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Delay_us</a:t>
            </a:r>
            <a:r>
              <a:rPr lang="en-US" altLang="ko-KR" sz="1200" dirty="0"/>
              <a:t>(1);</a:t>
            </a:r>
          </a:p>
          <a:p>
            <a:r>
              <a:rPr lang="en-US" altLang="ko-KR" sz="1200" dirty="0"/>
              <a:t>  GPIOE-&gt;BSRR = 0x00000020; </a:t>
            </a:r>
            <a:r>
              <a:rPr lang="en-US" altLang="ko-KR" sz="1200" dirty="0">
                <a:solidFill>
                  <a:srgbClr val="0070C0"/>
                </a:solidFill>
              </a:rPr>
              <a:t>// E=1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Delay_us</a:t>
            </a:r>
            <a:r>
              <a:rPr lang="en-US" altLang="ko-KR" sz="1200" dirty="0"/>
              <a:t>(1);</a:t>
            </a:r>
          </a:p>
          <a:p>
            <a:r>
              <a:rPr lang="en-US" altLang="ko-KR" sz="1200" dirty="0"/>
              <a:t>  GPIOE-&gt;BSRR = 0x00200000; </a:t>
            </a:r>
            <a:r>
              <a:rPr lang="en-US" altLang="ko-KR" sz="1200" dirty="0">
                <a:solidFill>
                  <a:srgbClr val="0070C0"/>
                </a:solidFill>
              </a:rPr>
              <a:t>// E=0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Delay_us</a:t>
            </a:r>
            <a:r>
              <a:rPr lang="en-US" altLang="ko-KR" sz="1200" dirty="0"/>
              <a:t>(50);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D25F7-13B4-4172-B643-A8E39B1B4475}"/>
              </a:ext>
            </a:extLst>
          </p:cNvPr>
          <p:cNvSpPr txBox="1"/>
          <p:nvPr/>
        </p:nvSpPr>
        <p:spPr>
          <a:xfrm>
            <a:off x="6283353" y="1006679"/>
            <a:ext cx="528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* </a:t>
            </a:r>
            <a:r>
              <a:rPr lang="ko-KR" altLang="en-US" sz="1400" b="1" dirty="0"/>
              <a:t>회로도에서 </a:t>
            </a:r>
            <a:r>
              <a:rPr lang="en-US" altLang="ko-KR" sz="1400" b="1" dirty="0"/>
              <a:t>LCD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R/W(5</a:t>
            </a:r>
            <a:r>
              <a:rPr lang="ko-KR" altLang="en-US" sz="1400" b="1" dirty="0"/>
              <a:t>번 핀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GND</a:t>
            </a:r>
            <a:r>
              <a:rPr lang="ko-KR" altLang="en-US" sz="1400" b="1" dirty="0"/>
              <a:t>에 연결시켰기 때문에</a:t>
            </a:r>
            <a:br>
              <a:rPr lang="en-US" altLang="ko-KR" sz="1400" b="1" dirty="0"/>
            </a:br>
            <a:r>
              <a:rPr lang="ko-KR" altLang="en-US" sz="1400" b="1" dirty="0"/>
              <a:t>따로 신호를 인가하지 않아도 됨</a:t>
            </a:r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F1722-1DB0-42B7-951A-748A9F441EB8}"/>
              </a:ext>
            </a:extLst>
          </p:cNvPr>
          <p:cNvSpPr txBox="1"/>
          <p:nvPr/>
        </p:nvSpPr>
        <p:spPr>
          <a:xfrm>
            <a:off x="6778306" y="3984771"/>
            <a:ext cx="4221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(U08 data) </a:t>
            </a:r>
            <a:r>
              <a:rPr lang="en-US" altLang="ko-KR" sz="1200" dirty="0">
                <a:solidFill>
                  <a:srgbClr val="0070C0"/>
                </a:solidFill>
              </a:rPr>
              <a:t>/* write data */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GPIOE-&gt;BSRR = 0x00200002; </a:t>
            </a:r>
            <a:r>
              <a:rPr lang="en-US" altLang="ko-KR" sz="1200" dirty="0">
                <a:solidFill>
                  <a:srgbClr val="0070C0"/>
                </a:solidFill>
              </a:rPr>
              <a:t>// E=0, RS=1 (data mode)</a:t>
            </a:r>
            <a:endParaRPr lang="en-US" altLang="ko-KR" sz="1200" dirty="0"/>
          </a:p>
          <a:p>
            <a:r>
              <a:rPr lang="en-US" altLang="ko-KR" sz="1200" dirty="0"/>
              <a:t>  GPIOE-&gt;ODR = data; </a:t>
            </a:r>
            <a:r>
              <a:rPr lang="en-US" altLang="ko-KR" sz="1200" dirty="0">
                <a:solidFill>
                  <a:srgbClr val="0070C0"/>
                </a:solidFill>
              </a:rPr>
              <a:t>//output data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Delay_us</a:t>
            </a:r>
            <a:r>
              <a:rPr lang="en-US" altLang="ko-KR" sz="1200" dirty="0"/>
              <a:t>(1);</a:t>
            </a:r>
          </a:p>
          <a:p>
            <a:r>
              <a:rPr lang="en-US" altLang="ko-KR" sz="1200" dirty="0"/>
              <a:t>  GPIOE-&gt;BSRR = 0x00000020; </a:t>
            </a:r>
            <a:r>
              <a:rPr lang="en-US" altLang="ko-KR" sz="1200" dirty="0">
                <a:solidFill>
                  <a:srgbClr val="0070C0"/>
                </a:solidFill>
              </a:rPr>
              <a:t>// E=1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Delay_us</a:t>
            </a:r>
            <a:r>
              <a:rPr lang="en-US" altLang="ko-KR" sz="1200" dirty="0"/>
              <a:t>(1);</a:t>
            </a:r>
          </a:p>
          <a:p>
            <a:r>
              <a:rPr lang="en-US" altLang="ko-KR" sz="1200" dirty="0"/>
              <a:t>  GPIOE-&gt;BSRR = 0x00200000; </a:t>
            </a:r>
            <a:r>
              <a:rPr lang="en-US" altLang="ko-KR" sz="1200" dirty="0">
                <a:solidFill>
                  <a:srgbClr val="0070C0"/>
                </a:solidFill>
              </a:rPr>
              <a:t>// E=0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Delay_us</a:t>
            </a:r>
            <a:r>
              <a:rPr lang="en-US" altLang="ko-KR" sz="1200" dirty="0"/>
              <a:t>(50);  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F9529-25A2-4245-A298-DF04D9FF7D8D}"/>
              </a:ext>
            </a:extLst>
          </p:cNvPr>
          <p:cNvSpPr txBox="1"/>
          <p:nvPr/>
        </p:nvSpPr>
        <p:spPr>
          <a:xfrm>
            <a:off x="285227" y="630401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7-1. LCD </a:t>
            </a:r>
            <a:r>
              <a:rPr lang="ko-KR" altLang="en-US" b="1" dirty="0"/>
              <a:t>모듈 관련 함수</a:t>
            </a:r>
          </a:p>
        </p:txBody>
      </p:sp>
    </p:spTree>
    <p:extLst>
      <p:ext uri="{BB962C8B-B14F-4D97-AF65-F5344CB8AC3E}">
        <p14:creationId xmlns:p14="http://schemas.microsoft.com/office/powerpoint/2010/main" val="88286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A0AE9-D7F6-418C-AA89-CCF3A80793F4}"/>
              </a:ext>
            </a:extLst>
          </p:cNvPr>
          <p:cNvSpPr txBox="1"/>
          <p:nvPr/>
        </p:nvSpPr>
        <p:spPr>
          <a:xfrm>
            <a:off x="671120" y="427839"/>
            <a:ext cx="53315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 </a:t>
            </a:r>
            <a:r>
              <a:rPr lang="en-US" altLang="ko-KR" sz="1200" dirty="0" err="1"/>
              <a:t>LCD_string</a:t>
            </a:r>
            <a:r>
              <a:rPr lang="en-US" altLang="ko-KR" sz="1200" dirty="0"/>
              <a:t>(U08 command, U08 *string) </a:t>
            </a:r>
            <a:r>
              <a:rPr lang="en-US" altLang="ko-KR" sz="1200" dirty="0">
                <a:solidFill>
                  <a:srgbClr val="0070C0"/>
                </a:solidFill>
              </a:rPr>
              <a:t>/* display a string on LCD */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LCD_command</a:t>
            </a:r>
            <a:r>
              <a:rPr lang="en-US" altLang="ko-KR" sz="1200" dirty="0"/>
              <a:t>(command);</a:t>
            </a:r>
          </a:p>
          <a:p>
            <a:r>
              <a:rPr lang="en-US" altLang="ko-KR" sz="1200" dirty="0"/>
              <a:t>  while(*string != ‘\n0’)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(*string);</a:t>
            </a:r>
          </a:p>
          <a:p>
            <a:r>
              <a:rPr lang="en-US" altLang="ko-KR" sz="1200" dirty="0"/>
              <a:t>    string++;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93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12625-A251-490D-B377-95C990D1A203}"/>
              </a:ext>
            </a:extLst>
          </p:cNvPr>
          <p:cNvSpPr txBox="1"/>
          <p:nvPr/>
        </p:nvSpPr>
        <p:spPr>
          <a:xfrm>
            <a:off x="226504" y="219341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7-2. </a:t>
            </a:r>
            <a:r>
              <a:rPr lang="ko-KR" altLang="en-US" b="1" dirty="0"/>
              <a:t>수치 데이터 출력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4BFE7-4902-4EB4-A12E-1A4A971FFF88}"/>
              </a:ext>
            </a:extLst>
          </p:cNvPr>
          <p:cNvSpPr txBox="1"/>
          <p:nvPr/>
        </p:nvSpPr>
        <p:spPr>
          <a:xfrm>
            <a:off x="330795" y="998290"/>
            <a:ext cx="529356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/>
              <a:t>LCD_2d(unsigned int number)  </a:t>
            </a:r>
            <a:r>
              <a:rPr lang="en-US" altLang="ko-KR" sz="1200" dirty="0">
                <a:solidFill>
                  <a:srgbClr val="0070C0"/>
                </a:solidFill>
              </a:rPr>
              <a:t>/* display 2-digit decimal number */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unsigned 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number/10;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if(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== 0)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(‘ ‘);</a:t>
            </a:r>
          </a:p>
          <a:p>
            <a:r>
              <a:rPr lang="en-US" altLang="ko-KR" sz="1200" dirty="0"/>
              <a:t>  else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‘0’);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number % 10;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(i+’0’);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CE517-AD7E-413A-8339-B681DEBBF8D2}"/>
              </a:ext>
            </a:extLst>
          </p:cNvPr>
          <p:cNvSpPr txBox="1"/>
          <p:nvPr/>
        </p:nvSpPr>
        <p:spPr>
          <a:xfrm>
            <a:off x="6096000" y="998290"/>
            <a:ext cx="523906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/>
              <a:t>LCD_3d(unsigned int number) </a:t>
            </a:r>
            <a:r>
              <a:rPr lang="en-US" altLang="ko-KR" sz="1200" dirty="0">
                <a:solidFill>
                  <a:srgbClr val="0070C0"/>
                </a:solidFill>
              </a:rPr>
              <a:t>/* display 3-digit decimal number */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unsigned 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flag;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flag = 0;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number/100;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if(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== 0)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(‘ ‘);</a:t>
            </a:r>
          </a:p>
          <a:p>
            <a:r>
              <a:rPr lang="en-US" altLang="ko-KR" sz="1200" dirty="0"/>
              <a:t>  else 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’0’);</a:t>
            </a:r>
          </a:p>
          <a:p>
            <a:r>
              <a:rPr lang="en-US" altLang="ko-KR" sz="1200" dirty="0"/>
              <a:t>    flag = 1;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number = number % 100;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number/10;</a:t>
            </a:r>
          </a:p>
          <a:p>
            <a:r>
              <a:rPr lang="en-US" altLang="ko-KR" sz="1200" dirty="0"/>
              <a:t>  if((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==0) &amp;&amp; (flag == 0))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(‘ ‘);</a:t>
            </a:r>
          </a:p>
          <a:p>
            <a:r>
              <a:rPr lang="en-US" altLang="ko-KR" sz="1200" dirty="0"/>
              <a:t>  else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‘0‘);</a:t>
            </a:r>
          </a:p>
          <a:p>
            <a:r>
              <a:rPr lang="en-US" altLang="ko-KR" sz="1200" dirty="0"/>
              <a:t>    flag = 1;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number % 10;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’0’);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11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2B1C8-3C9F-4EF9-9BDC-C7E23AE1D495}"/>
              </a:ext>
            </a:extLst>
          </p:cNvPr>
          <p:cNvSpPr txBox="1"/>
          <p:nvPr/>
        </p:nvSpPr>
        <p:spPr>
          <a:xfrm>
            <a:off x="372740" y="411061"/>
            <a:ext cx="52935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/>
              <a:t>LCD_4d(unsigned int number)  </a:t>
            </a:r>
            <a:r>
              <a:rPr lang="en-US" altLang="ko-KR" sz="1200" dirty="0">
                <a:solidFill>
                  <a:srgbClr val="0070C0"/>
                </a:solidFill>
              </a:rPr>
              <a:t>/* display 4-digit decimal number */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unsigned 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flag;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flag = 0;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number/1000;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if(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== 0)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(‘ ‘);</a:t>
            </a:r>
          </a:p>
          <a:p>
            <a:r>
              <a:rPr lang="en-US" altLang="ko-KR" sz="1200" dirty="0"/>
              <a:t>  else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’0’);</a:t>
            </a:r>
          </a:p>
          <a:p>
            <a:r>
              <a:rPr lang="en-US" altLang="ko-KR" sz="1200" dirty="0"/>
              <a:t>    flag = 1;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number = number % 1000;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number/100;</a:t>
            </a:r>
          </a:p>
          <a:p>
            <a:r>
              <a:rPr lang="en-US" altLang="ko-KR" sz="1200" dirty="0"/>
              <a:t>  if((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==0) &amp;&amp; (flag == 0))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(‘ ‘);</a:t>
            </a:r>
          </a:p>
          <a:p>
            <a:r>
              <a:rPr lang="en-US" altLang="ko-KR" sz="1200" dirty="0"/>
              <a:t>  else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‘0’);</a:t>
            </a:r>
          </a:p>
          <a:p>
            <a:r>
              <a:rPr lang="en-US" altLang="ko-KR" sz="1200" dirty="0"/>
              <a:t>    flag = 1;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numer</a:t>
            </a:r>
            <a:r>
              <a:rPr lang="en-US" altLang="ko-KR" sz="1200" dirty="0"/>
              <a:t> % 10;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‘0’);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1338C-523E-4898-8F16-4088B8309E9B}"/>
              </a:ext>
            </a:extLst>
          </p:cNvPr>
          <p:cNvSpPr txBox="1"/>
          <p:nvPr/>
        </p:nvSpPr>
        <p:spPr>
          <a:xfrm>
            <a:off x="5850750" y="436228"/>
            <a:ext cx="61591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/>
              <a:t>LCD_2hex(unsigned int number)  </a:t>
            </a:r>
            <a:r>
              <a:rPr lang="en-US" altLang="ko-KR" sz="1200" dirty="0">
                <a:solidFill>
                  <a:srgbClr val="0070C0"/>
                </a:solidFill>
              </a:rPr>
              <a:t>/* display 2-digit hex number (bin -&gt; hex) */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unsigned 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(number &gt;&gt; 4) &amp; 0x0F;</a:t>
            </a:r>
          </a:p>
          <a:p>
            <a:r>
              <a:rPr lang="en-US" altLang="ko-KR" sz="1200" dirty="0"/>
              <a:t>  if(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&lt;= 9)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‘0’);</a:t>
            </a:r>
          </a:p>
          <a:p>
            <a:r>
              <a:rPr lang="en-US" altLang="ko-KR" sz="1200" dirty="0"/>
              <a:t>  else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– 10 + ‘A’);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number &amp; 0x0F;</a:t>
            </a:r>
          </a:p>
          <a:p>
            <a:r>
              <a:rPr lang="en-US" altLang="ko-KR" sz="1200" dirty="0"/>
              <a:t>  if(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&lt;= 9)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‘0’);</a:t>
            </a:r>
          </a:p>
          <a:p>
            <a:r>
              <a:rPr lang="en-US" altLang="ko-KR" sz="1200" dirty="0"/>
              <a:t>  else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- 10 + ‘A’);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127E2-2020-44EF-9172-5127C11FE421}"/>
              </a:ext>
            </a:extLst>
          </p:cNvPr>
          <p:cNvSpPr txBox="1"/>
          <p:nvPr/>
        </p:nvSpPr>
        <p:spPr>
          <a:xfrm>
            <a:off x="5850750" y="3733102"/>
            <a:ext cx="58015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void LCD_8bin(unsigned int number) </a:t>
            </a:r>
            <a:r>
              <a:rPr lang="en-US" altLang="ko-KR" sz="1200" dirty="0">
                <a:solidFill>
                  <a:srgbClr val="0070C0"/>
                </a:solidFill>
              </a:rPr>
              <a:t>/* display 8-bit binary number */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(((number &gt;&gt; 7) &amp; 0x01) + ‘0’);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(((number &gt;&gt; 6) &amp; 0x01) + ‘0’);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(((number &gt;&gt; 5) &amp; 0x01) + ‘0’);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(((number &gt;&gt; 4) &amp; 0x01) + ‘0’);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(((number &gt;&gt; 3) &amp; 0x01) + ‘0’);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(((number &gt;&gt; 2) &amp; 0x01) + ‘0’);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(((number &gt;&gt; 1) &amp; 0x01) + ‘0’);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((number &amp; 0x01) + ‘0’);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94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44F1F-6E80-4D07-B8EC-E0BDA3D14FF4}"/>
              </a:ext>
            </a:extLst>
          </p:cNvPr>
          <p:cNvSpPr txBox="1"/>
          <p:nvPr/>
        </p:nvSpPr>
        <p:spPr>
          <a:xfrm>
            <a:off x="406295" y="382012"/>
            <a:ext cx="590591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LCD_hexadecimal</a:t>
            </a:r>
            <a:r>
              <a:rPr lang="en-US" altLang="ko-KR" sz="1200" dirty="0"/>
              <a:t>(U32 number, U08 digit)  </a:t>
            </a:r>
            <a:r>
              <a:rPr lang="en-US" altLang="ko-KR" sz="1200" dirty="0">
                <a:solidFill>
                  <a:srgbClr val="0070C0"/>
                </a:solidFill>
              </a:rPr>
              <a:t>/* display hexadecimal number */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unsigned char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character;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if((digit == 0) || (digit &gt; 8)) return;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=digit;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&gt;0;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--)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character = (number &gt;&gt; 4*(i-1)) &amp; 0x0F;</a:t>
            </a:r>
          </a:p>
          <a:p>
            <a:r>
              <a:rPr lang="en-US" altLang="ko-KR" sz="1200" dirty="0"/>
              <a:t>    if(character &lt; 10)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(character + ‘0’);</a:t>
            </a:r>
          </a:p>
          <a:p>
            <a:r>
              <a:rPr lang="en-US" altLang="ko-KR" sz="1200" dirty="0"/>
              <a:t>    else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(character – 10 + ‘A’);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146D2-F4A3-45FB-A864-F5983B2052A3}"/>
              </a:ext>
            </a:extLst>
          </p:cNvPr>
          <p:cNvSpPr txBox="1"/>
          <p:nvPr/>
        </p:nvSpPr>
        <p:spPr>
          <a:xfrm>
            <a:off x="406295" y="3225880"/>
            <a:ext cx="66897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/>
              <a:t>LCD_0x_hexadecimal(U32 number, U08 digit)  </a:t>
            </a:r>
            <a:r>
              <a:rPr lang="en-US" altLang="ko-KR" sz="1200" dirty="0">
                <a:solidFill>
                  <a:srgbClr val="0070C0"/>
                </a:solidFill>
              </a:rPr>
              <a:t>/* display hexadecimal number with 0x */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unsigned char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character;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if((digit == 0) || (digit &gt; 8)) return;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(‘0’);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(‘x’);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=digit;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&gt;0;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--)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character = (number &gt;&gt; 4*(i-1)) &amp; 0x0F;</a:t>
            </a:r>
          </a:p>
          <a:p>
            <a:r>
              <a:rPr lang="en-US" altLang="ko-KR" sz="1200" dirty="0"/>
              <a:t>    if(character &lt; 10)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(character + ‘0’);</a:t>
            </a:r>
          </a:p>
          <a:p>
            <a:r>
              <a:rPr lang="en-US" altLang="ko-KR" sz="1200" dirty="0"/>
              <a:t>    else  </a:t>
            </a:r>
            <a:r>
              <a:rPr lang="en-US" altLang="ko-KR" sz="1200" dirty="0" err="1"/>
              <a:t>LCD_data</a:t>
            </a:r>
            <a:r>
              <a:rPr lang="en-US" altLang="ko-KR" sz="1200" dirty="0"/>
              <a:t>(character – 10 + ‘A’);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47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8A8E3-F604-4885-ACC7-8E27BFAD33CA}"/>
              </a:ext>
            </a:extLst>
          </p:cNvPr>
          <p:cNvSpPr txBox="1"/>
          <p:nvPr/>
        </p:nvSpPr>
        <p:spPr>
          <a:xfrm>
            <a:off x="238516" y="149042"/>
            <a:ext cx="4573688" cy="669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/* display unsigned floating-point number */</a:t>
            </a:r>
            <a:endParaRPr lang="en-US" altLang="ko-KR" sz="1100" dirty="0"/>
          </a:p>
          <a:p>
            <a:r>
              <a:rPr lang="en-US" altLang="ko-KR" sz="1100" dirty="0"/>
              <a:t>void</a:t>
            </a:r>
            <a:r>
              <a:rPr lang="ko-KR" altLang="en-US" sz="1100" dirty="0"/>
              <a:t> </a:t>
            </a:r>
            <a:r>
              <a:rPr lang="en-US" altLang="ko-KR" sz="1100" dirty="0" err="1"/>
              <a:t>LCD_unsigned_float</a:t>
            </a:r>
            <a:r>
              <a:rPr lang="en-US" altLang="ko-KR" sz="1100" dirty="0"/>
              <a:t>(float number, U08 integral, U08 fractional) </a:t>
            </a:r>
            <a:br>
              <a:rPr lang="en-US" altLang="ko-KR" sz="1100" dirty="0"/>
            </a:b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unsigned char </a:t>
            </a:r>
            <a:r>
              <a:rPr lang="en-US" altLang="ko-KR" sz="1100" dirty="0" err="1"/>
              <a:t>zero_flag</a:t>
            </a:r>
            <a:r>
              <a:rPr lang="en-US" altLang="ko-KR" sz="1100" dirty="0"/>
              <a:t>, digit, character;</a:t>
            </a:r>
          </a:p>
          <a:p>
            <a:r>
              <a:rPr lang="en-US" altLang="ko-KR" sz="1100" dirty="0"/>
              <a:t>  unsigned long div, integer;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digit = integral + fractional;</a:t>
            </a:r>
          </a:p>
          <a:p>
            <a:r>
              <a:rPr lang="en-US" altLang="ko-KR" sz="1100" dirty="0"/>
              <a:t>  if((integral == 0) || (fractional == 0) || (digit &gt; 9)) </a:t>
            </a:r>
          </a:p>
          <a:p>
            <a:r>
              <a:rPr lang="en-US" altLang="ko-KR" sz="1100" dirty="0"/>
              <a:t>    return;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div = 1;</a:t>
            </a:r>
          </a:p>
          <a:p>
            <a:r>
              <a:rPr lang="en-US" altLang="ko-KR" sz="1100" dirty="0"/>
              <a:t>  while(--digit) </a:t>
            </a:r>
          </a:p>
          <a:p>
            <a:r>
              <a:rPr lang="en-US" altLang="ko-KR" sz="1100" dirty="0"/>
              <a:t>    div *= 10;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while(fractional--)</a:t>
            </a:r>
          </a:p>
          <a:p>
            <a:r>
              <a:rPr lang="en-US" altLang="ko-KR" sz="1100" dirty="0"/>
              <a:t>    number *= 10.;</a:t>
            </a:r>
          </a:p>
          <a:p>
            <a:r>
              <a:rPr lang="en-US" altLang="ko-KR" sz="1100" dirty="0"/>
              <a:t>  integral = (U32) (number + 0.5);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zero_flag</a:t>
            </a:r>
            <a:r>
              <a:rPr lang="en-US" altLang="ko-KR" sz="1100" dirty="0"/>
              <a:t> = 0;</a:t>
            </a:r>
          </a:p>
          <a:p>
            <a:r>
              <a:rPr lang="en-US" altLang="ko-KR" sz="1100" dirty="0"/>
              <a:t>  digit = 1;</a:t>
            </a:r>
          </a:p>
          <a:p>
            <a:r>
              <a:rPr lang="en-US" altLang="ko-KR" sz="1100" dirty="0"/>
              <a:t>  while(div &gt; 0)</a:t>
            </a:r>
          </a:p>
          <a:p>
            <a:r>
              <a:rPr lang="en-US" altLang="ko-KR" sz="1100" dirty="0"/>
              <a:t>  {</a:t>
            </a:r>
          </a:p>
          <a:p>
            <a:r>
              <a:rPr lang="en-US" altLang="ko-KR" sz="1100" dirty="0"/>
              <a:t>    character = integral / div;</a:t>
            </a:r>
          </a:p>
          <a:p>
            <a:r>
              <a:rPr lang="en-US" altLang="ko-KR" sz="1100" dirty="0"/>
              <a:t>    if((character == 0) &amp;&amp; (</a:t>
            </a:r>
            <a:r>
              <a:rPr lang="en-US" altLang="ko-KR" sz="1100" dirty="0" err="1"/>
              <a:t>zero_flag</a:t>
            </a:r>
            <a:r>
              <a:rPr lang="en-US" altLang="ko-KR" sz="1100" dirty="0"/>
              <a:t> == 0) &amp;&amp; (digit != integral))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LCD_data</a:t>
            </a:r>
            <a:r>
              <a:rPr lang="en-US" altLang="ko-KR" sz="1100" dirty="0"/>
              <a:t>(character + ‘ ‘);</a:t>
            </a:r>
          </a:p>
          <a:p>
            <a:r>
              <a:rPr lang="en-US" altLang="ko-KR" sz="1100" dirty="0"/>
              <a:t>    else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zero_flag</a:t>
            </a:r>
            <a:r>
              <a:rPr lang="en-US" altLang="ko-KR" sz="1100" dirty="0"/>
              <a:t> = 1;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LCD_data</a:t>
            </a:r>
            <a:r>
              <a:rPr lang="en-US" altLang="ko-KR" sz="1100" dirty="0"/>
              <a:t>(character + ‘0’);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integer %= div;</a:t>
            </a:r>
          </a:p>
          <a:p>
            <a:r>
              <a:rPr lang="en-US" altLang="ko-KR" sz="1100" dirty="0"/>
              <a:t>    div /= 10;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if(digit == integral)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LCD_data</a:t>
            </a:r>
            <a:r>
              <a:rPr lang="en-US" altLang="ko-KR" sz="1100" dirty="0"/>
              <a:t>(‘.’);</a:t>
            </a:r>
          </a:p>
          <a:p>
            <a:r>
              <a:rPr lang="en-US" altLang="ko-KR" sz="1100" dirty="0"/>
              <a:t>    digit++;</a:t>
            </a:r>
          </a:p>
          <a:p>
            <a:r>
              <a:rPr lang="en-US" altLang="ko-KR" sz="1100" dirty="0"/>
              <a:t>  } </a:t>
            </a:r>
          </a:p>
          <a:p>
            <a:r>
              <a:rPr lang="en-US" altLang="ko-KR" sz="11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12578-F82F-4969-9A80-2F18F4DF8685}"/>
              </a:ext>
            </a:extLst>
          </p:cNvPr>
          <p:cNvSpPr txBox="1"/>
          <p:nvPr/>
        </p:nvSpPr>
        <p:spPr>
          <a:xfrm>
            <a:off x="5092953" y="115486"/>
            <a:ext cx="7188529" cy="671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/* display signed floating-point number */</a:t>
            </a:r>
            <a:endParaRPr lang="en-US" altLang="ko-KR" sz="1050" dirty="0"/>
          </a:p>
          <a:p>
            <a:r>
              <a:rPr lang="en-US" altLang="ko-KR" sz="1050" dirty="0"/>
              <a:t>void</a:t>
            </a:r>
            <a:r>
              <a:rPr lang="ko-KR" altLang="en-US" sz="1050" dirty="0"/>
              <a:t> </a:t>
            </a:r>
            <a:r>
              <a:rPr lang="en-US" altLang="ko-KR" sz="1050" dirty="0" err="1"/>
              <a:t>LCD_signed_float</a:t>
            </a:r>
            <a:r>
              <a:rPr lang="en-US" altLang="ko-KR" sz="1050" dirty="0"/>
              <a:t>(float number, U08 integral, U08 fractional) </a:t>
            </a:r>
            <a:br>
              <a:rPr lang="en-US" altLang="ko-KR" sz="1050" dirty="0"/>
            </a:br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  unsigned char </a:t>
            </a:r>
            <a:r>
              <a:rPr lang="en-US" altLang="ko-KR" sz="1050" dirty="0" err="1"/>
              <a:t>zero_flag</a:t>
            </a:r>
            <a:r>
              <a:rPr lang="en-US" altLang="ko-KR" sz="1050" dirty="0"/>
              <a:t>, digit, character;</a:t>
            </a:r>
          </a:p>
          <a:p>
            <a:r>
              <a:rPr lang="en-US" altLang="ko-KR" sz="1050" dirty="0"/>
              <a:t>  unsigned long div, integer;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digit = integral + fractional;</a:t>
            </a:r>
          </a:p>
          <a:p>
            <a:r>
              <a:rPr lang="en-US" altLang="ko-KR" sz="1050" dirty="0"/>
              <a:t>  if((integral == 0) || (fractional == 0) || (digit &gt; 9)) return;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if(number &gt;= 0)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LCD_data</a:t>
            </a:r>
            <a:r>
              <a:rPr lang="en-US" altLang="ko-KR" sz="1050" dirty="0"/>
              <a:t>(‘+’);</a:t>
            </a:r>
          </a:p>
          <a:p>
            <a:r>
              <a:rPr lang="en-US" altLang="ko-KR" sz="1050" dirty="0"/>
              <a:t>  else</a:t>
            </a:r>
          </a:p>
          <a:p>
            <a:r>
              <a:rPr lang="en-US" altLang="ko-KR" sz="1050" dirty="0"/>
              <a:t>  {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LCD_data</a:t>
            </a:r>
            <a:r>
              <a:rPr lang="en-US" altLang="ko-KR" sz="1050" dirty="0"/>
              <a:t>(‘-’);</a:t>
            </a:r>
          </a:p>
          <a:p>
            <a:r>
              <a:rPr lang="en-US" altLang="ko-KR" sz="1050" dirty="0"/>
              <a:t>    number = -number;</a:t>
            </a:r>
          </a:p>
          <a:p>
            <a:r>
              <a:rPr lang="en-US" altLang="ko-KR" sz="1050" dirty="0"/>
              <a:t>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div = 1;</a:t>
            </a:r>
          </a:p>
          <a:p>
            <a:r>
              <a:rPr lang="en-US" altLang="ko-KR" sz="1050" dirty="0"/>
              <a:t>  while(--digit)  div *= 10.;</a:t>
            </a:r>
          </a:p>
          <a:p>
            <a:r>
              <a:rPr lang="en-US" altLang="ko-KR" sz="1050" dirty="0"/>
              <a:t>  integer = (U32) (number + 0.5);</a:t>
            </a:r>
          </a:p>
          <a:p>
            <a:r>
              <a:rPr lang="en-US" altLang="ko-KR" sz="1050" dirty="0"/>
              <a:t>  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zero_flag</a:t>
            </a:r>
            <a:r>
              <a:rPr lang="en-US" altLang="ko-KR" sz="1050" dirty="0"/>
              <a:t> = 0;</a:t>
            </a:r>
          </a:p>
          <a:p>
            <a:r>
              <a:rPr lang="en-US" altLang="ko-KR" sz="1050" dirty="0"/>
              <a:t>  digit = 1;</a:t>
            </a:r>
          </a:p>
          <a:p>
            <a:r>
              <a:rPr lang="en-US" altLang="ko-KR" sz="1050" dirty="0"/>
              <a:t>  while(div &gt; 0)</a:t>
            </a:r>
          </a:p>
          <a:p>
            <a:r>
              <a:rPr lang="en-US" altLang="ko-KR" sz="1050" dirty="0"/>
              <a:t>  {</a:t>
            </a:r>
          </a:p>
          <a:p>
            <a:r>
              <a:rPr lang="en-US" altLang="ko-KR" sz="1050" dirty="0"/>
              <a:t>    character = integral / div;</a:t>
            </a:r>
          </a:p>
          <a:p>
            <a:r>
              <a:rPr lang="en-US" altLang="ko-KR" sz="1050" dirty="0"/>
              <a:t>    if((character == 0) &amp;&amp; (</a:t>
            </a:r>
            <a:r>
              <a:rPr lang="en-US" altLang="ko-KR" sz="1050" dirty="0" err="1"/>
              <a:t>zero_flag</a:t>
            </a:r>
            <a:r>
              <a:rPr lang="en-US" altLang="ko-KR" sz="1050" dirty="0"/>
              <a:t> == 0) &amp;&amp; (digit != integral))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LCD_data</a:t>
            </a:r>
            <a:r>
              <a:rPr lang="en-US" altLang="ko-KR" sz="1050" dirty="0"/>
              <a:t>(character + ‘ ‘);</a:t>
            </a:r>
          </a:p>
          <a:p>
            <a:r>
              <a:rPr lang="en-US" altLang="ko-KR" sz="1050" dirty="0"/>
              <a:t>    else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zero_flag</a:t>
            </a:r>
            <a:r>
              <a:rPr lang="en-US" altLang="ko-KR" sz="1050" dirty="0"/>
              <a:t> = 1;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LCD_data</a:t>
            </a:r>
            <a:r>
              <a:rPr lang="en-US" altLang="ko-KR" sz="1050" dirty="0"/>
              <a:t>(character + ’0’);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    integral %= div;</a:t>
            </a:r>
          </a:p>
          <a:p>
            <a:r>
              <a:rPr lang="en-US" altLang="ko-KR" sz="1050" dirty="0"/>
              <a:t>    div /= 10;</a:t>
            </a:r>
          </a:p>
          <a:p>
            <a:r>
              <a:rPr lang="en-US" altLang="ko-KR" sz="1050" dirty="0"/>
              <a:t>  </a:t>
            </a:r>
          </a:p>
          <a:p>
            <a:r>
              <a:rPr lang="en-US" altLang="ko-KR" sz="1050" dirty="0"/>
              <a:t>    if(digit == integral)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LCD_data</a:t>
            </a:r>
            <a:r>
              <a:rPr lang="en-US" altLang="ko-KR" sz="1050" dirty="0"/>
              <a:t>(‘.’);</a:t>
            </a:r>
          </a:p>
          <a:p>
            <a:r>
              <a:rPr lang="en-US" altLang="ko-KR" sz="1050" dirty="0"/>
              <a:t>    digit++;</a:t>
            </a:r>
          </a:p>
          <a:p>
            <a:r>
              <a:rPr lang="en-US" altLang="ko-KR" sz="1050" dirty="0"/>
              <a:t>  }</a:t>
            </a:r>
          </a:p>
          <a:p>
            <a:r>
              <a:rPr lang="en-US" altLang="ko-KR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6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230C8-2F87-4991-9CE0-45787B960CE8}"/>
              </a:ext>
            </a:extLst>
          </p:cNvPr>
          <p:cNvSpPr txBox="1"/>
          <p:nvPr/>
        </p:nvSpPr>
        <p:spPr>
          <a:xfrm>
            <a:off x="226504" y="219341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7-3. TEXT-LCD</a:t>
            </a:r>
            <a:r>
              <a:rPr lang="ko-KR" altLang="en-US" b="1" dirty="0"/>
              <a:t> 제어 예제</a:t>
            </a:r>
          </a:p>
        </p:txBody>
      </p:sp>
    </p:spTree>
    <p:extLst>
      <p:ext uri="{BB962C8B-B14F-4D97-AF65-F5344CB8AC3E}">
        <p14:creationId xmlns:p14="http://schemas.microsoft.com/office/powerpoint/2010/main" val="211017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84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6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FD658-0A36-4727-8DD2-FD028DE83F68}"/>
              </a:ext>
            </a:extLst>
          </p:cNvPr>
          <p:cNvSpPr txBox="1"/>
          <p:nvPr/>
        </p:nvSpPr>
        <p:spPr>
          <a:xfrm>
            <a:off x="545284" y="40267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내부구조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CC52BE-C4B7-4B82-A4BA-D08C2F73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t="13761" r="1682" b="21651"/>
          <a:stretch/>
        </p:blipFill>
        <p:spPr>
          <a:xfrm rot="10800000">
            <a:off x="1560350" y="1325457"/>
            <a:ext cx="8674218" cy="44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1555A6-DCB2-4393-9453-FF36B03C65C7}"/>
              </a:ext>
            </a:extLst>
          </p:cNvPr>
          <p:cNvSpPr txBox="1"/>
          <p:nvPr/>
        </p:nvSpPr>
        <p:spPr>
          <a:xfrm>
            <a:off x="545284" y="40267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메모리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B30C8-2C59-4F2C-9449-6AA6B4217ADE}"/>
              </a:ext>
            </a:extLst>
          </p:cNvPr>
          <p:cNvSpPr txBox="1"/>
          <p:nvPr/>
        </p:nvSpPr>
        <p:spPr>
          <a:xfrm>
            <a:off x="545284" y="1082180"/>
            <a:ext cx="9621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- DD RAM : </a:t>
            </a:r>
            <a:r>
              <a:rPr lang="ko-KR" altLang="en-US" sz="1400" dirty="0"/>
              <a:t>텍스트 </a:t>
            </a:r>
            <a:r>
              <a:rPr lang="en-US" altLang="ko-KR" sz="1400" dirty="0"/>
              <a:t>LCD</a:t>
            </a:r>
            <a:r>
              <a:rPr lang="ko-KR" altLang="en-US" sz="1400" dirty="0"/>
              <a:t>에 표시할 문자들의 </a:t>
            </a:r>
            <a:r>
              <a:rPr lang="en-US" altLang="ko-KR" sz="1400" dirty="0"/>
              <a:t>ASCII </a:t>
            </a:r>
            <a:r>
              <a:rPr lang="ko-KR" altLang="en-US" sz="1400" dirty="0"/>
              <a:t>코드 데이터가 저장되는 내부 메모리이며 모두 </a:t>
            </a:r>
            <a:r>
              <a:rPr lang="en-US" altLang="ko-KR" sz="1400" dirty="0"/>
              <a:t>80</a:t>
            </a:r>
            <a:r>
              <a:rPr lang="ko-KR" altLang="en-US" sz="1400" dirty="0"/>
              <a:t>개의 번지가 있음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LCD</a:t>
            </a:r>
            <a:r>
              <a:rPr lang="ko-KR" altLang="en-US" sz="1400" dirty="0"/>
              <a:t> 화면의 각 행과 열의 문자 위치에는 고유한 어드레스 값이 부여되어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endParaRPr lang="ko-KR" altLang="en-US" sz="1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0CC2E2-3BF0-442E-BFC8-8BB00CE65B26}"/>
              </a:ext>
            </a:extLst>
          </p:cNvPr>
          <p:cNvGrpSpPr/>
          <p:nvPr/>
        </p:nvGrpSpPr>
        <p:grpSpPr>
          <a:xfrm>
            <a:off x="545284" y="2058190"/>
            <a:ext cx="4423376" cy="4196899"/>
            <a:chOff x="3144464" y="1915576"/>
            <a:chExt cx="4423376" cy="41968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7881B83-09BB-4632-9599-D346C7D52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121" r="6657" b="8206"/>
            <a:stretch/>
          </p:blipFill>
          <p:spPr>
            <a:xfrm rot="16200000">
              <a:off x="3412790" y="1647250"/>
              <a:ext cx="3886724" cy="44233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8CBF22-B513-491F-BDB9-8D1691CF11CE}"/>
                </a:ext>
              </a:extLst>
            </p:cNvPr>
            <p:cNvSpPr txBox="1"/>
            <p:nvPr/>
          </p:nvSpPr>
          <p:spPr>
            <a:xfrm>
              <a:off x="4427852" y="5804698"/>
              <a:ext cx="1893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DDRAM </a:t>
              </a:r>
              <a:r>
                <a:rPr lang="ko-KR" altLang="en-US" sz="1400" b="1" dirty="0"/>
                <a:t>의 어드레스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98E3D2B-2887-43CD-8C07-3C6EAC69EC14}"/>
              </a:ext>
            </a:extLst>
          </p:cNvPr>
          <p:cNvSpPr txBox="1"/>
          <p:nvPr/>
        </p:nvSpPr>
        <p:spPr>
          <a:xfrm>
            <a:off x="5128673" y="2086460"/>
            <a:ext cx="6885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- CG ROM : </a:t>
            </a:r>
            <a:r>
              <a:rPr lang="en-US" altLang="ko-KR" sz="1400" dirty="0"/>
              <a:t>192</a:t>
            </a:r>
            <a:r>
              <a:rPr lang="ko-KR" altLang="en-US" sz="1400" dirty="0"/>
              <a:t>개</a:t>
            </a:r>
            <a:r>
              <a:rPr lang="en-US" altLang="ko-KR" sz="1400" dirty="0"/>
              <a:t>(</a:t>
            </a:r>
            <a:r>
              <a:rPr lang="ko-KR" altLang="en-US" sz="1400" dirty="0"/>
              <a:t>일본형</a:t>
            </a:r>
            <a:r>
              <a:rPr lang="en-US" altLang="ko-KR" sz="1400" dirty="0"/>
              <a:t>) </a:t>
            </a:r>
            <a:r>
              <a:rPr lang="ko-KR" altLang="en-US" sz="1400" dirty="0"/>
              <a:t>또는 </a:t>
            </a:r>
            <a:r>
              <a:rPr lang="en-US" altLang="ko-KR" sz="1400" dirty="0"/>
              <a:t>240</a:t>
            </a:r>
            <a:r>
              <a:rPr lang="ko-KR" altLang="en-US" sz="1400" dirty="0"/>
              <a:t>개</a:t>
            </a:r>
            <a:r>
              <a:rPr lang="en-US" altLang="ko-KR" sz="1400" dirty="0"/>
              <a:t>(</a:t>
            </a:r>
            <a:r>
              <a:rPr lang="ko-KR" altLang="en-US" sz="1400" dirty="0"/>
              <a:t>유럽형</a:t>
            </a:r>
            <a:r>
              <a:rPr lang="en-US" altLang="ko-KR" sz="1400" dirty="0"/>
              <a:t>)</a:t>
            </a:r>
            <a:r>
              <a:rPr lang="ko-KR" altLang="en-US" sz="1400" dirty="0"/>
              <a:t>의 기본 문자 폰트가 저장되어 있고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각 문자 폰트에 해당하는 문자 코드를 </a:t>
            </a:r>
            <a:r>
              <a:rPr lang="en-US" altLang="ko-KR" sz="1400" dirty="0"/>
              <a:t>DD RAM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써주기만</a:t>
            </a:r>
            <a:r>
              <a:rPr lang="ko-KR" altLang="en-US" sz="1400" dirty="0"/>
              <a:t> 하면 이것에 해당하는 </a:t>
            </a:r>
            <a:br>
              <a:rPr lang="en-US" altLang="ko-KR" sz="1400" dirty="0"/>
            </a:br>
            <a:r>
              <a:rPr lang="ko-KR" altLang="en-US" sz="1400" dirty="0"/>
              <a:t>폰트가 자동으로 </a:t>
            </a:r>
            <a:r>
              <a:rPr lang="en-US" altLang="ko-KR" sz="1400" dirty="0"/>
              <a:t>CG ROM</a:t>
            </a:r>
            <a:r>
              <a:rPr lang="ko-KR" altLang="en-US" sz="1400" dirty="0"/>
              <a:t>에서 찾아져서 화면에 디스플레이 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39132-2A5E-49E1-82F0-CAE540AE59BB}"/>
              </a:ext>
            </a:extLst>
          </p:cNvPr>
          <p:cNvSpPr txBox="1"/>
          <p:nvPr/>
        </p:nvSpPr>
        <p:spPr>
          <a:xfrm>
            <a:off x="5128673" y="3059668"/>
            <a:ext cx="6954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- CG RAM : </a:t>
            </a:r>
            <a:r>
              <a:rPr lang="en-US" altLang="ko-KR" sz="1400" dirty="0"/>
              <a:t>CG ROM</a:t>
            </a:r>
            <a:r>
              <a:rPr lang="ko-KR" altLang="en-US" sz="1400" dirty="0"/>
              <a:t>에 지정된 기본 문자 이외의 문자를 화면에 표시하려면 </a:t>
            </a:r>
            <a:br>
              <a:rPr lang="en-US" altLang="ko-KR" sz="1400" dirty="0"/>
            </a:br>
            <a:r>
              <a:rPr lang="ko-KR" altLang="en-US" sz="1400" dirty="0"/>
              <a:t>사용자 정의문자를 만들어 사용할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정의문자를</a:t>
            </a:r>
            <a:r>
              <a:rPr lang="en-US" altLang="ko-KR" sz="1400" dirty="0"/>
              <a:t> </a:t>
            </a:r>
            <a:r>
              <a:rPr lang="ko-KR" altLang="en-US" sz="1400" dirty="0"/>
              <a:t>지정하는데 사용하는 </a:t>
            </a:r>
            <a:br>
              <a:rPr lang="en-US" altLang="ko-KR" sz="1400" dirty="0"/>
            </a:br>
            <a:r>
              <a:rPr lang="ko-KR" altLang="en-US" sz="1400" dirty="0"/>
              <a:t>메모리가 </a:t>
            </a:r>
            <a:r>
              <a:rPr lang="en-US" altLang="ko-KR" sz="1400" dirty="0"/>
              <a:t>CG RAM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772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53F31D4-45EF-419D-9C5F-20088BDF1B6D}"/>
              </a:ext>
            </a:extLst>
          </p:cNvPr>
          <p:cNvGrpSpPr/>
          <p:nvPr/>
        </p:nvGrpSpPr>
        <p:grpSpPr>
          <a:xfrm>
            <a:off x="787870" y="109061"/>
            <a:ext cx="4723698" cy="6667594"/>
            <a:chOff x="787870" y="109061"/>
            <a:chExt cx="4723698" cy="666759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875DEE5-B761-440D-9A96-833F9F848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588" y="896343"/>
              <a:ext cx="6298262" cy="472369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289157-D0B7-46DC-AA17-E31E7E2A4689}"/>
                </a:ext>
              </a:extLst>
            </p:cNvPr>
            <p:cNvSpPr txBox="1"/>
            <p:nvPr/>
          </p:nvSpPr>
          <p:spPr>
            <a:xfrm>
              <a:off x="1820411" y="6407323"/>
              <a:ext cx="2390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CG</a:t>
              </a:r>
              <a:r>
                <a:rPr lang="ko-KR" altLang="en-US" dirty="0"/>
                <a:t> </a:t>
              </a:r>
              <a:r>
                <a:rPr lang="en-US" altLang="ko-KR" dirty="0"/>
                <a:t>ROM</a:t>
              </a:r>
              <a:r>
                <a:rPr lang="ko-KR" altLang="en-US" dirty="0"/>
                <a:t>과 </a:t>
              </a:r>
              <a:r>
                <a:rPr lang="en-US" altLang="ko-KR" dirty="0"/>
                <a:t>CG RAM</a:t>
              </a: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E8ED4D-99CE-4149-B20D-E4E3F603C602}"/>
              </a:ext>
            </a:extLst>
          </p:cNvPr>
          <p:cNvSpPr txBox="1"/>
          <p:nvPr/>
        </p:nvSpPr>
        <p:spPr>
          <a:xfrm>
            <a:off x="5721291" y="637563"/>
            <a:ext cx="6510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CG ROM</a:t>
            </a:r>
            <a:r>
              <a:rPr lang="ko-KR" altLang="en-US" sz="1400" dirty="0"/>
              <a:t>에 저장되어 있는 문자를 해당하는 문자코드를 </a:t>
            </a:r>
            <a:r>
              <a:rPr lang="en-US" altLang="ko-KR" sz="1400" dirty="0"/>
              <a:t>DDRAM</a:t>
            </a:r>
            <a:r>
              <a:rPr lang="ko-KR" altLang="en-US" sz="1400" dirty="0"/>
              <a:t>에 써주면</a:t>
            </a:r>
            <a:br>
              <a:rPr lang="en-US" altLang="ko-KR" sz="1400" dirty="0"/>
            </a:br>
            <a:r>
              <a:rPr lang="en-US" altLang="ko-KR" sz="1400" dirty="0"/>
              <a:t>LCD </a:t>
            </a:r>
            <a:r>
              <a:rPr lang="ko-KR" altLang="en-US" sz="1400" dirty="0"/>
              <a:t>화면에 출력할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문자코드는 </a:t>
            </a:r>
            <a:r>
              <a:rPr lang="en-US" altLang="ko-KR" sz="1400" dirty="0"/>
              <a:t>ASCII </a:t>
            </a:r>
            <a:r>
              <a:rPr lang="ko-KR" altLang="en-US" sz="1400" dirty="0"/>
              <a:t>코드 형태로 되어 있음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DD RAM</a:t>
            </a:r>
            <a:r>
              <a:rPr lang="ko-KR" altLang="en-US" sz="1400" dirty="0"/>
              <a:t>의 </a:t>
            </a:r>
            <a:r>
              <a:rPr lang="en-US" altLang="ko-KR" sz="1400" dirty="0"/>
              <a:t>00H</a:t>
            </a:r>
            <a:r>
              <a:rPr lang="ko-KR" altLang="en-US" sz="1400" dirty="0"/>
              <a:t>번지에 </a:t>
            </a:r>
            <a:r>
              <a:rPr lang="en-US" altLang="ko-KR" sz="1400" dirty="0"/>
              <a:t>‘A’ </a:t>
            </a:r>
            <a:r>
              <a:rPr lang="ko-KR" altLang="en-US" sz="1400" dirty="0"/>
              <a:t>라는 문자를 표시하려면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먼저</a:t>
            </a:r>
            <a:r>
              <a:rPr lang="en-US" altLang="ko-KR" sz="1400" dirty="0"/>
              <a:t>, IR </a:t>
            </a:r>
            <a:r>
              <a:rPr lang="ko-KR" altLang="en-US" sz="1400" dirty="0"/>
              <a:t>레지스터에 명령어 </a:t>
            </a:r>
            <a:r>
              <a:rPr lang="en-US" altLang="ko-KR" sz="1400" dirty="0"/>
              <a:t>0x80</a:t>
            </a:r>
            <a:r>
              <a:rPr lang="ko-KR" altLang="en-US" sz="1400" dirty="0"/>
              <a:t>를 써주어서 </a:t>
            </a:r>
            <a:r>
              <a:rPr lang="en-US" altLang="ko-KR" sz="1400" dirty="0"/>
              <a:t>DD RAM</a:t>
            </a:r>
            <a:r>
              <a:rPr lang="ko-KR" altLang="en-US" sz="1400" dirty="0"/>
              <a:t>의 어드레스를 </a:t>
            </a:r>
            <a:r>
              <a:rPr lang="en-US" altLang="ko-KR" sz="1400" dirty="0"/>
              <a:t>0X00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ko-KR" altLang="en-US" sz="1400" dirty="0"/>
              <a:t>설정하고 </a:t>
            </a:r>
            <a:r>
              <a:rPr lang="en-US" altLang="ko-KR" sz="1400" dirty="0"/>
              <a:t>DR </a:t>
            </a:r>
            <a:r>
              <a:rPr lang="ko-KR" altLang="en-US" sz="1400" dirty="0"/>
              <a:t>레지스터에 문자 </a:t>
            </a:r>
            <a:r>
              <a:rPr lang="en-US" altLang="ko-KR" sz="1400" dirty="0"/>
              <a:t>‘A’</a:t>
            </a:r>
            <a:r>
              <a:rPr lang="ko-KR" altLang="en-US" sz="1400" dirty="0"/>
              <a:t>에 해당하는 </a:t>
            </a:r>
            <a:r>
              <a:rPr lang="en-US" altLang="ko-KR" sz="1400" dirty="0"/>
              <a:t>0x41 </a:t>
            </a:r>
            <a:r>
              <a:rPr lang="ko-KR" altLang="en-US" sz="1400" dirty="0"/>
              <a:t>을 써주면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289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1999BC-5F4E-4CE2-AA99-B4F09077FCA5}"/>
              </a:ext>
            </a:extLst>
          </p:cNvPr>
          <p:cNvGrpSpPr/>
          <p:nvPr/>
        </p:nvGrpSpPr>
        <p:grpSpPr>
          <a:xfrm>
            <a:off x="343950" y="100222"/>
            <a:ext cx="4370662" cy="6657556"/>
            <a:chOff x="6316912" y="109057"/>
            <a:chExt cx="4370662" cy="665755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F297FF0-652D-4C21-8F4E-EF100C65D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294" b="15583"/>
            <a:stretch/>
          </p:blipFill>
          <p:spPr>
            <a:xfrm rot="16200000">
              <a:off x="5160166" y="1483916"/>
              <a:ext cx="6298263" cy="354854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F56916-4961-4982-BF02-37573B5ED9C1}"/>
                </a:ext>
              </a:extLst>
            </p:cNvPr>
            <p:cNvSpPr txBox="1"/>
            <p:nvPr/>
          </p:nvSpPr>
          <p:spPr>
            <a:xfrm>
              <a:off x="6316912" y="6397281"/>
              <a:ext cx="437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CG</a:t>
              </a:r>
              <a:r>
                <a:rPr lang="ko-KR" altLang="en-US" dirty="0"/>
                <a:t> </a:t>
              </a:r>
              <a:r>
                <a:rPr lang="en-US" altLang="ko-KR" dirty="0"/>
                <a:t>RAM</a:t>
              </a:r>
              <a:r>
                <a:rPr lang="ko-KR" altLang="en-US" dirty="0"/>
                <a:t>에 사용자 정의문자 지정방법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0DB9E2-36CD-4D8A-BC8C-2BEA6A1DD7B6}"/>
              </a:ext>
            </a:extLst>
          </p:cNvPr>
          <p:cNvSpPr txBox="1"/>
          <p:nvPr/>
        </p:nvSpPr>
        <p:spPr>
          <a:xfrm>
            <a:off x="4580388" y="528506"/>
            <a:ext cx="74667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CG RAM</a:t>
            </a:r>
            <a:r>
              <a:rPr lang="ko-KR" altLang="en-US" sz="1400" dirty="0"/>
              <a:t> </a:t>
            </a:r>
            <a:r>
              <a:rPr lang="en-US" altLang="ko-KR" sz="1400" dirty="0"/>
              <a:t>01000000</a:t>
            </a:r>
            <a:r>
              <a:rPr lang="ko-KR" altLang="en-US" sz="1400" dirty="0"/>
              <a:t> 에서 비트 </a:t>
            </a:r>
            <a:r>
              <a:rPr lang="en-US" altLang="ko-KR" sz="1400" dirty="0"/>
              <a:t>b6,b7</a:t>
            </a:r>
            <a:r>
              <a:rPr lang="ko-KR" altLang="en-US" sz="1400" dirty="0"/>
              <a:t>는 </a:t>
            </a:r>
            <a:r>
              <a:rPr lang="en-US" altLang="ko-KR" sz="1400" dirty="0"/>
              <a:t>0,1</a:t>
            </a:r>
            <a:r>
              <a:rPr lang="ko-KR" altLang="en-US" sz="1400" dirty="0"/>
              <a:t>로 고정이다</a:t>
            </a:r>
            <a:r>
              <a:rPr lang="en-US" altLang="ko-KR" sz="1400" dirty="0"/>
              <a:t>. </a:t>
            </a:r>
            <a:r>
              <a:rPr lang="ko-KR" altLang="en-US" sz="1400" dirty="0"/>
              <a:t>비트 </a:t>
            </a:r>
            <a:r>
              <a:rPr lang="en-US" altLang="ko-KR" sz="1400" dirty="0"/>
              <a:t>b3~b5</a:t>
            </a:r>
            <a:r>
              <a:rPr lang="ko-KR" altLang="en-US" sz="1400" dirty="0"/>
              <a:t>는 </a:t>
            </a:r>
            <a:r>
              <a:rPr lang="en-US" altLang="ko-KR" sz="1400" dirty="0"/>
              <a:t>LCD</a:t>
            </a:r>
            <a:r>
              <a:rPr lang="ko-KR" altLang="en-US" sz="1400" dirty="0"/>
              <a:t>에 표시되는</a:t>
            </a:r>
            <a:br>
              <a:rPr lang="en-US" altLang="ko-KR" sz="1400" dirty="0"/>
            </a:br>
            <a:r>
              <a:rPr lang="ko-KR" altLang="en-US" sz="1400" dirty="0"/>
              <a:t>위치를 나타내는 비트이며</a:t>
            </a:r>
            <a:r>
              <a:rPr lang="en-US" altLang="ko-KR" sz="1400" dirty="0"/>
              <a:t>, </a:t>
            </a:r>
            <a:r>
              <a:rPr lang="ko-KR" altLang="en-US" sz="1400" dirty="0"/>
              <a:t>비트 </a:t>
            </a:r>
            <a:r>
              <a:rPr lang="en-US" altLang="ko-KR" sz="1400" dirty="0"/>
              <a:t>b0~b2</a:t>
            </a:r>
            <a:r>
              <a:rPr lang="ko-KR" altLang="en-US" sz="1400" dirty="0"/>
              <a:t>는 한 문자를 표시하기 위한 각 행을 나타낸다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 CG RAM</a:t>
            </a:r>
            <a:r>
              <a:rPr lang="ko-KR" altLang="en-US" sz="1400" dirty="0"/>
              <a:t>에 쓰여지는 모든 문자는 </a:t>
            </a:r>
            <a:r>
              <a:rPr lang="en-US" altLang="ko-KR" sz="1400" dirty="0"/>
              <a:t>5*8 </a:t>
            </a:r>
            <a:r>
              <a:rPr lang="ko-KR" altLang="en-US" sz="1400" dirty="0"/>
              <a:t>도트이며 마지막 </a:t>
            </a:r>
            <a:r>
              <a:rPr lang="en-US" altLang="ko-KR" sz="1400" dirty="0"/>
              <a:t>8</a:t>
            </a:r>
            <a:r>
              <a:rPr lang="ko-KR" altLang="en-US" sz="1400" dirty="0"/>
              <a:t>번째 줄은 커서가 나타나는 </a:t>
            </a:r>
            <a:br>
              <a:rPr lang="en-US" altLang="ko-KR" sz="1400" dirty="0"/>
            </a:br>
            <a:r>
              <a:rPr lang="ko-KR" altLang="en-US" sz="1400" dirty="0"/>
              <a:t>위치이다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en-US" altLang="ko-KR" sz="1400" dirty="0"/>
              <a:t>CG RAM</a:t>
            </a:r>
            <a:r>
              <a:rPr lang="ko-KR" altLang="en-US" sz="1400" dirty="0"/>
              <a:t>에는 </a:t>
            </a:r>
            <a:r>
              <a:rPr lang="en-US" altLang="ko-KR" sz="1400" dirty="0"/>
              <a:t>5*7 </a:t>
            </a:r>
            <a:r>
              <a:rPr lang="ko-KR" altLang="en-US" sz="1400" dirty="0"/>
              <a:t>도트를 사용하는 경우에는 최대 </a:t>
            </a:r>
            <a:r>
              <a:rPr lang="en-US" altLang="ko-KR" sz="1400" dirty="0"/>
              <a:t>8</a:t>
            </a:r>
            <a:r>
              <a:rPr lang="ko-KR" altLang="en-US" sz="1400" dirty="0"/>
              <a:t>문자까지 정의할 수 있고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5*10 </a:t>
            </a:r>
            <a:r>
              <a:rPr lang="ko-KR" altLang="en-US" sz="1400" dirty="0"/>
              <a:t>도트의 경우에는 최대 </a:t>
            </a:r>
            <a:r>
              <a:rPr lang="en-US" altLang="ko-KR" sz="1400" dirty="0"/>
              <a:t>4</a:t>
            </a:r>
            <a:r>
              <a:rPr lang="ko-KR" altLang="en-US" sz="1400" dirty="0"/>
              <a:t>문자까지 정의하여 사용할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62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38788-58D9-41A9-A789-60BB1E2D59DE}"/>
              </a:ext>
            </a:extLst>
          </p:cNvPr>
          <p:cNvSpPr txBox="1"/>
          <p:nvPr/>
        </p:nvSpPr>
        <p:spPr>
          <a:xfrm>
            <a:off x="335560" y="24319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LCD </a:t>
            </a:r>
            <a:r>
              <a:rPr lang="ko-KR" altLang="en-US" b="1" dirty="0"/>
              <a:t>모듈의 단자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F5C60-D07D-4B91-88A0-2F8A11E3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9" y="880757"/>
            <a:ext cx="64579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7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7B877-D817-419A-9D5A-262C590831E0}"/>
              </a:ext>
            </a:extLst>
          </p:cNvPr>
          <p:cNvSpPr txBox="1"/>
          <p:nvPr/>
        </p:nvSpPr>
        <p:spPr>
          <a:xfrm>
            <a:off x="285227" y="176081"/>
            <a:ext cx="28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READ/WRITE </a:t>
            </a:r>
            <a:r>
              <a:rPr lang="ko-KR" altLang="en-US" b="1" dirty="0"/>
              <a:t>타이밍도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7B3FC4-2277-42F6-A1FD-DE08E3483702}"/>
              </a:ext>
            </a:extLst>
          </p:cNvPr>
          <p:cNvGrpSpPr/>
          <p:nvPr/>
        </p:nvGrpSpPr>
        <p:grpSpPr>
          <a:xfrm>
            <a:off x="518107" y="687897"/>
            <a:ext cx="8286750" cy="6087303"/>
            <a:chOff x="518107" y="687897"/>
            <a:chExt cx="8286750" cy="60873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94D4F9-ECD2-45FF-B8A3-1EB6A41C6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23"/>
            <a:stretch/>
          </p:blipFill>
          <p:spPr>
            <a:xfrm>
              <a:off x="518107" y="687897"/>
              <a:ext cx="8286750" cy="608730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D1FCF09-B6D2-4F1A-9979-2DA985C4D617}"/>
                </a:ext>
              </a:extLst>
            </p:cNvPr>
            <p:cNvSpPr/>
            <p:nvPr/>
          </p:nvSpPr>
          <p:spPr>
            <a:xfrm>
              <a:off x="6400800" y="1786855"/>
              <a:ext cx="612396" cy="1895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CC9BE4-8232-4103-900B-E1AEFE80D008}"/>
                </a:ext>
              </a:extLst>
            </p:cNvPr>
            <p:cNvSpPr/>
            <p:nvPr/>
          </p:nvSpPr>
          <p:spPr>
            <a:xfrm>
              <a:off x="6400800" y="4781725"/>
              <a:ext cx="612396" cy="1895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F8AB4C-FDE0-4910-96E9-5E6F0B0E5F65}"/>
              </a:ext>
            </a:extLst>
          </p:cNvPr>
          <p:cNvSpPr txBox="1"/>
          <p:nvPr/>
        </p:nvSpPr>
        <p:spPr>
          <a:xfrm>
            <a:off x="9043332" y="3573710"/>
            <a:ext cx="289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</a:t>
            </a:r>
            <a:r>
              <a:rPr lang="ko-KR" altLang="en-US" sz="1400" dirty="0"/>
              <a:t>의 </a:t>
            </a:r>
            <a:r>
              <a:rPr lang="en-US" altLang="ko-KR" sz="1400" dirty="0"/>
              <a:t>low edge</a:t>
            </a:r>
            <a:r>
              <a:rPr lang="ko-KR" altLang="en-US" sz="1400" dirty="0"/>
              <a:t>에서 </a:t>
            </a:r>
            <a:r>
              <a:rPr lang="en-US" altLang="ko-KR" sz="1400" dirty="0"/>
              <a:t>DB0 to DB7</a:t>
            </a:r>
            <a:r>
              <a:rPr lang="ko-KR" altLang="en-US" sz="1400" dirty="0"/>
              <a:t>의 </a:t>
            </a:r>
            <a:br>
              <a:rPr lang="en-US" altLang="ko-KR" sz="1400" dirty="0"/>
            </a:br>
            <a:r>
              <a:rPr lang="ko-KR" altLang="en-US" sz="1400" dirty="0"/>
              <a:t>데이터가 </a:t>
            </a:r>
            <a:r>
              <a:rPr lang="en-US" altLang="ko-KR" sz="1400" dirty="0"/>
              <a:t>READ </a:t>
            </a:r>
            <a:r>
              <a:rPr lang="ko-KR" altLang="en-US" sz="1400" dirty="0"/>
              <a:t>또는 </a:t>
            </a:r>
            <a:r>
              <a:rPr lang="en-US" altLang="ko-KR" sz="1400" dirty="0"/>
              <a:t>WRITE </a:t>
            </a:r>
            <a:r>
              <a:rPr lang="ko-KR" altLang="en-US" sz="1400" dirty="0"/>
              <a:t>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360C9B-BF0A-4AE7-996A-5B1C8877F139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7013196" y="2734811"/>
            <a:ext cx="2030136" cy="110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3D0AD-B16D-4296-9536-82F73C26B0F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7013196" y="3835320"/>
            <a:ext cx="2030136" cy="189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1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157EC-8850-486D-A9AE-86E58E9CB0A7}"/>
              </a:ext>
            </a:extLst>
          </p:cNvPr>
          <p:cNvSpPr txBox="1"/>
          <p:nvPr/>
        </p:nvSpPr>
        <p:spPr>
          <a:xfrm>
            <a:off x="285227" y="176081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LCD </a:t>
            </a:r>
            <a:r>
              <a:rPr lang="ko-KR" altLang="en-US" b="1" dirty="0"/>
              <a:t>컨트롤러의 명령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77EE53-394A-46B6-B580-558620CB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97" y="780176"/>
            <a:ext cx="9691568" cy="5988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636C1-5871-414E-AF89-67D54122A429}"/>
              </a:ext>
            </a:extLst>
          </p:cNvPr>
          <p:cNvSpPr txBox="1"/>
          <p:nvPr/>
        </p:nvSpPr>
        <p:spPr>
          <a:xfrm>
            <a:off x="3657600" y="237636"/>
            <a:ext cx="6941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 핀의 신호를 명령표와 타이밍도에 맞게 설정해서 데이터를 전송해주면 됨</a:t>
            </a:r>
            <a:r>
              <a:rPr lang="en-US" altLang="ko-KR" sz="1400" dirty="0"/>
              <a:t>. (GPIO)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8BEA3C-B5C9-400B-A446-3BF6C842540B}"/>
              </a:ext>
            </a:extLst>
          </p:cNvPr>
          <p:cNvSpPr/>
          <p:nvPr/>
        </p:nvSpPr>
        <p:spPr>
          <a:xfrm>
            <a:off x="2265028" y="1048624"/>
            <a:ext cx="3967992" cy="369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6E4435-EB0E-4847-844E-833D5054E3C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249024" y="545413"/>
            <a:ext cx="2879238" cy="5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14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E24E6-46CD-4F60-9EA7-6D2B1EF80A9D}"/>
              </a:ext>
            </a:extLst>
          </p:cNvPr>
          <p:cNvSpPr txBox="1"/>
          <p:nvPr/>
        </p:nvSpPr>
        <p:spPr>
          <a:xfrm>
            <a:off x="285227" y="17608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en-US" altLang="ko-KR" b="1"/>
              <a:t>MCU-LCD </a:t>
            </a:r>
            <a:r>
              <a:rPr lang="ko-KR" altLang="en-US" b="1"/>
              <a:t>회로도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447965-EB6D-4DC1-A8DD-9FFE4ADD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82" y="635697"/>
            <a:ext cx="8814036" cy="55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0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1468</Words>
  <Application>Microsoft Office PowerPoint</Application>
  <PresentationFormat>와이드스크린</PresentationFormat>
  <Paragraphs>278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sangjae ahn</dc:creator>
  <cp:lastModifiedBy>sangjae ahn</cp:lastModifiedBy>
  <cp:revision>53</cp:revision>
  <dcterms:created xsi:type="dcterms:W3CDTF">2019-01-29T03:21:39Z</dcterms:created>
  <dcterms:modified xsi:type="dcterms:W3CDTF">2019-02-09T08:13:23Z</dcterms:modified>
</cp:coreProperties>
</file>