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20" r:id="rId3"/>
    <p:sldId id="314" r:id="rId4"/>
    <p:sldId id="315" r:id="rId5"/>
    <p:sldId id="316" r:id="rId6"/>
    <p:sldId id="317" r:id="rId7"/>
    <p:sldId id="323" r:id="rId8"/>
    <p:sldId id="325" r:id="rId9"/>
    <p:sldId id="319" r:id="rId10"/>
    <p:sldId id="321" r:id="rId11"/>
    <p:sldId id="322" r:id="rId12"/>
    <p:sldId id="34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상재(전자및항공전자공학전공(학부))" initials="안" lastIdx="3" clrIdx="0">
    <p:extLst>
      <p:ext uri="{19B8F6BF-5375-455C-9EA6-DF929625EA0E}">
        <p15:presenceInfo xmlns:p15="http://schemas.microsoft.com/office/powerpoint/2012/main" userId="S-1-5-21-1545555495-1088133546-210661109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8FDD-B0D6-4660-A9B6-264CBFBC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55D99-6539-455F-9E86-24AAF616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2095E-5D4B-4116-A3BF-A24E19EA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4920-D28C-4802-BCE2-5B4DDADE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12725-60C3-4433-B1A3-695C0F2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00A5-1EDE-41A0-B908-29E6E5F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F61A-06AB-4122-8382-1DE89646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1A74-8C07-472C-9453-3960763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4F7F-D187-4D71-A513-AD6F1A0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0B25-33CB-4A98-B5EC-481BDE7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FE67A-9002-4BC0-BC27-1993379A8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1E185-3342-4F1A-8D8B-60C1BE9B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E6DEB-C52F-4935-B97C-7F36901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4994B-C17B-4A97-9B5D-56B09C5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1F7A-292E-4CD2-95F3-47ECF16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607B-E751-4895-B9B4-F86F4E4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EC7FF-5D87-473A-8E37-E81219CB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3D68-629F-47EB-932A-E2BEAA1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3341C-621F-4E0F-ADE6-C477130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C1EAC-F419-4D5F-90C8-4BBB355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12A9-4541-4AD0-B81F-4CBA2A4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FD896-0327-40D7-AE19-FC59FFAA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85BF6-2A03-4C94-90B4-591BA0FE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67134-FA34-42A1-89E7-E69B117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959D-4987-4640-A204-F36CEAE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A27F-C86C-444B-B3F5-090D3FD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5FC2-E075-4475-9656-8C577796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0E00D-AD88-4C3D-BE54-A66A0F22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82233-74D1-4E0B-B8F3-6B2CCE99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9485-1E6F-4533-9252-7772FEE7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1DA4D-8069-4BEF-8E49-47635E8E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4D5D-6EED-43E7-98DE-04E1129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F7512-28AA-4472-8667-7C8EA7CF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7EFA0-4A05-44DB-8BC4-DAC3B36A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B909F-3B8A-4DA5-95D7-E6B32050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F174E-9163-4F73-BA16-81C364BA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0F1-47F0-4254-A57F-05E1F8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70102-5D72-4175-B3FD-1196520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99C67-83C9-4164-B09A-A35A135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9DC1-6D62-4516-A52D-F1BD2E6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DC1AC-C796-4CF3-AE6D-19F9EBA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7371E-F350-455B-B1D2-C95EB70B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5D6D-0981-46CA-B4DA-C3749D7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4BA72-E766-4FCE-8EF5-008B646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71D16-9934-44E5-888F-DD9BEEE4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9B06A-F968-4498-905D-9409B747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BEDC-D8C0-430B-AE77-A6B0092B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0893-C015-476D-9EC0-E0D46E31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AB7B1-73AA-42D6-A97B-DEA94F6E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494C-FE8C-4695-A55D-241096C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3C41-AEE1-4597-B83B-44BE65AD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ABE6A-15C2-4423-AAEB-5373B41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D4F6-5BD1-434B-AACA-D4726C7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6926D-CC58-4D50-97D4-761FDE8B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67558-84C3-478C-93FD-D11C2FC27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6B040-91DA-40D3-8F6F-2B33287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1C836-8FE4-4C7D-BD79-27ABC9EF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D349D-37E5-40BC-8D04-7B09D53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CAED-14F5-4ADF-8D7A-B9956AAD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BB00C-0073-4A1F-B1C1-0B36B6EC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6EF4-F831-41D5-96C4-E0D12C8A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7B883-5207-47C4-AC78-953AEF32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F8A5D-3F9D-4B48-9EC6-42C90708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8DEED-CCF3-4A05-800B-190272F2468F}"/>
              </a:ext>
            </a:extLst>
          </p:cNvPr>
          <p:cNvSpPr txBox="1"/>
          <p:nvPr/>
        </p:nvSpPr>
        <p:spPr>
          <a:xfrm>
            <a:off x="2589655" y="1325460"/>
            <a:ext cx="7012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DSP, MCU, Xilinx Zynq FPGA</a:t>
            </a:r>
            <a:endParaRPr lang="ko-KR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전문가 과정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CD004-C665-4E2C-94B0-F194F5872F46}"/>
              </a:ext>
            </a:extLst>
          </p:cNvPr>
          <p:cNvSpPr txBox="1"/>
          <p:nvPr/>
        </p:nvSpPr>
        <p:spPr>
          <a:xfrm>
            <a:off x="8464492" y="4219662"/>
            <a:ext cx="29828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2018.09.29</a:t>
            </a:r>
          </a:p>
          <a:p>
            <a:endParaRPr lang="en-US" altLang="ko-KR" b="1" dirty="0"/>
          </a:p>
          <a:p>
            <a:r>
              <a:rPr lang="ko-KR" altLang="ko-KR" b="1" dirty="0"/>
              <a:t>강사 </a:t>
            </a:r>
            <a:r>
              <a:rPr lang="en-US" altLang="ko-KR" b="1" dirty="0"/>
              <a:t>– Innova Lee(</a:t>
            </a:r>
            <a:r>
              <a:rPr lang="ko-KR" altLang="ko-KR" b="1" dirty="0"/>
              <a:t>이상훈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gcccompil3r@gmail.com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학생 </a:t>
            </a:r>
            <a:r>
              <a:rPr lang="en-US" altLang="ko-KR" b="1" dirty="0"/>
              <a:t>– </a:t>
            </a:r>
            <a:r>
              <a:rPr lang="ko-KR" altLang="ko-KR" b="1" dirty="0"/>
              <a:t>안상재</a:t>
            </a:r>
            <a:endParaRPr lang="ko-KR" altLang="ko-KR" dirty="0"/>
          </a:p>
          <a:p>
            <a:r>
              <a:rPr lang="en-US" altLang="ko-KR" dirty="0"/>
              <a:t>sangjae2015@naver.com</a:t>
            </a:r>
            <a:endParaRPr lang="ko-KR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CEEE7-A7E7-40C5-98C3-BB03AD9301C0}"/>
              </a:ext>
            </a:extLst>
          </p:cNvPr>
          <p:cNvSpPr txBox="1"/>
          <p:nvPr/>
        </p:nvSpPr>
        <p:spPr>
          <a:xfrm>
            <a:off x="3646775" y="3271707"/>
            <a:ext cx="4898457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DCDC converter based on LM2576-adj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988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43489-59D7-4E91-91F2-B3F79E7464DC}"/>
              </a:ext>
            </a:extLst>
          </p:cNvPr>
          <p:cNvSpPr txBox="1"/>
          <p:nvPr/>
        </p:nvSpPr>
        <p:spPr>
          <a:xfrm>
            <a:off x="566574" y="612396"/>
            <a:ext cx="145905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1) </a:t>
            </a:r>
            <a:r>
              <a:rPr lang="ko-KR" altLang="en-US" sz="1300" b="1" dirty="0" err="1"/>
              <a:t>저항값</a:t>
            </a:r>
            <a:r>
              <a:rPr lang="ko-KR" altLang="en-US" sz="1300" b="1" dirty="0"/>
              <a:t> 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80DBF6-FE60-4DE9-8837-13751CD6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9" y="1215267"/>
            <a:ext cx="3648721" cy="155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BC871-72F7-499B-A440-D0AA26ADDD97}"/>
              </a:ext>
            </a:extLst>
          </p:cNvPr>
          <p:cNvSpPr txBox="1"/>
          <p:nvPr/>
        </p:nvSpPr>
        <p:spPr>
          <a:xfrm>
            <a:off x="4923350" y="1537525"/>
            <a:ext cx="140775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R2 = 7.15K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64F8D84-829C-43E7-A656-80256E3D2767}"/>
              </a:ext>
            </a:extLst>
          </p:cNvPr>
          <p:cNvSpPr/>
          <p:nvPr/>
        </p:nvSpPr>
        <p:spPr>
          <a:xfrm>
            <a:off x="3972986" y="1493240"/>
            <a:ext cx="775183" cy="671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2A33-A9B4-4E41-A8AB-A8CAE47FCD09}"/>
              </a:ext>
            </a:extLst>
          </p:cNvPr>
          <p:cNvSpPr txBox="1"/>
          <p:nvPr/>
        </p:nvSpPr>
        <p:spPr>
          <a:xfrm>
            <a:off x="1454960" y="2768367"/>
            <a:ext cx="1856598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>
                <a:solidFill>
                  <a:srgbClr val="0070C0"/>
                </a:solidFill>
              </a:rPr>
              <a:t>R1</a:t>
            </a:r>
            <a:r>
              <a:rPr lang="ko-KR" altLang="en-US" sz="1300" dirty="0">
                <a:solidFill>
                  <a:srgbClr val="0070C0"/>
                </a:solidFill>
              </a:rPr>
              <a:t> </a:t>
            </a:r>
            <a:r>
              <a:rPr lang="en-US" altLang="ko-KR" sz="1300" dirty="0">
                <a:solidFill>
                  <a:srgbClr val="0070C0"/>
                </a:solidFill>
              </a:rPr>
              <a:t>= 1K (</a:t>
            </a:r>
            <a:r>
              <a:rPr lang="ko-KR" altLang="en-US" sz="1300" dirty="0">
                <a:solidFill>
                  <a:srgbClr val="0070C0"/>
                </a:solidFill>
              </a:rPr>
              <a:t>임의로 선정</a:t>
            </a:r>
            <a:r>
              <a:rPr lang="en-US" altLang="ko-KR" sz="1300" dirty="0">
                <a:solidFill>
                  <a:srgbClr val="0070C0"/>
                </a:solidFill>
              </a:rPr>
              <a:t>)</a:t>
            </a:r>
            <a:endParaRPr lang="ko-KR" altLang="en-US" sz="13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BD45-DB4B-4AD0-8657-B094E6DC512A}"/>
              </a:ext>
            </a:extLst>
          </p:cNvPr>
          <p:cNvSpPr txBox="1"/>
          <p:nvPr/>
        </p:nvSpPr>
        <p:spPr>
          <a:xfrm>
            <a:off x="649931" y="3382132"/>
            <a:ext cx="129234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2) </a:t>
            </a:r>
            <a:r>
              <a:rPr lang="ko-KR" altLang="en-US" sz="1300" b="1" dirty="0"/>
              <a:t>인덕터 선정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E9EF12-D7BA-430F-9CFC-FA4BE78E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7" y="4263197"/>
            <a:ext cx="365760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1C7C14-A794-4250-A793-CD2E5DE66A3D}"/>
              </a:ext>
            </a:extLst>
          </p:cNvPr>
          <p:cNvSpPr txBox="1"/>
          <p:nvPr/>
        </p:nvSpPr>
        <p:spPr>
          <a:xfrm>
            <a:off x="315386" y="3890118"/>
            <a:ext cx="267708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/>
              <a:t>E : </a:t>
            </a:r>
            <a:r>
              <a:rPr lang="ko-KR" altLang="en-US" sz="1200" dirty="0"/>
              <a:t>인덕터에 걸리는 전압</a:t>
            </a:r>
            <a:r>
              <a:rPr lang="en-US" altLang="ko-KR" sz="1200" dirty="0"/>
              <a:t>, T: us </a:t>
            </a:r>
            <a:r>
              <a:rPr lang="ko-KR" altLang="en-US" sz="1200" dirty="0"/>
              <a:t>단위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4974C-1D6B-47FF-8381-210D68FF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22" y="5335512"/>
            <a:ext cx="3067050" cy="4857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2542BD-FF78-4CFF-8834-FF65035E79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82347" y="4948997"/>
            <a:ext cx="0" cy="386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FC73FC-8168-4329-A8C9-EA0C88443079}"/>
              </a:ext>
            </a:extLst>
          </p:cNvPr>
          <p:cNvGrpSpPr/>
          <p:nvPr/>
        </p:nvGrpSpPr>
        <p:grpSpPr>
          <a:xfrm>
            <a:off x="392534" y="6026827"/>
            <a:ext cx="3810350" cy="409277"/>
            <a:chOff x="392534" y="6026827"/>
            <a:chExt cx="3810350" cy="40927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976113F-AD53-4BC8-ACC3-7613097B8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34" y="6055104"/>
              <a:ext cx="1905000" cy="3810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DA54E45-3372-4FAA-9E0B-B587CFE6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3259" y="6026827"/>
              <a:ext cx="1752600" cy="36195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60F8FB-E003-40E4-B995-D15E5D831B77}"/>
                </a:ext>
              </a:extLst>
            </p:cNvPr>
            <p:cNvSpPr/>
            <p:nvPr/>
          </p:nvSpPr>
          <p:spPr>
            <a:xfrm>
              <a:off x="392534" y="6026827"/>
              <a:ext cx="3810350" cy="381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F5790B-83A7-4B57-B8A6-98B990887D95}"/>
              </a:ext>
            </a:extLst>
          </p:cNvPr>
          <p:cNvGrpSpPr/>
          <p:nvPr/>
        </p:nvGrpSpPr>
        <p:grpSpPr>
          <a:xfrm>
            <a:off x="5970732" y="3003259"/>
            <a:ext cx="3366214" cy="3659615"/>
            <a:chOff x="5126047" y="3562619"/>
            <a:chExt cx="2410122" cy="277275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908F647-62D3-4BF2-995B-C4635D930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6047" y="3562619"/>
              <a:ext cx="2410122" cy="277275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911458-8726-4544-B0A1-61AEECA0ECA9}"/>
                </a:ext>
              </a:extLst>
            </p:cNvPr>
            <p:cNvSpPr/>
            <p:nvPr/>
          </p:nvSpPr>
          <p:spPr>
            <a:xfrm>
              <a:off x="7315200" y="4412609"/>
              <a:ext cx="176169" cy="1342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79C3259-ECFA-4EB6-B5A6-900734C1B5B9}"/>
              </a:ext>
            </a:extLst>
          </p:cNvPr>
          <p:cNvSpPr/>
          <p:nvPr/>
        </p:nvSpPr>
        <p:spPr>
          <a:xfrm>
            <a:off x="4596178" y="5872242"/>
            <a:ext cx="980606" cy="671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5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0CCC6-2CC2-40CB-84FF-74963DC17ACC}"/>
              </a:ext>
            </a:extLst>
          </p:cNvPr>
          <p:cNvSpPr txBox="1"/>
          <p:nvPr/>
        </p:nvSpPr>
        <p:spPr>
          <a:xfrm>
            <a:off x="577857" y="364760"/>
            <a:ext cx="1165704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3) </a:t>
            </a:r>
            <a:r>
              <a:rPr lang="en-US" altLang="ko-KR" sz="1300" b="1" dirty="0" err="1"/>
              <a:t>Cout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선정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34B22-1A17-42B6-B2E8-BD3D7975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3" y="1538512"/>
            <a:ext cx="2723286" cy="616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3CB77-5E5B-4FF0-B06A-8CB2DE8EC2DD}"/>
              </a:ext>
            </a:extLst>
          </p:cNvPr>
          <p:cNvSpPr txBox="1"/>
          <p:nvPr/>
        </p:nvSpPr>
        <p:spPr>
          <a:xfrm>
            <a:off x="380471" y="913089"/>
            <a:ext cx="5941883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 err="1"/>
              <a:t>Cout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커패시터와</a:t>
            </a:r>
            <a:r>
              <a:rPr lang="ko-KR" altLang="en-US" sz="1300" dirty="0"/>
              <a:t> 인덕터는 </a:t>
            </a:r>
            <a:r>
              <a:rPr lang="en-US" altLang="ko-KR" sz="1300" dirty="0"/>
              <a:t>pole-pair(</a:t>
            </a:r>
            <a:r>
              <a:rPr lang="ko-KR" altLang="en-US" sz="1300" dirty="0" err="1"/>
              <a:t>용량성</a:t>
            </a:r>
            <a:r>
              <a:rPr lang="ko-KR" altLang="en-US" sz="1300" dirty="0"/>
              <a:t> </a:t>
            </a:r>
            <a:r>
              <a:rPr lang="en-US" altLang="ko-KR" sz="1300" dirty="0"/>
              <a:t>&lt;-&gt;</a:t>
            </a:r>
            <a:r>
              <a:rPr lang="en-US" altLang="ko-KR" sz="1300" dirty="0"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sym typeface="Wingdings" panose="05000000000000000000" pitchFamily="2" charset="2"/>
              </a:rPr>
              <a:t>유도성 극성이 대비됨</a:t>
            </a:r>
            <a:r>
              <a:rPr lang="en-US" altLang="ko-KR" sz="1300" dirty="0"/>
              <a:t>) </a:t>
            </a:r>
            <a:r>
              <a:rPr lang="ko-KR" altLang="en-US" sz="1300" dirty="0"/>
              <a:t>이룸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88245-2D91-4AF8-8B9D-C9604B7CB10E}"/>
              </a:ext>
            </a:extLst>
          </p:cNvPr>
          <p:cNvSpPr txBox="1"/>
          <p:nvPr/>
        </p:nvSpPr>
        <p:spPr>
          <a:xfrm>
            <a:off x="560183" y="2367130"/>
            <a:ext cx="1233030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 err="1"/>
              <a:t>Cout</a:t>
            </a:r>
            <a:r>
              <a:rPr lang="en-US" altLang="ko-KR" sz="1300" dirty="0"/>
              <a:t> = 222uF</a:t>
            </a:r>
            <a:endParaRPr lang="ko-KR" altLang="en-US" sz="13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BF4903-AD22-4246-80D7-5D8832ADA0C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176698" y="2720881"/>
            <a:ext cx="0" cy="754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30BD0B-D2A0-4E16-A931-D8DA075DAC51}"/>
              </a:ext>
            </a:extLst>
          </p:cNvPr>
          <p:cNvSpPr txBox="1"/>
          <p:nvPr/>
        </p:nvSpPr>
        <p:spPr>
          <a:xfrm>
            <a:off x="1407565" y="2909611"/>
            <a:ext cx="5412059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dirty="0"/>
              <a:t>안정적인 동작을 위해 계산 결과보다 </a:t>
            </a:r>
            <a:r>
              <a:rPr lang="en-US" altLang="ko-KR" sz="1300" dirty="0"/>
              <a:t>2~4</a:t>
            </a:r>
            <a:r>
              <a:rPr lang="ko-KR" altLang="en-US" sz="1300" dirty="0"/>
              <a:t>배 정도 큰 용량 값을 선정함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9D50D-23B2-48F5-A249-554DEF3BA9BB}"/>
              </a:ext>
            </a:extLst>
          </p:cNvPr>
          <p:cNvSpPr txBox="1"/>
          <p:nvPr/>
        </p:nvSpPr>
        <p:spPr>
          <a:xfrm>
            <a:off x="5905665" y="1711533"/>
            <a:ext cx="5793574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 err="1"/>
              <a:t>Cout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커패시터의</a:t>
            </a:r>
            <a:r>
              <a:rPr lang="ko-KR" altLang="en-US" sz="1300" dirty="0"/>
              <a:t> 내압은 출력 전압의 적어도 </a:t>
            </a:r>
            <a:r>
              <a:rPr lang="en-US" altLang="ko-KR" sz="1300" dirty="0"/>
              <a:t>1.5</a:t>
            </a:r>
            <a:r>
              <a:rPr lang="ko-KR" altLang="en-US" sz="1300" dirty="0"/>
              <a:t>배 이상 이어야 한다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>=&gt; 10V </a:t>
            </a:r>
            <a:r>
              <a:rPr lang="ko-KR" altLang="en-US" sz="1300" dirty="0"/>
              <a:t>출력 전압이라면</a:t>
            </a:r>
            <a:r>
              <a:rPr lang="en-US" altLang="ko-KR" sz="1300" dirty="0"/>
              <a:t>, </a:t>
            </a:r>
            <a:r>
              <a:rPr lang="ko-KR" altLang="en-US" sz="1300" dirty="0"/>
              <a:t>적어도 </a:t>
            </a:r>
            <a:r>
              <a:rPr lang="en-US" altLang="ko-KR" sz="1300" dirty="0"/>
              <a:t>15V </a:t>
            </a:r>
            <a:r>
              <a:rPr lang="ko-KR" altLang="en-US" sz="1300" dirty="0"/>
              <a:t>내압을 가진 </a:t>
            </a:r>
            <a:r>
              <a:rPr lang="ko-KR" altLang="en-US" sz="1300" dirty="0" err="1"/>
              <a:t>커패시터를</a:t>
            </a:r>
            <a:r>
              <a:rPr lang="ko-KR" altLang="en-US" sz="1300" dirty="0"/>
              <a:t> 사용해야 함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AF6F98-C4A1-4097-AFB2-AE989B74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5" y="3475415"/>
            <a:ext cx="1533525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6531CB-7A2E-4A9E-AC56-58FB87F1035C}"/>
              </a:ext>
            </a:extLst>
          </p:cNvPr>
          <p:cNvSpPr txBox="1"/>
          <p:nvPr/>
        </p:nvSpPr>
        <p:spPr>
          <a:xfrm>
            <a:off x="597322" y="4513065"/>
            <a:ext cx="1751570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4) Catch-diode </a:t>
            </a:r>
            <a:r>
              <a:rPr lang="ko-KR" altLang="en-US" sz="1300" b="1" dirty="0"/>
              <a:t>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BE2788-4543-40D5-A902-F3D5A9442C38}"/>
              </a:ext>
            </a:extLst>
          </p:cNvPr>
          <p:cNvSpPr txBox="1"/>
          <p:nvPr/>
        </p:nvSpPr>
        <p:spPr>
          <a:xfrm>
            <a:off x="560183" y="4880832"/>
            <a:ext cx="5755935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en-US" altLang="ko-KR" sz="1300" dirty="0" err="1"/>
              <a:t>cath</a:t>
            </a:r>
            <a:r>
              <a:rPr lang="en-US" altLang="ko-KR" sz="1300" dirty="0"/>
              <a:t> </a:t>
            </a:r>
            <a:r>
              <a:rPr lang="ko-KR" altLang="en-US" sz="1300" dirty="0"/>
              <a:t>다이오드의 전류 </a:t>
            </a:r>
            <a:r>
              <a:rPr lang="en-US" altLang="ko-KR" sz="1300" dirty="0"/>
              <a:t>current rating </a:t>
            </a:r>
            <a:r>
              <a:rPr lang="ko-KR" altLang="en-US" sz="1300" dirty="0"/>
              <a:t>은 최대 부하 전류보다 </a:t>
            </a:r>
            <a:r>
              <a:rPr lang="en-US" altLang="ko-KR" sz="1300" dirty="0"/>
              <a:t>1.2</a:t>
            </a:r>
            <a:r>
              <a:rPr lang="ko-KR" altLang="en-US" sz="1300" dirty="0"/>
              <a:t>배 </a:t>
            </a:r>
            <a:r>
              <a:rPr lang="ko-KR" altLang="en-US" sz="1300" dirty="0" err="1"/>
              <a:t>커야함</a:t>
            </a:r>
            <a:endParaRPr lang="ko-KR" altLang="en-US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6ED1FD-6128-4016-8CC9-DDBA8211DE33}"/>
              </a:ext>
            </a:extLst>
          </p:cNvPr>
          <p:cNvSpPr txBox="1"/>
          <p:nvPr/>
        </p:nvSpPr>
        <p:spPr>
          <a:xfrm>
            <a:off x="578617" y="5275316"/>
            <a:ext cx="2059153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/>
              <a:t>5) Input Capacitor (</a:t>
            </a:r>
            <a:r>
              <a:rPr lang="en-US" altLang="ko-KR" sz="1300" b="1" dirty="0" err="1"/>
              <a:t>Cin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82528-3549-45F9-99A7-31C46C555D34}"/>
              </a:ext>
            </a:extLst>
          </p:cNvPr>
          <p:cNvSpPr txBox="1"/>
          <p:nvPr/>
        </p:nvSpPr>
        <p:spPr>
          <a:xfrm>
            <a:off x="560183" y="5727667"/>
            <a:ext cx="6227218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알루미늄 또는 </a:t>
            </a:r>
            <a:r>
              <a:rPr lang="ko-KR" altLang="en-US" sz="1300" dirty="0" err="1"/>
              <a:t>탄탈</a:t>
            </a:r>
            <a:r>
              <a:rPr lang="ko-KR" altLang="en-US" sz="1300" dirty="0"/>
              <a:t> </a:t>
            </a:r>
            <a:r>
              <a:rPr lang="en-US" altLang="ko-KR" sz="1300" dirty="0"/>
              <a:t>bypass </a:t>
            </a:r>
            <a:r>
              <a:rPr lang="ko-KR" altLang="en-US" sz="1300" dirty="0" err="1"/>
              <a:t>커패시터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레귤레이터에</a:t>
            </a:r>
            <a:r>
              <a:rPr lang="ko-KR" altLang="en-US" sz="1300" dirty="0"/>
              <a:t> 최대한 가깝게 배치해야 함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en-US" altLang="ko-KR" sz="1300" dirty="0"/>
              <a:t>=&gt; </a:t>
            </a:r>
            <a:r>
              <a:rPr lang="ko-KR" altLang="en-US" sz="1300" dirty="0"/>
              <a:t>인덕턴스 성분을 줄여서 안정성을 위함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111-3AEF-48C0-930C-2BFF83B402FF}"/>
              </a:ext>
            </a:extLst>
          </p:cNvPr>
          <p:cNvSpPr txBox="1"/>
          <p:nvPr/>
        </p:nvSpPr>
        <p:spPr>
          <a:xfrm>
            <a:off x="4291395" y="4621595"/>
            <a:ext cx="385042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/>
              <a:t>3A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3929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65A0C3-F0BF-4645-A26B-A8310B1EBCDD}"/>
              </a:ext>
            </a:extLst>
          </p:cNvPr>
          <p:cNvGrpSpPr/>
          <p:nvPr/>
        </p:nvGrpSpPr>
        <p:grpSpPr>
          <a:xfrm>
            <a:off x="565355" y="258009"/>
            <a:ext cx="11064643" cy="6402850"/>
            <a:chOff x="372408" y="148952"/>
            <a:chExt cx="11064643" cy="64028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D95DE34-FC78-452D-A730-82F7D61ED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408" y="3032052"/>
              <a:ext cx="7029056" cy="35197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2527D4-77BB-4487-B2AC-667C90CEC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544" t="8440" r="16208" b="23547"/>
            <a:stretch/>
          </p:blipFill>
          <p:spPr>
            <a:xfrm>
              <a:off x="2910980" y="148952"/>
              <a:ext cx="3254930" cy="2468951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29D97DF-09BD-43A3-BDA1-0CAE6A6CF5B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875714" y="2617903"/>
              <a:ext cx="662731" cy="1157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8FC056-371C-4953-8922-913B5CB70D90}"/>
                </a:ext>
              </a:extLst>
            </p:cNvPr>
            <p:cNvSpPr txBox="1"/>
            <p:nvPr/>
          </p:nvSpPr>
          <p:spPr>
            <a:xfrm>
              <a:off x="6225222" y="562976"/>
              <a:ext cx="2539478" cy="353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00" dirty="0"/>
                <a:t>R16</a:t>
              </a:r>
              <a:r>
                <a:rPr lang="ko-KR" altLang="en-US" sz="1300" dirty="0"/>
                <a:t> 값에 따라 </a:t>
              </a:r>
              <a:r>
                <a:rPr lang="en-US" altLang="ko-KR" sz="1300" dirty="0"/>
                <a:t>DC </a:t>
              </a:r>
              <a:r>
                <a:rPr lang="ko-KR" altLang="en-US" sz="1300" dirty="0"/>
                <a:t>성분이 바뀜</a:t>
              </a:r>
              <a:r>
                <a:rPr lang="en-US" altLang="ko-KR" sz="1300" dirty="0"/>
                <a:t>!</a:t>
              </a:r>
              <a:endParaRPr lang="ko-KR" altLang="en-US" sz="1300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33F043-1AC2-4238-9542-15245EBCE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27" t="8686" r="23181" b="19999"/>
            <a:stretch/>
          </p:blipFill>
          <p:spPr>
            <a:xfrm>
              <a:off x="8194045" y="1887522"/>
              <a:ext cx="3243006" cy="2436434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291CE0E-2337-4EBE-9953-1C5D5D0C5F3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7214532" y="3105739"/>
              <a:ext cx="979513" cy="543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4440BB-EE7A-40B3-A595-FA01AD8B5412}"/>
                </a:ext>
              </a:extLst>
            </p:cNvPr>
            <p:cNvSpPr txBox="1"/>
            <p:nvPr/>
          </p:nvSpPr>
          <p:spPr>
            <a:xfrm>
              <a:off x="8544208" y="1382671"/>
              <a:ext cx="2542684" cy="353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00" dirty="0"/>
                <a:t>R16</a:t>
              </a:r>
              <a:r>
                <a:rPr lang="ko-KR" altLang="en-US" sz="1300" dirty="0"/>
                <a:t> 값을 조절해서 </a:t>
              </a:r>
              <a:r>
                <a:rPr lang="en-US" altLang="ko-KR" sz="1300" dirty="0"/>
                <a:t>12V</a:t>
              </a:r>
              <a:r>
                <a:rPr lang="ko-KR" altLang="en-US" sz="1300" dirty="0"/>
                <a:t>를 </a:t>
              </a:r>
              <a:r>
                <a:rPr lang="ko-KR" altLang="en-US" sz="1300" dirty="0" err="1"/>
                <a:t>맟춤</a:t>
              </a:r>
              <a:r>
                <a:rPr lang="en-US" altLang="ko-KR" sz="1300" dirty="0"/>
                <a:t>!</a:t>
              </a:r>
              <a:endParaRPr lang="ko-KR" altLang="en-US" sz="13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AD23FD-0DFB-4701-9B9C-9BB598BD8ABC}"/>
              </a:ext>
            </a:extLst>
          </p:cNvPr>
          <p:cNvSpPr txBox="1"/>
          <p:nvPr/>
        </p:nvSpPr>
        <p:spPr>
          <a:xfrm>
            <a:off x="365731" y="148952"/>
            <a:ext cx="167706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8. LM2576-ADJ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18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158C835-9AA9-4180-AA73-5EAAB7EEE28D}"/>
              </a:ext>
            </a:extLst>
          </p:cNvPr>
          <p:cNvGrpSpPr/>
          <p:nvPr/>
        </p:nvGrpSpPr>
        <p:grpSpPr>
          <a:xfrm>
            <a:off x="831031" y="3566693"/>
            <a:ext cx="8283724" cy="3170214"/>
            <a:chOff x="586810" y="2356640"/>
            <a:chExt cx="8283724" cy="31702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9AC9BC-331A-4760-B06F-55A0F618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810" y="2356640"/>
              <a:ext cx="8283724" cy="317021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534E01-5F51-4E5D-853E-5A9135178136}"/>
                </a:ext>
              </a:extLst>
            </p:cNvPr>
            <p:cNvSpPr/>
            <p:nvPr/>
          </p:nvSpPr>
          <p:spPr>
            <a:xfrm>
              <a:off x="1726250" y="4136164"/>
              <a:ext cx="777668" cy="247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A517DBF-D256-4698-B7A9-ABAC16D15207}"/>
                </a:ext>
              </a:extLst>
            </p:cNvPr>
            <p:cNvSpPr/>
            <p:nvPr/>
          </p:nvSpPr>
          <p:spPr>
            <a:xfrm>
              <a:off x="1726250" y="4486542"/>
              <a:ext cx="777668" cy="247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66941CD-7713-44F1-86B7-D6E7FCB2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66" y="913883"/>
            <a:ext cx="4762858" cy="2260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01FAF-4127-4AD2-96CB-F65696A92DD2}"/>
              </a:ext>
            </a:extLst>
          </p:cNvPr>
          <p:cNvSpPr txBox="1"/>
          <p:nvPr/>
        </p:nvSpPr>
        <p:spPr>
          <a:xfrm>
            <a:off x="275891" y="337837"/>
            <a:ext cx="299473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1. LM2576 IC </a:t>
            </a:r>
            <a:r>
              <a:rPr lang="ko-KR" altLang="en-US" sz="1600" b="1" dirty="0"/>
              <a:t>외관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핀 설명</a:t>
            </a:r>
          </a:p>
        </p:txBody>
      </p:sp>
    </p:spTree>
    <p:extLst>
      <p:ext uri="{BB962C8B-B14F-4D97-AF65-F5344CB8AC3E}">
        <p14:creationId xmlns:p14="http://schemas.microsoft.com/office/powerpoint/2010/main" val="38167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16F0EE7-3FDC-48F9-B53F-173B0A941316}"/>
              </a:ext>
            </a:extLst>
          </p:cNvPr>
          <p:cNvSpPr txBox="1"/>
          <p:nvPr/>
        </p:nvSpPr>
        <p:spPr>
          <a:xfrm>
            <a:off x="170685" y="108435"/>
            <a:ext cx="294343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2. Functional Block Diagram</a:t>
            </a:r>
            <a:endParaRPr lang="ko-KR" altLang="en-US" sz="16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13A8E3-525E-4AAD-ADC1-CFC0A6630C8C}"/>
              </a:ext>
            </a:extLst>
          </p:cNvPr>
          <p:cNvGrpSpPr/>
          <p:nvPr/>
        </p:nvGrpSpPr>
        <p:grpSpPr>
          <a:xfrm>
            <a:off x="3290049" y="6110087"/>
            <a:ext cx="8654030" cy="519882"/>
            <a:chOff x="2859548" y="6034127"/>
            <a:chExt cx="8654030" cy="51988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D9C9C60-095B-46FA-A09D-7EC13B0F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548" y="6034127"/>
              <a:ext cx="8654030" cy="51988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F420EF5-A5D2-49E2-A159-D810550192E8}"/>
                </a:ext>
              </a:extLst>
            </p:cNvPr>
            <p:cNvSpPr/>
            <p:nvPr/>
          </p:nvSpPr>
          <p:spPr>
            <a:xfrm>
              <a:off x="2859548" y="6034127"/>
              <a:ext cx="1771175" cy="423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AD96FBB-0497-4CD8-AB7E-260432011D25}"/>
              </a:ext>
            </a:extLst>
          </p:cNvPr>
          <p:cNvGrpSpPr/>
          <p:nvPr/>
        </p:nvGrpSpPr>
        <p:grpSpPr>
          <a:xfrm>
            <a:off x="323848" y="522459"/>
            <a:ext cx="10984512" cy="5226869"/>
            <a:chOff x="323848" y="522459"/>
            <a:chExt cx="10984512" cy="52268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BF2C9B9-9BC7-497C-949B-F521D3ADE220}"/>
                </a:ext>
              </a:extLst>
            </p:cNvPr>
            <p:cNvGrpSpPr/>
            <p:nvPr/>
          </p:nvGrpSpPr>
          <p:grpSpPr>
            <a:xfrm>
              <a:off x="2419430" y="522459"/>
              <a:ext cx="8888930" cy="5226869"/>
              <a:chOff x="380905" y="522459"/>
              <a:chExt cx="8888930" cy="522686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64C6ADB-3F01-408D-A6A6-4B72B6BBB39D}"/>
                  </a:ext>
                </a:extLst>
              </p:cNvPr>
              <p:cNvGrpSpPr/>
              <p:nvPr/>
            </p:nvGrpSpPr>
            <p:grpSpPr>
              <a:xfrm>
                <a:off x="380905" y="522459"/>
                <a:ext cx="8888930" cy="5226869"/>
                <a:chOff x="380905" y="522459"/>
                <a:chExt cx="8888930" cy="5226869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5455D5E6-0FA9-40DB-BA2B-9647472E3B9A}"/>
                    </a:ext>
                  </a:extLst>
                </p:cNvPr>
                <p:cNvGrpSpPr/>
                <p:nvPr/>
              </p:nvGrpSpPr>
              <p:grpSpPr>
                <a:xfrm>
                  <a:off x="380905" y="522459"/>
                  <a:ext cx="8888930" cy="5226869"/>
                  <a:chOff x="103989" y="90491"/>
                  <a:chExt cx="9801872" cy="5674893"/>
                </a:xfrm>
              </p:grpSpPr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3B6D4BA-C2DD-466C-9BBD-1AA650626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2337" y="1098958"/>
                    <a:ext cx="9723524" cy="3741377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28132EE1-0ABA-4312-B7EF-7EF9D6B96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98940" y="1660346"/>
                    <a:ext cx="1533525" cy="1447800"/>
                  </a:xfrm>
                  <a:prstGeom prst="rect">
                    <a:avLst/>
                  </a:prstGeom>
                </p:spPr>
              </p:pic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4788681-CCAC-4ECE-8E42-4D5707E3DBF3}"/>
                      </a:ext>
                    </a:extLst>
                  </p:cNvPr>
                  <p:cNvSpPr txBox="1"/>
                  <p:nvPr/>
                </p:nvSpPr>
                <p:spPr>
                  <a:xfrm>
                    <a:off x="3554157" y="90491"/>
                    <a:ext cx="5061065" cy="610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ko-KR" sz="1200" dirty="0"/>
                      <a:t>ON/OFF </a:t>
                    </a:r>
                    <a:r>
                      <a:rPr lang="ko-KR" altLang="en-US" sz="1200" dirty="0" err="1"/>
                      <a:t>단제의</a:t>
                    </a:r>
                    <a:r>
                      <a:rPr lang="ko-KR" altLang="en-US" sz="1200" dirty="0"/>
                      <a:t> </a:t>
                    </a:r>
                    <a:r>
                      <a:rPr lang="en-US" altLang="ko-KR" sz="1200" dirty="0"/>
                      <a:t>H/L </a:t>
                    </a:r>
                    <a:r>
                      <a:rPr lang="ko-KR" altLang="en-US" sz="1200" dirty="0"/>
                      <a:t>에 의해서 </a:t>
                    </a:r>
                    <a:r>
                      <a:rPr lang="en-US" altLang="ko-KR" sz="1200" dirty="0"/>
                      <a:t>IC</a:t>
                    </a:r>
                    <a:r>
                      <a:rPr lang="ko-KR" altLang="en-US" sz="1200" dirty="0"/>
                      <a:t>를 </a:t>
                    </a:r>
                    <a:r>
                      <a:rPr lang="ko-KR" altLang="en-US" sz="1200" dirty="0" err="1"/>
                      <a:t>동작시시거나</a:t>
                    </a:r>
                    <a:r>
                      <a:rPr lang="en-US" altLang="ko-KR" sz="1200" dirty="0"/>
                      <a:t>, </a:t>
                    </a:r>
                    <a:r>
                      <a:rPr lang="ko-KR" altLang="en-US" sz="1200" dirty="0"/>
                      <a:t>멈출 수 있음</a:t>
                    </a:r>
                    <a:br>
                      <a:rPr lang="en-US" altLang="ko-KR" sz="1200" dirty="0"/>
                    </a:br>
                    <a:r>
                      <a:rPr lang="en-US" altLang="ko-KR" sz="1200" dirty="0"/>
                      <a:t>=&gt; 1.4V </a:t>
                    </a:r>
                    <a:r>
                      <a:rPr lang="ko-KR" altLang="en-US" sz="1200" dirty="0"/>
                      <a:t>보다 높으면 </a:t>
                    </a:r>
                    <a:r>
                      <a:rPr lang="en-US" altLang="ko-KR" sz="1200" dirty="0"/>
                      <a:t>Shutdown Mode, 1.2V </a:t>
                    </a:r>
                    <a:r>
                      <a:rPr lang="ko-KR" altLang="en-US" sz="1200" dirty="0"/>
                      <a:t>보다 낮으면 </a:t>
                    </a:r>
                    <a:r>
                      <a:rPr lang="en-US" altLang="ko-KR" sz="1200" dirty="0"/>
                      <a:t>Active Mode</a:t>
                    </a:r>
                    <a:endParaRPr lang="ko-KR" altLang="en-US" sz="1200" dirty="0"/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id="{BD8481E2-1E83-449D-8444-073DA78A7133}"/>
                      </a:ext>
                    </a:extLst>
                  </p:cNvPr>
                  <p:cNvSpPr/>
                  <p:nvPr/>
                </p:nvSpPr>
                <p:spPr>
                  <a:xfrm>
                    <a:off x="5486243" y="1351411"/>
                    <a:ext cx="1025652" cy="571393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20" name="직선 화살표 연결선 19">
                    <a:extLst>
                      <a:ext uri="{FF2B5EF4-FFF2-40B4-BE49-F238E27FC236}">
                        <a16:creationId xmlns:a16="http://schemas.microsoft.com/office/drawing/2014/main" id="{C6A8D76C-C980-44DB-A2A3-C8A3242A617B}"/>
                      </a:ext>
                    </a:extLst>
                  </p:cNvPr>
                  <p:cNvCxnSpPr>
                    <a:cxnSpLocks/>
                    <a:stCxn id="16" idx="2"/>
                    <a:endCxn id="17" idx="0"/>
                  </p:cNvCxnSpPr>
                  <p:nvPr/>
                </p:nvCxnSpPr>
                <p:spPr>
                  <a:xfrm flipH="1">
                    <a:off x="5999069" y="701107"/>
                    <a:ext cx="85621" cy="6503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67C5B53-FE05-490F-B559-8FBF800582A8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89" y="4720114"/>
                    <a:ext cx="3207929" cy="3336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ko-KR" sz="1200" dirty="0"/>
                      <a:t>R2</a:t>
                    </a:r>
                    <a:r>
                      <a:rPr lang="ko-KR" altLang="en-US" sz="1200" dirty="0"/>
                      <a:t> 값에 의해서 특정한 출력 값을 만들어 냄</a:t>
                    </a:r>
                  </a:p>
                </p:txBody>
              </p: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61EBBBC9-2896-467D-9A60-DB3792EA093C}"/>
                      </a:ext>
                    </a:extLst>
                  </p:cNvPr>
                  <p:cNvCxnSpPr>
                    <a:cxnSpLocks/>
                    <a:stCxn id="22" idx="0"/>
                    <a:endCxn id="30" idx="1"/>
                  </p:cNvCxnSpPr>
                  <p:nvPr/>
                </p:nvCxnSpPr>
                <p:spPr>
                  <a:xfrm flipV="1">
                    <a:off x="1707954" y="2792808"/>
                    <a:ext cx="1129249" cy="19273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65207DAD-379E-4941-909D-B50D723F9970}"/>
                      </a:ext>
                    </a:extLst>
                  </p:cNvPr>
                  <p:cNvSpPr/>
                  <p:nvPr/>
                </p:nvSpPr>
                <p:spPr>
                  <a:xfrm>
                    <a:off x="3790631" y="2649196"/>
                    <a:ext cx="789757" cy="896151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092147C3-29CC-4568-90F9-B4D77C3A0F98}"/>
                      </a:ext>
                    </a:extLst>
                  </p:cNvPr>
                  <p:cNvSpPr/>
                  <p:nvPr/>
                </p:nvSpPr>
                <p:spPr>
                  <a:xfrm>
                    <a:off x="2837203" y="2155244"/>
                    <a:ext cx="880031" cy="1275127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96B3B01-BDD7-49AF-AF7C-31D3F4F60AAC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218" y="5025422"/>
                    <a:ext cx="2866490" cy="610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ko-KR" sz="1200" dirty="0"/>
                      <a:t>52KHZ </a:t>
                    </a:r>
                    <a:r>
                      <a:rPr lang="ko-KR" altLang="en-US" sz="1200" dirty="0" err="1"/>
                      <a:t>오실레이터와</a:t>
                    </a:r>
                    <a:r>
                      <a:rPr lang="ko-KR" altLang="en-US" sz="1200" dirty="0"/>
                      <a:t> 비교 연산을 거쳐</a:t>
                    </a:r>
                    <a:br>
                      <a:rPr lang="en-US" altLang="ko-KR" sz="1200" dirty="0"/>
                    </a:br>
                    <a:r>
                      <a:rPr lang="en-US" altLang="ko-KR" sz="1200" dirty="0"/>
                      <a:t>PWM </a:t>
                    </a:r>
                    <a:r>
                      <a:rPr lang="ko-KR" altLang="en-US" sz="1200" dirty="0"/>
                      <a:t>파형을 출력</a:t>
                    </a:r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1D6D2B2F-35F7-448A-83D9-EE32FBCF4FCC}"/>
                      </a:ext>
                    </a:extLst>
                  </p:cNvPr>
                  <p:cNvCxnSpPr>
                    <a:cxnSpLocks/>
                    <a:stCxn id="35" idx="0"/>
                    <a:endCxn id="29" idx="2"/>
                  </p:cNvCxnSpPr>
                  <p:nvPr/>
                </p:nvCxnSpPr>
                <p:spPr>
                  <a:xfrm flipH="1" flipV="1">
                    <a:off x="4185510" y="3545347"/>
                    <a:ext cx="524953" cy="148007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91F80E14-6369-466B-A70C-40016AD7574B}"/>
                      </a:ext>
                    </a:extLst>
                  </p:cNvPr>
                  <p:cNvSpPr/>
                  <p:nvPr/>
                </p:nvSpPr>
                <p:spPr>
                  <a:xfrm>
                    <a:off x="5883777" y="3756196"/>
                    <a:ext cx="886060" cy="553673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EC0474-47D2-4AAA-B990-E94E615852E1}"/>
                      </a:ext>
                    </a:extLst>
                  </p:cNvPr>
                  <p:cNvSpPr txBox="1"/>
                  <p:nvPr/>
                </p:nvSpPr>
                <p:spPr>
                  <a:xfrm>
                    <a:off x="5634527" y="5431767"/>
                    <a:ext cx="3857146" cy="3336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ko-KR" altLang="en-US" sz="1200" dirty="0"/>
                      <a:t>외부 인덕터에 흐르는 전류가 </a:t>
                    </a:r>
                    <a:r>
                      <a:rPr lang="en-US" altLang="ko-KR" sz="1200" dirty="0"/>
                      <a:t>ICL </a:t>
                    </a:r>
                    <a:r>
                      <a:rPr lang="ko-KR" altLang="en-US" sz="1200" dirty="0"/>
                      <a:t>값을 초과하면 동작</a:t>
                    </a:r>
                  </a:p>
                </p:txBody>
              </p:sp>
            </p:grp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C3F0231-6B45-4D44-9A82-62CAE406F20C}"/>
                    </a:ext>
                  </a:extLst>
                </p:cNvPr>
                <p:cNvSpPr/>
                <p:nvPr/>
              </p:nvSpPr>
              <p:spPr>
                <a:xfrm>
                  <a:off x="2424419" y="2210113"/>
                  <a:ext cx="201336" cy="14944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7C78B9AF-3408-4046-905E-742AFE3E1FAE}"/>
                  </a:ext>
                </a:extLst>
              </p:cNvPr>
              <p:cNvCxnSpPr>
                <a:cxnSpLocks/>
                <a:stCxn id="19" idx="0"/>
                <a:endCxn id="18" idx="2"/>
              </p:cNvCxnSpPr>
              <p:nvPr/>
            </p:nvCxnSpPr>
            <p:spPr>
              <a:xfrm flipH="1" flipV="1">
                <a:off x="6024133" y="4408723"/>
                <a:ext cx="1121145" cy="10333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62754B-F55C-4DD4-AF73-5A4748E997E8}"/>
                </a:ext>
              </a:extLst>
            </p:cNvPr>
            <p:cNvSpPr txBox="1"/>
            <p:nvPr/>
          </p:nvSpPr>
          <p:spPr>
            <a:xfrm>
              <a:off x="323848" y="2847392"/>
              <a:ext cx="2739853" cy="65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300" dirty="0"/>
                <a:t>출력 전압을 결정함</a:t>
              </a:r>
              <a:r>
                <a:rPr lang="en-US" altLang="ko-KR" sz="1300" dirty="0"/>
                <a:t>!</a:t>
              </a:r>
              <a:br>
                <a:rPr lang="en-US" altLang="ko-KR" sz="1300" dirty="0"/>
              </a:br>
              <a:r>
                <a:rPr lang="en-US" altLang="ko-KR" sz="1300" dirty="0"/>
                <a:t>adj </a:t>
              </a:r>
              <a:r>
                <a:rPr lang="ko-KR" altLang="en-US" sz="1300" dirty="0"/>
                <a:t>버전에서는 </a:t>
              </a:r>
              <a:r>
                <a:rPr lang="en-US" altLang="ko-KR" sz="1300" dirty="0"/>
                <a:t>R1,R2 </a:t>
              </a:r>
              <a:r>
                <a:rPr lang="ko-KR" altLang="en-US" sz="1300" dirty="0"/>
                <a:t>저항이 없음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EADCB5-3150-4FF6-A1E3-D78C87FCBD1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093017" y="2957336"/>
              <a:ext cx="1369927" cy="216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60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F64A8-3143-4FA5-A057-A709FEA39437}"/>
              </a:ext>
            </a:extLst>
          </p:cNvPr>
          <p:cNvSpPr txBox="1"/>
          <p:nvPr/>
        </p:nvSpPr>
        <p:spPr>
          <a:xfrm>
            <a:off x="176292" y="215446"/>
            <a:ext cx="2602251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3. Undervoltage Lockout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7CB88-1181-4123-8FEC-64BCEA14F1DB}"/>
              </a:ext>
            </a:extLst>
          </p:cNvPr>
          <p:cNvSpPr txBox="1"/>
          <p:nvPr/>
        </p:nvSpPr>
        <p:spPr>
          <a:xfrm>
            <a:off x="820195" y="5174743"/>
            <a:ext cx="665759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/>
              <a:t>Vin </a:t>
            </a:r>
            <a:r>
              <a:rPr lang="ko-KR" altLang="en-US" sz="1400" dirty="0"/>
              <a:t>입력 전압이 일정한 전압</a:t>
            </a:r>
            <a:r>
              <a:rPr lang="en-US" altLang="ko-KR" sz="1400" dirty="0"/>
              <a:t>(Vth) </a:t>
            </a:r>
            <a:r>
              <a:rPr lang="ko-KR" altLang="en-US" sz="1400" dirty="0"/>
              <a:t>에 도달할 때까지 </a:t>
            </a:r>
            <a:r>
              <a:rPr lang="ko-KR" altLang="en-US" sz="1400" dirty="0" err="1"/>
              <a:t>레귤레이터를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차단시켜버림</a:t>
            </a:r>
            <a:r>
              <a:rPr lang="en-US" altLang="ko-KR" sz="1400" dirty="0"/>
              <a:t>!</a:t>
            </a:r>
            <a:br>
              <a:rPr lang="en-US" altLang="ko-KR" sz="1400" dirty="0"/>
            </a:br>
            <a:r>
              <a:rPr lang="en-US" altLang="ko-KR" sz="1400" dirty="0"/>
              <a:t>-&gt; </a:t>
            </a:r>
            <a:r>
              <a:rPr lang="ko-KR" altLang="en-US" sz="1400" dirty="0"/>
              <a:t>이러한 동작이 필요한 경우가 종종 있음</a:t>
            </a:r>
            <a:r>
              <a:rPr lang="en-US" altLang="ko-KR" sz="1400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E0617A-59F7-4D7D-BC51-8D03985BE2DE}"/>
              </a:ext>
            </a:extLst>
          </p:cNvPr>
          <p:cNvGrpSpPr/>
          <p:nvPr/>
        </p:nvGrpSpPr>
        <p:grpSpPr>
          <a:xfrm>
            <a:off x="2042026" y="1141525"/>
            <a:ext cx="6717510" cy="3521162"/>
            <a:chOff x="176292" y="1353707"/>
            <a:chExt cx="5919708" cy="27653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B25C09-1E94-45A0-BC4C-5931ADAAB2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50"/>
            <a:stretch/>
          </p:blipFill>
          <p:spPr>
            <a:xfrm>
              <a:off x="176292" y="1353707"/>
              <a:ext cx="3990975" cy="27653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AC53266-6045-47BA-9D1E-744FB1A20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025" y="2729973"/>
              <a:ext cx="17049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238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C6E29-2A96-4E0D-961E-BA5C6CFDD4B8}"/>
              </a:ext>
            </a:extLst>
          </p:cNvPr>
          <p:cNvSpPr txBox="1"/>
          <p:nvPr/>
        </p:nvSpPr>
        <p:spPr>
          <a:xfrm>
            <a:off x="402346" y="317995"/>
            <a:ext cx="2088520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4. Delayed Start-Up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02A1-B093-485A-B8E6-BE6ABBAB82A2}"/>
              </a:ext>
            </a:extLst>
          </p:cNvPr>
          <p:cNvSpPr txBox="1"/>
          <p:nvPr/>
        </p:nvSpPr>
        <p:spPr>
          <a:xfrm>
            <a:off x="595414" y="5108638"/>
            <a:ext cx="712246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/>
              <a:t>- ON/OFF </a:t>
            </a:r>
            <a:r>
              <a:rPr lang="ko-KR" altLang="en-US" sz="1400" dirty="0"/>
              <a:t>핀에 </a:t>
            </a:r>
            <a:r>
              <a:rPr lang="en-US" altLang="ko-KR" sz="1400" dirty="0"/>
              <a:t>R,C </a:t>
            </a:r>
            <a:r>
              <a:rPr lang="ko-KR" altLang="en-US" sz="1400" dirty="0"/>
              <a:t>회로를 구성하면 </a:t>
            </a:r>
            <a:r>
              <a:rPr lang="ko-KR" altLang="en-US" sz="1400" dirty="0" err="1"/>
              <a:t>레귤레이터가</a:t>
            </a:r>
            <a:r>
              <a:rPr lang="ko-KR" altLang="en-US" sz="1400" dirty="0"/>
              <a:t> 동작하는 시간을 지연시킬 수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- 1,5</a:t>
            </a:r>
            <a:r>
              <a:rPr lang="ko-KR" altLang="en-US" sz="1400" dirty="0"/>
              <a:t>번 핀의 </a:t>
            </a:r>
            <a:r>
              <a:rPr lang="en-US" altLang="ko-KR" sz="1400" dirty="0"/>
              <a:t>RC </a:t>
            </a:r>
            <a:r>
              <a:rPr lang="ko-KR" altLang="en-US" sz="1400" dirty="0"/>
              <a:t>시정수가 길어지면</a:t>
            </a:r>
            <a:r>
              <a:rPr lang="en-US" altLang="ko-KR" sz="1400" dirty="0"/>
              <a:t>, delay time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길어짐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RC </a:t>
            </a:r>
            <a:r>
              <a:rPr lang="ko-KR" altLang="en-US" sz="1400" dirty="0"/>
              <a:t>시정수를 과도하게 늘리면 </a:t>
            </a:r>
            <a:r>
              <a:rPr lang="en-US" altLang="ko-KR" sz="1400" dirty="0"/>
              <a:t>Vin</a:t>
            </a:r>
            <a:r>
              <a:rPr lang="ko-KR" altLang="en-US" sz="1400" dirty="0"/>
              <a:t>에 리플이 섞이게 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04C1EA-E84A-4CD9-BCA7-328FB7D06B2F}"/>
              </a:ext>
            </a:extLst>
          </p:cNvPr>
          <p:cNvGrpSpPr/>
          <p:nvPr/>
        </p:nvGrpSpPr>
        <p:grpSpPr>
          <a:xfrm>
            <a:off x="2598548" y="1139090"/>
            <a:ext cx="5699418" cy="3525338"/>
            <a:chOff x="294966" y="1186664"/>
            <a:chExt cx="4965512" cy="28213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D8652F2-2B6C-416E-A79F-66BD1E6D0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966" y="1186664"/>
              <a:ext cx="4965512" cy="282131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264E6D-332C-414F-811A-5E1F13F2122C}"/>
                </a:ext>
              </a:extLst>
            </p:cNvPr>
            <p:cNvSpPr/>
            <p:nvPr/>
          </p:nvSpPr>
          <p:spPr>
            <a:xfrm>
              <a:off x="1717705" y="2016808"/>
              <a:ext cx="512748" cy="5383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68DCD8-BD17-449B-8425-E2AFD856AD27}"/>
                </a:ext>
              </a:extLst>
            </p:cNvPr>
            <p:cNvSpPr/>
            <p:nvPr/>
          </p:nvSpPr>
          <p:spPr>
            <a:xfrm>
              <a:off x="3059394" y="2828658"/>
              <a:ext cx="316195" cy="7093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6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F10A29-BBA5-43FB-9FB2-A7B4BB4C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84" y="1010851"/>
            <a:ext cx="8984478" cy="3246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01BC2-F06E-4782-B81A-ECB969C80330}"/>
              </a:ext>
            </a:extLst>
          </p:cNvPr>
          <p:cNvSpPr txBox="1"/>
          <p:nvPr/>
        </p:nvSpPr>
        <p:spPr>
          <a:xfrm>
            <a:off x="244387" y="172716"/>
            <a:ext cx="486562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5. Adjustable Output, Low-Ripple Power Supply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0583E3-23C9-4E18-826D-104F02FEBDD9}"/>
              </a:ext>
            </a:extLst>
          </p:cNvPr>
          <p:cNvSpPr/>
          <p:nvPr/>
        </p:nvSpPr>
        <p:spPr>
          <a:xfrm>
            <a:off x="7708307" y="1446375"/>
            <a:ext cx="1871528" cy="2375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BDF2F-44BF-407A-8C58-F7C3E11B9D74}"/>
              </a:ext>
            </a:extLst>
          </p:cNvPr>
          <p:cNvSpPr txBox="1"/>
          <p:nvPr/>
        </p:nvSpPr>
        <p:spPr>
          <a:xfrm>
            <a:off x="7393963" y="471879"/>
            <a:ext cx="2770246" cy="653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dirty="0" err="1"/>
              <a:t>Vout</a:t>
            </a:r>
            <a:r>
              <a:rPr lang="ko-KR" altLang="en-US" sz="1300" dirty="0"/>
              <a:t>의 톱니파의 리플 전압을 제거</a:t>
            </a:r>
            <a:br>
              <a:rPr lang="en-US" altLang="ko-KR" sz="1300" dirty="0"/>
            </a:br>
            <a:r>
              <a:rPr lang="en-US" altLang="ko-KR" sz="1300" dirty="0"/>
              <a:t>(10</a:t>
            </a:r>
            <a:r>
              <a:rPr lang="ko-KR" altLang="en-US" sz="1300" dirty="0"/>
              <a:t>배까지 제거 가능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07562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A9F8B-1439-4112-B97F-CEE2CDCD48E2}"/>
              </a:ext>
            </a:extLst>
          </p:cNvPr>
          <p:cNvSpPr txBox="1"/>
          <p:nvPr/>
        </p:nvSpPr>
        <p:spPr>
          <a:xfrm>
            <a:off x="540246" y="189494"/>
            <a:ext cx="251222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6. LM2576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IC</a:t>
            </a:r>
            <a:r>
              <a:rPr lang="ko-KR" altLang="en-US" sz="1600" b="1" dirty="0"/>
              <a:t> 주변 소자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0692C-A960-42E5-A777-0B89F98F8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9" y="958261"/>
            <a:ext cx="7791450" cy="2171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389E157-0C09-4A06-B45F-6076FB47D4C4}"/>
              </a:ext>
            </a:extLst>
          </p:cNvPr>
          <p:cNvGrpSpPr/>
          <p:nvPr/>
        </p:nvGrpSpPr>
        <p:grpSpPr>
          <a:xfrm>
            <a:off x="540246" y="3426848"/>
            <a:ext cx="11282292" cy="2441617"/>
            <a:chOff x="486970" y="706310"/>
            <a:chExt cx="11282292" cy="24416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0CBE04-CA52-47F8-AF05-C97F298F0340}"/>
                </a:ext>
              </a:extLst>
            </p:cNvPr>
            <p:cNvSpPr txBox="1"/>
            <p:nvPr/>
          </p:nvSpPr>
          <p:spPr>
            <a:xfrm>
              <a:off x="486970" y="706310"/>
              <a:ext cx="9244838" cy="1020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400" dirty="0"/>
                <a:t>1) Input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capacity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Cin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dirty="0"/>
                <a:t>- </a:t>
              </a:r>
              <a:r>
                <a:rPr lang="ko-KR" altLang="en-US" sz="1400" dirty="0"/>
                <a:t>안정성을 유지하기 위해 최소 </a:t>
              </a:r>
              <a:r>
                <a:rPr lang="en-US" altLang="ko-KR" sz="1400" dirty="0"/>
                <a:t>100uF 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bypass</a:t>
              </a:r>
              <a:r>
                <a:rPr lang="ko-KR" altLang="en-US" sz="1400" dirty="0"/>
                <a:t>용 </a:t>
              </a:r>
              <a:r>
                <a:rPr lang="ko-KR" altLang="en-US" sz="1400" dirty="0" err="1"/>
                <a:t>커패시터가</a:t>
              </a:r>
              <a:r>
                <a:rPr lang="ko-KR" altLang="en-US" sz="1400" dirty="0"/>
                <a:t> 필요함</a:t>
              </a:r>
              <a:br>
                <a:rPr lang="en-US" altLang="ko-KR" sz="1400" dirty="0"/>
              </a:br>
              <a:r>
                <a:rPr lang="en-US" altLang="ko-KR" sz="1400" dirty="0"/>
                <a:t>- PCB </a:t>
              </a:r>
              <a:r>
                <a:rPr lang="ko-KR" altLang="en-US" sz="1400" dirty="0"/>
                <a:t>패턴이 인덕터와 같기 때문에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인덕턴스 성분을 줄이기 위해 </a:t>
              </a:r>
              <a:r>
                <a:rPr lang="ko-KR" altLang="en-US" sz="1400" dirty="0" err="1"/>
                <a:t>커패시터를</a:t>
              </a:r>
              <a:r>
                <a:rPr lang="ko-KR" altLang="en-US" sz="1400" dirty="0"/>
                <a:t> 최대한 </a:t>
              </a:r>
              <a:r>
                <a:rPr lang="en-US" altLang="ko-KR" sz="1400" dirty="0"/>
                <a:t>IC </a:t>
              </a:r>
              <a:r>
                <a:rPr lang="ko-KR" altLang="en-US" sz="1400" dirty="0"/>
                <a:t>와 가깝게 배치해야 함</a:t>
              </a:r>
              <a:r>
                <a:rPr lang="en-US" altLang="ko-KR" sz="1400" dirty="0"/>
                <a:t>. 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E76706-B139-4D8A-AB38-DC3F8336D2BE}"/>
                </a:ext>
              </a:extLst>
            </p:cNvPr>
            <p:cNvSpPr txBox="1"/>
            <p:nvPr/>
          </p:nvSpPr>
          <p:spPr>
            <a:xfrm>
              <a:off x="486970" y="1804546"/>
              <a:ext cx="7457404" cy="1343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2) </a:t>
              </a:r>
              <a:r>
                <a:rPr lang="ko-KR" altLang="en-US" sz="1400" dirty="0"/>
                <a:t>인덕터 선택</a:t>
              </a:r>
              <a:br>
                <a:rPr lang="en-US" altLang="ko-KR" sz="1400" dirty="0"/>
              </a:br>
              <a:r>
                <a:rPr lang="en-US" altLang="ko-KR" sz="1400" dirty="0"/>
                <a:t>- </a:t>
              </a:r>
              <a:r>
                <a:rPr lang="ko-KR" altLang="en-US" sz="1400" dirty="0"/>
                <a:t>스위칭 </a:t>
              </a:r>
              <a:r>
                <a:rPr lang="ko-KR" altLang="en-US" sz="1400" dirty="0" err="1"/>
                <a:t>레귤레이터의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가지 기본 모드</a:t>
              </a:r>
              <a:br>
                <a:rPr lang="en-US" altLang="ko-KR" sz="1400" dirty="0"/>
              </a:br>
              <a:r>
                <a:rPr lang="en-US" altLang="ko-KR" sz="1400" dirty="0"/>
                <a:t>-&gt; </a:t>
              </a:r>
              <a:r>
                <a:rPr lang="en-US" altLang="ko-KR" sz="1400" dirty="0" err="1"/>
                <a:t>continuos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인덕터에 전류가 지속적으로 흐르는가</a:t>
              </a:r>
              <a:r>
                <a:rPr lang="en-US" altLang="ko-KR" sz="1400" dirty="0"/>
                <a:t>? (LOAD</a:t>
              </a:r>
              <a:r>
                <a:rPr lang="ko-KR" altLang="en-US" sz="1400" dirty="0"/>
                <a:t>가 큰 경우 적합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dirty="0"/>
                <a:t>-&gt; </a:t>
              </a:r>
              <a:r>
                <a:rPr lang="en-US" altLang="ko-KR" sz="1400" dirty="0" err="1"/>
                <a:t>discontinuos</a:t>
              </a:r>
              <a:r>
                <a:rPr lang="en-US" altLang="ko-KR" sz="1400" dirty="0"/>
                <a:t> : </a:t>
              </a:r>
              <a:r>
                <a:rPr lang="ko-KR" altLang="en-US" sz="1400" dirty="0"/>
                <a:t>스위칭 </a:t>
              </a:r>
              <a:r>
                <a:rPr lang="ko-KR" altLang="en-US" sz="1400" dirty="0" err="1"/>
                <a:t>싸이클에서</a:t>
              </a:r>
              <a:r>
                <a:rPr lang="ko-KR" altLang="en-US" sz="1400" dirty="0"/>
                <a:t> 전류가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으로 떨어지는가</a:t>
              </a:r>
              <a:r>
                <a:rPr lang="en-US" altLang="ko-KR" sz="1400" dirty="0"/>
                <a:t>?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(LOAD</a:t>
              </a:r>
              <a:r>
                <a:rPr lang="ko-KR" altLang="en-US" sz="1400" dirty="0"/>
                <a:t>가 작은 경우 적합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AEAF85-D5C4-4C77-8890-D242FCA50680}"/>
                </a:ext>
              </a:extLst>
            </p:cNvPr>
            <p:cNvSpPr txBox="1"/>
            <p:nvPr/>
          </p:nvSpPr>
          <p:spPr>
            <a:xfrm>
              <a:off x="8792165" y="2522536"/>
              <a:ext cx="2977097" cy="353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00" dirty="0"/>
                <a:t>LM2576 IC</a:t>
              </a:r>
              <a:r>
                <a:rPr lang="ko-KR" altLang="en-US" sz="1300" dirty="0"/>
                <a:t>는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가지 모드로 사용가능</a:t>
              </a:r>
              <a:r>
                <a:rPr lang="en-US" altLang="ko-KR" sz="1300" dirty="0"/>
                <a:t>!</a:t>
              </a:r>
              <a:endParaRPr lang="ko-KR" altLang="en-US" sz="1300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741303F-B213-4B8C-A3CA-C6C769A2A641}"/>
                </a:ext>
              </a:extLst>
            </p:cNvPr>
            <p:cNvSpPr/>
            <p:nvPr/>
          </p:nvSpPr>
          <p:spPr>
            <a:xfrm>
              <a:off x="8128932" y="2563864"/>
              <a:ext cx="587229" cy="3103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2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A9F8B-1439-4112-B97F-CEE2CDCD48E2}"/>
              </a:ext>
            </a:extLst>
          </p:cNvPr>
          <p:cNvSpPr txBox="1"/>
          <p:nvPr/>
        </p:nvSpPr>
        <p:spPr>
          <a:xfrm>
            <a:off x="540246" y="189494"/>
            <a:ext cx="251222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6. LM2576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IC</a:t>
            </a:r>
            <a:r>
              <a:rPr lang="ko-KR" altLang="en-US" sz="1600" b="1" dirty="0"/>
              <a:t> 주변 소자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07E09-9909-4F4B-858A-49A335E74000}"/>
              </a:ext>
            </a:extLst>
          </p:cNvPr>
          <p:cNvSpPr txBox="1"/>
          <p:nvPr/>
        </p:nvSpPr>
        <p:spPr>
          <a:xfrm>
            <a:off x="540246" y="826261"/>
            <a:ext cx="761939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/>
              <a:t>3) Output Capacitor</a:t>
            </a:r>
            <a:br>
              <a:rPr lang="en-US" altLang="ko-KR" sz="1400" dirty="0"/>
            </a:br>
            <a:r>
              <a:rPr lang="en-US" altLang="ko-KR" sz="1400" dirty="0"/>
              <a:t>- loop</a:t>
            </a:r>
            <a:r>
              <a:rPr lang="ko-KR" altLang="en-US" sz="1400" dirty="0"/>
              <a:t> 안정성과 출력 전압을 안정화하기 위해 필요함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LM2576 IC</a:t>
            </a:r>
            <a:r>
              <a:rPr lang="ko-KR" altLang="en-US" sz="1400" dirty="0"/>
              <a:t>와 최대한 가깝게 배치</a:t>
            </a:r>
            <a:br>
              <a:rPr lang="en-US" altLang="ko-KR" sz="1400" dirty="0"/>
            </a:br>
            <a:r>
              <a:rPr lang="en-US" altLang="ko-KR" sz="1400" dirty="0"/>
              <a:t>- 220uF~1000uF</a:t>
            </a:r>
            <a:r>
              <a:rPr lang="ko-KR" altLang="en-US" sz="1400" dirty="0"/>
              <a:t> 낮은 용량의 </a:t>
            </a:r>
            <a:r>
              <a:rPr lang="ko-KR" altLang="en-US" sz="1400" dirty="0" err="1"/>
              <a:t>커패시터는</a:t>
            </a:r>
            <a:r>
              <a:rPr lang="ko-KR" altLang="en-US" sz="1400" dirty="0"/>
              <a:t> </a:t>
            </a:r>
            <a:r>
              <a:rPr lang="en-US" altLang="ko-KR" sz="1400" dirty="0"/>
              <a:t>50mv~150mv </a:t>
            </a:r>
            <a:r>
              <a:rPr lang="ko-KR" altLang="en-US" sz="1400" dirty="0"/>
              <a:t>의 출력 리플 전압을 발생시키지만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더 큰 용량의 </a:t>
            </a:r>
            <a:r>
              <a:rPr lang="ko-KR" altLang="en-US" sz="1400" dirty="0" err="1"/>
              <a:t>커패시터는</a:t>
            </a:r>
            <a:r>
              <a:rPr lang="ko-KR" altLang="en-US" sz="1400" dirty="0"/>
              <a:t> 약 </a:t>
            </a:r>
            <a:r>
              <a:rPr lang="en-US" altLang="ko-KR" sz="1400" dirty="0"/>
              <a:t>20mv~50mv</a:t>
            </a:r>
            <a:r>
              <a:rPr lang="ko-KR" altLang="en-US" sz="1400" dirty="0"/>
              <a:t>로 감소된 리플 전압을 발생시킴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CB48B7-F129-4166-8BA1-967AE4C2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6" y="2828357"/>
            <a:ext cx="3876675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EB388-CD72-48FF-8883-6B802C36ABBC}"/>
              </a:ext>
            </a:extLst>
          </p:cNvPr>
          <p:cNvSpPr txBox="1"/>
          <p:nvPr/>
        </p:nvSpPr>
        <p:spPr>
          <a:xfrm>
            <a:off x="339874" y="3272239"/>
            <a:ext cx="1028518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출력 리플 전압을 감소시키기 위해 전해 </a:t>
            </a:r>
            <a:r>
              <a:rPr lang="ko-KR" altLang="en-US" sz="1400" dirty="0" err="1"/>
              <a:t>커패시터는</a:t>
            </a:r>
            <a:r>
              <a:rPr lang="ko-KR" altLang="en-US" sz="1400" dirty="0"/>
              <a:t> 병렬로 연결되는 것이 좋음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커패시터가</a:t>
            </a:r>
            <a:r>
              <a:rPr lang="ko-KR" altLang="en-US" sz="1400" dirty="0"/>
              <a:t> 병렬로 연결이 되면서</a:t>
            </a:r>
            <a:r>
              <a:rPr lang="en-US" altLang="ko-KR" sz="1400" dirty="0"/>
              <a:t>ESR</a:t>
            </a:r>
            <a:r>
              <a:rPr lang="ko-KR" altLang="en-US" sz="1400" dirty="0"/>
              <a:t> 감소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0C274-0BE8-4ED5-A095-A44AA5F89DA4}"/>
              </a:ext>
            </a:extLst>
          </p:cNvPr>
          <p:cNvSpPr txBox="1"/>
          <p:nvPr/>
        </p:nvSpPr>
        <p:spPr>
          <a:xfrm>
            <a:off x="540246" y="3986954"/>
            <a:ext cx="692414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dirty="0"/>
              <a:t>4) Catch Diode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스위치가 </a:t>
            </a:r>
            <a:r>
              <a:rPr lang="en-US" altLang="ko-KR" sz="1400" dirty="0"/>
              <a:t>off </a:t>
            </a:r>
            <a:r>
              <a:rPr lang="ko-KR" altLang="en-US" sz="1400" dirty="0" err="1"/>
              <a:t>됬을</a:t>
            </a:r>
            <a:r>
              <a:rPr lang="ko-KR" altLang="en-US" sz="1400" dirty="0"/>
              <a:t> 때</a:t>
            </a:r>
            <a:r>
              <a:rPr lang="en-US" altLang="ko-KR" sz="1400" dirty="0"/>
              <a:t>, return path</a:t>
            </a:r>
            <a:r>
              <a:rPr lang="ko-KR" altLang="en-US" sz="1400" dirty="0"/>
              <a:t>를 제공하기 위해 필요함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빠른 스위칭 속도</a:t>
            </a:r>
            <a:r>
              <a:rPr lang="en-US" altLang="ko-KR" sz="1400" dirty="0"/>
              <a:t>, </a:t>
            </a:r>
            <a:r>
              <a:rPr lang="ko-KR" altLang="en-US" sz="1400" dirty="0"/>
              <a:t>낮은 </a:t>
            </a:r>
            <a:r>
              <a:rPr lang="en-US" altLang="ko-KR" sz="1400" dirty="0"/>
              <a:t>forward </a:t>
            </a:r>
            <a:r>
              <a:rPr lang="ko-KR" altLang="en-US" sz="1400" dirty="0"/>
              <a:t>전압 때문에 </a:t>
            </a:r>
            <a:r>
              <a:rPr lang="ko-KR" altLang="en-US" sz="1400" dirty="0" err="1"/>
              <a:t>쇼트키</a:t>
            </a:r>
            <a:r>
              <a:rPr lang="ko-KR" altLang="en-US" sz="1400" dirty="0"/>
              <a:t> 다이오드가 가장 효율이 좋음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01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3B14D-CF24-494E-AF26-13D5D9A77405}"/>
              </a:ext>
            </a:extLst>
          </p:cNvPr>
          <p:cNvSpPr txBox="1"/>
          <p:nvPr/>
        </p:nvSpPr>
        <p:spPr>
          <a:xfrm>
            <a:off x="190178" y="231439"/>
            <a:ext cx="366536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/>
              <a:t>7. Adjusted Output Voltage Version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92296-1226-4F9C-8A35-C03AC685C2B6}"/>
              </a:ext>
            </a:extLst>
          </p:cNvPr>
          <p:cNvSpPr txBox="1"/>
          <p:nvPr/>
        </p:nvSpPr>
        <p:spPr>
          <a:xfrm>
            <a:off x="883912" y="4643776"/>
            <a:ext cx="3626314" cy="15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300" b="1" dirty="0">
                <a:solidFill>
                  <a:srgbClr val="0070C0"/>
                </a:solidFill>
              </a:rPr>
              <a:t>* </a:t>
            </a:r>
            <a:r>
              <a:rPr lang="ko-KR" altLang="en-US" sz="1300" b="1" dirty="0">
                <a:solidFill>
                  <a:srgbClr val="0070C0"/>
                </a:solidFill>
              </a:rPr>
              <a:t>설계 스펙</a:t>
            </a:r>
            <a:br>
              <a:rPr lang="en-US" altLang="ko-KR" sz="1300" b="1" dirty="0">
                <a:solidFill>
                  <a:srgbClr val="0070C0"/>
                </a:solidFill>
              </a:rPr>
            </a:br>
            <a:r>
              <a:rPr lang="en-US" altLang="ko-KR" sz="1300" b="1" dirty="0">
                <a:solidFill>
                  <a:srgbClr val="0070C0"/>
                </a:solidFill>
              </a:rPr>
              <a:t>-</a:t>
            </a:r>
            <a:r>
              <a:rPr lang="ko-KR" altLang="en-US" sz="1300" b="1" dirty="0">
                <a:solidFill>
                  <a:srgbClr val="0070C0"/>
                </a:solidFill>
              </a:rPr>
              <a:t> 만들고자 하는 </a:t>
            </a:r>
            <a:r>
              <a:rPr lang="en-US" altLang="ko-KR" sz="1300" b="1" dirty="0" err="1">
                <a:solidFill>
                  <a:srgbClr val="0070C0"/>
                </a:solidFill>
              </a:rPr>
              <a:t>Vout</a:t>
            </a:r>
            <a:r>
              <a:rPr lang="en-US" altLang="ko-KR" sz="1300" b="1" dirty="0">
                <a:solidFill>
                  <a:srgbClr val="0070C0"/>
                </a:solidFill>
              </a:rPr>
              <a:t> : 10V</a:t>
            </a:r>
            <a:br>
              <a:rPr lang="en-US" altLang="ko-KR" sz="1300" b="1" dirty="0">
                <a:solidFill>
                  <a:srgbClr val="0070C0"/>
                </a:solidFill>
              </a:rPr>
            </a:br>
            <a:r>
              <a:rPr lang="en-US" altLang="ko-KR" sz="1300" b="1" dirty="0">
                <a:solidFill>
                  <a:srgbClr val="0070C0"/>
                </a:solidFill>
              </a:rPr>
              <a:t>- </a:t>
            </a:r>
            <a:r>
              <a:rPr lang="ko-KR" altLang="en-US" sz="1300" b="1" dirty="0">
                <a:solidFill>
                  <a:srgbClr val="0070C0"/>
                </a:solidFill>
              </a:rPr>
              <a:t>입력 전압 </a:t>
            </a:r>
            <a:r>
              <a:rPr lang="en-US" altLang="ko-KR" sz="1300" b="1" dirty="0">
                <a:solidFill>
                  <a:srgbClr val="0070C0"/>
                </a:solidFill>
              </a:rPr>
              <a:t>: 25V </a:t>
            </a:r>
            <a:br>
              <a:rPr lang="en-US" altLang="ko-KR" sz="1300" b="1" dirty="0">
                <a:solidFill>
                  <a:srgbClr val="0070C0"/>
                </a:solidFill>
              </a:rPr>
            </a:br>
            <a:r>
              <a:rPr lang="en-US" altLang="ko-KR" sz="1300" b="1" dirty="0">
                <a:solidFill>
                  <a:srgbClr val="0070C0"/>
                </a:solidFill>
              </a:rPr>
              <a:t>- </a:t>
            </a:r>
            <a:r>
              <a:rPr lang="ko-KR" altLang="en-US" sz="1300" b="1" dirty="0">
                <a:solidFill>
                  <a:srgbClr val="0070C0"/>
                </a:solidFill>
              </a:rPr>
              <a:t>최대 부하 전류 </a:t>
            </a:r>
            <a:r>
              <a:rPr lang="en-US" altLang="ko-KR" sz="1300" b="1" dirty="0">
                <a:solidFill>
                  <a:srgbClr val="0070C0"/>
                </a:solidFill>
              </a:rPr>
              <a:t>: 3A</a:t>
            </a:r>
            <a:br>
              <a:rPr lang="en-US" altLang="ko-KR" sz="1300" b="1" dirty="0">
                <a:solidFill>
                  <a:srgbClr val="0070C0"/>
                </a:solidFill>
              </a:rPr>
            </a:br>
            <a:r>
              <a:rPr lang="en-US" altLang="ko-KR" sz="1300" b="1" dirty="0">
                <a:solidFill>
                  <a:srgbClr val="0070C0"/>
                </a:solidFill>
              </a:rPr>
              <a:t>- </a:t>
            </a:r>
            <a:r>
              <a:rPr lang="ko-KR" altLang="en-US" sz="1300" b="1" dirty="0">
                <a:solidFill>
                  <a:srgbClr val="0070C0"/>
                </a:solidFill>
              </a:rPr>
              <a:t>스위칭 주파수</a:t>
            </a:r>
            <a:r>
              <a:rPr lang="en-US" altLang="ko-KR" sz="1300" b="1" dirty="0">
                <a:solidFill>
                  <a:srgbClr val="0070C0"/>
                </a:solidFill>
              </a:rPr>
              <a:t>(IC </a:t>
            </a:r>
            <a:r>
              <a:rPr lang="ko-KR" altLang="en-US" sz="1300" b="1" dirty="0">
                <a:solidFill>
                  <a:srgbClr val="0070C0"/>
                </a:solidFill>
              </a:rPr>
              <a:t>내부 </a:t>
            </a:r>
            <a:r>
              <a:rPr lang="ko-KR" altLang="en-US" sz="1300" b="1" dirty="0" err="1">
                <a:solidFill>
                  <a:srgbClr val="0070C0"/>
                </a:solidFill>
              </a:rPr>
              <a:t>오실레이터</a:t>
            </a:r>
            <a:r>
              <a:rPr lang="en-US" altLang="ko-KR" sz="1300" b="1" dirty="0">
                <a:solidFill>
                  <a:srgbClr val="0070C0"/>
                </a:solidFill>
              </a:rPr>
              <a:t>)</a:t>
            </a:r>
            <a:r>
              <a:rPr lang="ko-KR" altLang="en-US" sz="1300" b="1" dirty="0">
                <a:solidFill>
                  <a:srgbClr val="0070C0"/>
                </a:solidFill>
              </a:rPr>
              <a:t> </a:t>
            </a:r>
            <a:r>
              <a:rPr lang="en-US" altLang="ko-KR" sz="1300" b="1" dirty="0">
                <a:solidFill>
                  <a:srgbClr val="0070C0"/>
                </a:solidFill>
              </a:rPr>
              <a:t>: 52KHZ</a:t>
            </a:r>
            <a:endParaRPr lang="ko-KR" altLang="en-US" sz="1300" b="1" dirty="0">
              <a:solidFill>
                <a:srgbClr val="0070C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782A5B-E4C0-41F6-9E79-7618FBD68ADE}"/>
              </a:ext>
            </a:extLst>
          </p:cNvPr>
          <p:cNvGrpSpPr/>
          <p:nvPr/>
        </p:nvGrpSpPr>
        <p:grpSpPr>
          <a:xfrm>
            <a:off x="654100" y="999626"/>
            <a:ext cx="9960420" cy="3922575"/>
            <a:chOff x="855436" y="596955"/>
            <a:chExt cx="9960420" cy="39225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FED7196-EF82-4F94-AEC0-E0F702CC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36" y="1102193"/>
              <a:ext cx="7544472" cy="23939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0215E8-2D1A-4F75-94D2-CAAEB4126A0F}"/>
                </a:ext>
              </a:extLst>
            </p:cNvPr>
            <p:cNvSpPr txBox="1"/>
            <p:nvPr/>
          </p:nvSpPr>
          <p:spPr>
            <a:xfrm>
              <a:off x="5249076" y="596955"/>
              <a:ext cx="5566780" cy="353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00" dirty="0"/>
                <a:t>ADJ </a:t>
              </a:r>
              <a:r>
                <a:rPr lang="ko-KR" altLang="en-US" sz="1300" dirty="0"/>
                <a:t>모드에서는 </a:t>
              </a:r>
              <a:r>
                <a:rPr lang="en-US" altLang="ko-KR" sz="1300" dirty="0"/>
                <a:t>FEEDBACK </a:t>
              </a:r>
              <a:r>
                <a:rPr lang="ko-KR" altLang="en-US" sz="1300" dirty="0"/>
                <a:t>단자를 저항 분배의 중간지점에 연결해야 함</a:t>
              </a:r>
              <a:r>
                <a:rPr lang="en-US" altLang="ko-KR" sz="1300" dirty="0"/>
                <a:t>.</a:t>
              </a:r>
              <a:endParaRPr lang="ko-KR" altLang="en-US" sz="13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F11F91-6DA9-4928-9BB8-5DA6974E5C7E}"/>
                </a:ext>
              </a:extLst>
            </p:cNvPr>
            <p:cNvSpPr/>
            <p:nvPr/>
          </p:nvSpPr>
          <p:spPr>
            <a:xfrm>
              <a:off x="7164198" y="1895912"/>
              <a:ext cx="360727" cy="14093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E9CC25-2A52-4DBB-8E76-85DF61DF587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344562" y="950706"/>
              <a:ext cx="687904" cy="945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14A5C6-F113-49B6-9885-1B71A5EDF7BC}"/>
                </a:ext>
              </a:extLst>
            </p:cNvPr>
            <p:cNvSpPr txBox="1"/>
            <p:nvPr/>
          </p:nvSpPr>
          <p:spPr>
            <a:xfrm>
              <a:off x="6096000" y="3865697"/>
              <a:ext cx="2842445" cy="65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00" dirty="0"/>
                <a:t>100K </a:t>
              </a:r>
              <a:r>
                <a:rPr lang="ko-KR" altLang="en-US" sz="1300" dirty="0"/>
                <a:t>이상의 저항은 사용하지 </a:t>
              </a:r>
              <a:r>
                <a:rPr lang="ko-KR" altLang="en-US" sz="1300" dirty="0" err="1"/>
                <a:t>말것</a:t>
              </a:r>
              <a:r>
                <a:rPr lang="en-US" altLang="ko-KR" sz="1300" dirty="0"/>
                <a:t>!</a:t>
              </a:r>
              <a:br>
                <a:rPr lang="en-US" altLang="ko-KR" sz="1300" dirty="0"/>
              </a:br>
              <a:r>
                <a:rPr lang="en-US" altLang="ko-KR" sz="1300" dirty="0"/>
                <a:t>-&gt; </a:t>
              </a:r>
              <a:r>
                <a:rPr lang="ko-KR" altLang="en-US" sz="1300" dirty="0"/>
                <a:t>노이즈 문제 유발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C0A7857-9B3D-4EAD-B61C-27496E9BA091}"/>
                </a:ext>
              </a:extLst>
            </p:cNvPr>
            <p:cNvCxnSpPr>
              <a:cxnSpLocks/>
              <a:stCxn id="15" idx="0"/>
              <a:endCxn id="11" idx="2"/>
            </p:cNvCxnSpPr>
            <p:nvPr/>
          </p:nvCxnSpPr>
          <p:spPr>
            <a:xfrm flipH="1" flipV="1">
              <a:off x="7344562" y="3305262"/>
              <a:ext cx="172661" cy="560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7AD653-40E1-4C5C-B9C1-156B94F626A9}"/>
              </a:ext>
            </a:extLst>
          </p:cNvPr>
          <p:cNvSpPr txBox="1"/>
          <p:nvPr/>
        </p:nvSpPr>
        <p:spPr>
          <a:xfrm>
            <a:off x="730518" y="4241533"/>
            <a:ext cx="1292341" cy="353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b="1" dirty="0"/>
              <a:t>소자 선정하기</a:t>
            </a:r>
            <a:r>
              <a:rPr lang="en-US" altLang="ko-KR" sz="1300" b="1" dirty="0"/>
              <a:t>!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2095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just">
          <a:lnSpc>
            <a:spcPct val="150000"/>
          </a:lnSpc>
          <a:buFont typeface="Wingdings" panose="05000000000000000000" pitchFamily="2" charset="2"/>
          <a:buChar char="l"/>
          <a:defRPr sz="13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355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等线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안상재(전자및항공전자공학전공(학부))</dc:creator>
  <cp:lastModifiedBy>안상재(전자및항공전자공학전공(학부))</cp:lastModifiedBy>
  <cp:revision>1497</cp:revision>
  <dcterms:created xsi:type="dcterms:W3CDTF">2018-07-19T04:22:02Z</dcterms:created>
  <dcterms:modified xsi:type="dcterms:W3CDTF">2018-10-01T17:32:33Z</dcterms:modified>
</cp:coreProperties>
</file>