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42" r:id="rId3"/>
    <p:sldId id="347" r:id="rId4"/>
    <p:sldId id="34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08FDD-B0D6-4660-A9B6-264CBFBC7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B55D99-6539-455F-9E86-24AAF6162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2095E-5D4B-4116-A3BF-A24E19EA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F4920-D28C-4802-BCE2-5B4DDADE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12725-60C3-4433-B1A3-695C0F26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8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C00A5-1EDE-41A0-B908-29E6E5F4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42F61A-06AB-4122-8382-1DE89646F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61A74-8C07-472C-9453-39607639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E4F7F-D187-4D71-A513-AD6F1A0A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40B25-33CB-4A98-B5EC-481BDE7B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80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CFE67A-9002-4BC0-BC27-1993379A8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61E185-3342-4F1A-8D8B-60C1BE9B8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E6DEB-C52F-4935-B97C-7F369013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4994B-C17B-4A97-9B5D-56B09C54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61F7A-292E-4CD2-95F3-47ECF167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9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F607B-E751-4895-B9B4-F86F4E4F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EC7FF-5D87-473A-8E37-E81219CB6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C3D68-629F-47EB-932A-E2BEAA10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3341C-621F-4E0F-ADE6-C4771306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C1EAC-F419-4D5F-90C8-4BBB355E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33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612A9-4541-4AD0-B81F-4CBA2A45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FD896-0327-40D7-AE19-FC59FFAA3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85BF6-2A03-4C94-90B4-591BA0FE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67134-FA34-42A1-89E7-E69B117E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3959D-4987-4640-A204-F36CEAE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29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5A27F-C86C-444B-B3F5-090D3FD5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35FC2-E075-4475-9656-8C5777964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70E00D-AD88-4C3D-BE54-A66A0F22A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82233-74D1-4E0B-B8F3-6B2CCE99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9485-1E6F-4533-9252-7772FEE7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D1DA4D-8069-4BEF-8E49-47635E8E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7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F4D5D-6EED-43E7-98DE-04E11294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EF7512-28AA-4472-8667-7C8EA7CFA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37EFA0-4A05-44DB-8BC4-DAC3B36A2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0B909F-3B8A-4DA5-95D7-E6B32050C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0F174E-9163-4F73-BA16-81C364BAE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C870F1-47F0-4254-A57F-05E1F890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D70102-5D72-4175-B3FD-1196520C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999C67-83C9-4164-B09A-A35A135B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B9DC1-6D62-4516-A52D-F1BD2E62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1DC1AC-C796-4CF3-AE6D-19F9EBA1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57371E-F350-455B-B1D2-C95EB70B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B85D6D-0981-46CA-B4DA-C3749D7D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4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F4BA72-E766-4FCE-8EF5-008B646E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71D16-9934-44E5-888F-DD9BEEE4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29B06A-F968-4498-905D-9409B747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41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0BEDC-D8C0-430B-AE77-A6B0092B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B0893-C015-476D-9EC0-E0D46E318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CAB7B1-73AA-42D6-A97B-DEA94F6E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CF494C-FE8C-4695-A55D-241096CC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893C41-AEE1-4597-B83B-44BE65AD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3ABE6A-15C2-4423-AAEB-5373B41D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31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ED4F6-5BD1-434B-AACA-D4726C79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B6926D-CC58-4D50-97D4-761FDE8B1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E67558-84C3-478C-93FD-D11C2FC27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6B040-91DA-40D3-8F6F-2B332879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1C836-8FE4-4C7D-BD79-27ABC9EF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1D349D-37E5-40BC-8D04-7B09D53C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2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98CAED-14F5-4ADF-8D7A-B9956AADE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BB00C-0073-4A1F-B1C1-0B36B6EC6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96EF4-F831-41D5-96C4-E0D12C8A0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A2744-CA49-4FF9-A5B9-E7C54AD30B76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7B883-5207-47C4-AC78-953AEF321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F8A5D-3F9D-4B48-9EC6-42C907084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4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58DEED-CCF3-4A05-800B-190272F2468F}"/>
              </a:ext>
            </a:extLst>
          </p:cNvPr>
          <p:cNvSpPr txBox="1"/>
          <p:nvPr/>
        </p:nvSpPr>
        <p:spPr>
          <a:xfrm>
            <a:off x="2589655" y="1325460"/>
            <a:ext cx="7012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 DSP, MCU, Xilinx Zynq FPGA</a:t>
            </a:r>
            <a:endParaRPr lang="ko-KR" altLang="ko-K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프로그래밍 전문가 과정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93940-4C10-486D-8F76-1CBA8FF4EFA0}"/>
              </a:ext>
            </a:extLst>
          </p:cNvPr>
          <p:cNvSpPr txBox="1"/>
          <p:nvPr/>
        </p:nvSpPr>
        <p:spPr>
          <a:xfrm>
            <a:off x="4179464" y="2994870"/>
            <a:ext cx="3833101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dirty="0"/>
              <a:t>TL494 + IR2110 TEST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0149A-A85F-4BA2-87E8-FFFA1012CABD}"/>
              </a:ext>
            </a:extLst>
          </p:cNvPr>
          <p:cNvSpPr txBox="1"/>
          <p:nvPr/>
        </p:nvSpPr>
        <p:spPr>
          <a:xfrm>
            <a:off x="8464492" y="4714613"/>
            <a:ext cx="29828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b="1" dirty="0"/>
              <a:t>강사 </a:t>
            </a:r>
            <a:r>
              <a:rPr lang="en-US" altLang="ko-KR" b="1" dirty="0"/>
              <a:t>– Innova Lee(</a:t>
            </a:r>
            <a:r>
              <a:rPr lang="ko-KR" altLang="ko-KR" b="1" dirty="0"/>
              <a:t>이상훈</a:t>
            </a:r>
            <a:r>
              <a:rPr lang="en-US" altLang="ko-KR" b="1" dirty="0"/>
              <a:t>)</a:t>
            </a:r>
            <a:endParaRPr lang="ko-KR" altLang="ko-KR" dirty="0"/>
          </a:p>
          <a:p>
            <a:r>
              <a:rPr lang="en-US" altLang="ko-KR" dirty="0"/>
              <a:t>gcccompil3r@gmail.com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ko-KR" altLang="ko-KR" b="1" dirty="0"/>
              <a:t>학생 </a:t>
            </a:r>
            <a:r>
              <a:rPr lang="en-US" altLang="ko-KR" b="1" dirty="0"/>
              <a:t>– </a:t>
            </a:r>
            <a:r>
              <a:rPr lang="ko-KR" altLang="ko-KR" b="1" dirty="0"/>
              <a:t>안상재</a:t>
            </a:r>
            <a:endParaRPr lang="ko-KR" altLang="ko-KR" dirty="0"/>
          </a:p>
          <a:p>
            <a:r>
              <a:rPr lang="en-US" altLang="ko-KR" dirty="0"/>
              <a:t>sangjae2015@naver.com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37988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19931F87-A4AA-42EF-9F68-1D94981FE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9" y="1669375"/>
            <a:ext cx="6847366" cy="43125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AFBF70-7CAB-4478-BF9A-55AA30E9A337}"/>
              </a:ext>
            </a:extLst>
          </p:cNvPr>
          <p:cNvSpPr txBox="1"/>
          <p:nvPr/>
        </p:nvSpPr>
        <p:spPr>
          <a:xfrm>
            <a:off x="205793" y="883665"/>
            <a:ext cx="3270447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TL494 TEST (</a:t>
            </a:r>
            <a:r>
              <a:rPr lang="ko-KR" alt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시트 참조</a:t>
            </a:r>
            <a:r>
              <a:rPr lang="en-US" altLang="ko-KR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72F4AB-C78D-4FF9-9B98-7FFE4D4A52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8" t="6105" r="1899"/>
          <a:stretch/>
        </p:blipFill>
        <p:spPr>
          <a:xfrm>
            <a:off x="8000001" y="2583809"/>
            <a:ext cx="3760628" cy="287349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4780A9-E054-4865-8156-BCEE74DA1AE2}"/>
              </a:ext>
            </a:extLst>
          </p:cNvPr>
          <p:cNvSpPr/>
          <p:nvPr/>
        </p:nvSpPr>
        <p:spPr>
          <a:xfrm>
            <a:off x="6526635" y="3011648"/>
            <a:ext cx="671119" cy="5851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4223A6-6F6E-4799-B8C9-C46E8C8DB87F}"/>
              </a:ext>
            </a:extLst>
          </p:cNvPr>
          <p:cNvSpPr/>
          <p:nvPr/>
        </p:nvSpPr>
        <p:spPr>
          <a:xfrm>
            <a:off x="6526635" y="3986687"/>
            <a:ext cx="671119" cy="5851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6BFAE1E-2EA0-4E27-872F-D844952EC9F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197754" y="3240530"/>
            <a:ext cx="802247" cy="636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51899EC-29E0-4D60-AAA6-006FC7D421D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197754" y="4191819"/>
            <a:ext cx="802247" cy="874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19607A-33F2-4019-AC2C-D1D4D6090BCB}"/>
              </a:ext>
            </a:extLst>
          </p:cNvPr>
          <p:cNvSpPr/>
          <p:nvPr/>
        </p:nvSpPr>
        <p:spPr>
          <a:xfrm>
            <a:off x="4697835" y="2382474"/>
            <a:ext cx="1140903" cy="5201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C4B581-BEFE-44A2-BCDB-9F45DAC198D8}"/>
              </a:ext>
            </a:extLst>
          </p:cNvPr>
          <p:cNvSpPr txBox="1"/>
          <p:nvPr/>
        </p:nvSpPr>
        <p:spPr>
          <a:xfrm>
            <a:off x="5359785" y="727631"/>
            <a:ext cx="2363147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300" dirty="0"/>
              <a:t>오픈 </a:t>
            </a:r>
            <a:r>
              <a:rPr lang="ko-KR" altLang="en-US" sz="1300" dirty="0" err="1"/>
              <a:t>컬렉터</a:t>
            </a:r>
            <a:r>
              <a:rPr lang="ko-KR" altLang="en-US" sz="1300" dirty="0"/>
              <a:t> 부분의 </a:t>
            </a:r>
            <a:r>
              <a:rPr lang="ko-KR" altLang="en-US" sz="1300" dirty="0" err="1"/>
              <a:t>풀업저항</a:t>
            </a:r>
            <a:endParaRPr lang="ko-KR" altLang="en-US" sz="13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4EF12C5-6750-4A63-8542-B15090DF964E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 flipH="1">
            <a:off x="5268287" y="1081382"/>
            <a:ext cx="1273072" cy="1301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F6F3A9-FC8A-45CB-849A-BB3B3E948DD9}"/>
              </a:ext>
            </a:extLst>
          </p:cNvPr>
          <p:cNvSpPr/>
          <p:nvPr/>
        </p:nvSpPr>
        <p:spPr>
          <a:xfrm>
            <a:off x="1644242" y="4794162"/>
            <a:ext cx="671119" cy="7551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C8E711-33C4-40B5-B783-266C087504A3}"/>
              </a:ext>
            </a:extLst>
          </p:cNvPr>
          <p:cNvSpPr txBox="1"/>
          <p:nvPr/>
        </p:nvSpPr>
        <p:spPr>
          <a:xfrm>
            <a:off x="845517" y="6169082"/>
            <a:ext cx="2268570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300" dirty="0"/>
              <a:t>PWM </a:t>
            </a:r>
            <a:r>
              <a:rPr lang="ko-KR" altLang="en-US" sz="1300" dirty="0"/>
              <a:t>출력의 주파수 조정</a:t>
            </a:r>
            <a:br>
              <a:rPr lang="en-US" altLang="ko-KR" sz="1300" dirty="0"/>
            </a:br>
            <a:r>
              <a:rPr lang="en-US" altLang="ko-KR" sz="1300" dirty="0"/>
              <a:t>(R, C</a:t>
            </a:r>
            <a:r>
              <a:rPr lang="ko-KR" altLang="en-US" sz="1300" dirty="0"/>
              <a:t> 값은 주파수에 반비례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1ACB237-DB3D-4E14-A4F8-35D0A015E09B}"/>
              </a:ext>
            </a:extLst>
          </p:cNvPr>
          <p:cNvCxnSpPr>
            <a:cxnSpLocks/>
            <a:stCxn id="39" idx="0"/>
            <a:endCxn id="34" idx="2"/>
          </p:cNvCxnSpPr>
          <p:nvPr/>
        </p:nvCxnSpPr>
        <p:spPr>
          <a:xfrm flipV="1">
            <a:off x="1979802" y="5549352"/>
            <a:ext cx="0" cy="6197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A36770-46EA-416C-8FC4-1E74DAF81882}"/>
              </a:ext>
            </a:extLst>
          </p:cNvPr>
          <p:cNvSpPr/>
          <p:nvPr/>
        </p:nvSpPr>
        <p:spPr>
          <a:xfrm>
            <a:off x="431371" y="3240530"/>
            <a:ext cx="701143" cy="5851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83DA8AC-CDF1-4881-9BBF-9B5A81D552A3}"/>
              </a:ext>
            </a:extLst>
          </p:cNvPr>
          <p:cNvCxnSpPr/>
          <p:nvPr/>
        </p:nvCxnSpPr>
        <p:spPr>
          <a:xfrm>
            <a:off x="7868873" y="2952925"/>
            <a:ext cx="7214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5BF5BA0-678D-4662-920D-0652AFDF29BD}"/>
              </a:ext>
            </a:extLst>
          </p:cNvPr>
          <p:cNvSpPr txBox="1"/>
          <p:nvPr/>
        </p:nvSpPr>
        <p:spPr>
          <a:xfrm>
            <a:off x="7284529" y="2776049"/>
            <a:ext cx="628698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300" b="1" dirty="0"/>
              <a:t>12.2V</a:t>
            </a:r>
            <a:endParaRPr lang="ko-KR" altLang="en-US" sz="1300" b="1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6F0580C-E0D6-4A2F-AE91-7674220FDD1E}"/>
              </a:ext>
            </a:extLst>
          </p:cNvPr>
          <p:cNvCxnSpPr/>
          <p:nvPr/>
        </p:nvCxnSpPr>
        <p:spPr>
          <a:xfrm>
            <a:off x="7868873" y="3825663"/>
            <a:ext cx="7214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DD32512-7799-448B-A3A9-6534CD03CAC9}"/>
              </a:ext>
            </a:extLst>
          </p:cNvPr>
          <p:cNvSpPr txBox="1"/>
          <p:nvPr/>
        </p:nvSpPr>
        <p:spPr>
          <a:xfrm>
            <a:off x="7284529" y="3643930"/>
            <a:ext cx="628698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300" b="1" dirty="0"/>
              <a:t>12.2V</a:t>
            </a:r>
            <a:endParaRPr lang="ko-KR" altLang="en-US" sz="1300" b="1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A1195BF-3368-48EB-B015-D2FB2FCFF6EA}"/>
              </a:ext>
            </a:extLst>
          </p:cNvPr>
          <p:cNvCxnSpPr/>
          <p:nvPr/>
        </p:nvCxnSpPr>
        <p:spPr>
          <a:xfrm>
            <a:off x="8246378" y="4507508"/>
            <a:ext cx="7214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A6A34AC-F37D-4526-9BD8-E74EA504CAB4}"/>
              </a:ext>
            </a:extLst>
          </p:cNvPr>
          <p:cNvSpPr txBox="1"/>
          <p:nvPr/>
        </p:nvSpPr>
        <p:spPr>
          <a:xfrm>
            <a:off x="8212822" y="4466319"/>
            <a:ext cx="532518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300" b="1" dirty="0"/>
              <a:t>0.6V</a:t>
            </a:r>
            <a:endParaRPr lang="ko-KR" altLang="en-US" sz="13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77790C2-9448-4294-BAE0-10FD1951DBA4}"/>
              </a:ext>
            </a:extLst>
          </p:cNvPr>
          <p:cNvCxnSpPr/>
          <p:nvPr/>
        </p:nvCxnSpPr>
        <p:spPr>
          <a:xfrm>
            <a:off x="8212822" y="3610026"/>
            <a:ext cx="7214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1B83BFB-E291-4851-AE28-4E68CCFFD9CF}"/>
              </a:ext>
            </a:extLst>
          </p:cNvPr>
          <p:cNvSpPr txBox="1"/>
          <p:nvPr/>
        </p:nvSpPr>
        <p:spPr>
          <a:xfrm>
            <a:off x="8089176" y="3284547"/>
            <a:ext cx="532518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300" b="1" dirty="0"/>
              <a:t>0.6V</a:t>
            </a:r>
            <a:endParaRPr lang="ko-KR" altLang="en-US" sz="13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E5DFFD-8F2B-467D-B1DD-DC4F0547A7B5}"/>
              </a:ext>
            </a:extLst>
          </p:cNvPr>
          <p:cNvSpPr txBox="1"/>
          <p:nvPr/>
        </p:nvSpPr>
        <p:spPr>
          <a:xfrm>
            <a:off x="134817" y="1706456"/>
            <a:ext cx="2563522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300" dirty="0"/>
              <a:t>주파수 조절용 가변저항</a:t>
            </a:r>
            <a:r>
              <a:rPr lang="en-US" altLang="ko-KR" sz="1300" dirty="0"/>
              <a:t>(470K</a:t>
            </a:r>
            <a:r>
              <a:rPr lang="el-GR" altLang="ko-KR" sz="1300" dirty="0"/>
              <a:t>Ω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8CE0344-C93D-41C8-922A-19F37A25816A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845520" y="2060207"/>
            <a:ext cx="571058" cy="1212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5F08167-C681-4E14-A015-2943EBF6E137}"/>
              </a:ext>
            </a:extLst>
          </p:cNvPr>
          <p:cNvGrpSpPr/>
          <p:nvPr/>
        </p:nvGrpSpPr>
        <p:grpSpPr>
          <a:xfrm>
            <a:off x="47328" y="-219405"/>
            <a:ext cx="1728192" cy="1051731"/>
            <a:chOff x="47328" y="-219405"/>
            <a:chExt cx="1728192" cy="1051731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1592506-7DE1-4899-8A45-F62EE3014963}"/>
                </a:ext>
              </a:extLst>
            </p:cNvPr>
            <p:cNvSpPr/>
            <p:nvPr/>
          </p:nvSpPr>
          <p:spPr>
            <a:xfrm>
              <a:off x="431371" y="-219405"/>
              <a:ext cx="960107" cy="10517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F8AE46B-8689-429A-9E35-088E63BDE2D6}"/>
                </a:ext>
              </a:extLst>
            </p:cNvPr>
            <p:cNvSpPr txBox="1"/>
            <p:nvPr/>
          </p:nvSpPr>
          <p:spPr>
            <a:xfrm>
              <a:off x="47328" y="68627"/>
              <a:ext cx="1728192" cy="50276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67" dirty="0">
                  <a:solidFill>
                    <a:schemeClr val="bg1"/>
                  </a:solidFill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03</a:t>
              </a:r>
              <a:endParaRPr lang="ko-KR" altLang="en-US" sz="2667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917AFF5-6997-4D4D-A7B1-0AF813A4E953}"/>
                </a:ext>
              </a:extLst>
            </p:cNvPr>
            <p:cNvSpPr txBox="1"/>
            <p:nvPr/>
          </p:nvSpPr>
          <p:spPr>
            <a:xfrm>
              <a:off x="47328" y="452670"/>
              <a:ext cx="1728192" cy="37965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67" dirty="0">
                  <a:solidFill>
                    <a:schemeClr val="bg1"/>
                  </a:solidFill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진행사항</a:t>
              </a:r>
              <a:endParaRPr lang="en-US" altLang="ko-KR" sz="1867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40377C-FD90-4771-8E0F-38FDB3A760B0}"/>
              </a:ext>
            </a:extLst>
          </p:cNvPr>
          <p:cNvSpPr txBox="1"/>
          <p:nvPr/>
        </p:nvSpPr>
        <p:spPr>
          <a:xfrm>
            <a:off x="360861" y="1273854"/>
            <a:ext cx="2275175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300" dirty="0"/>
              <a:t>=&gt; PWM </a:t>
            </a:r>
            <a:r>
              <a:rPr lang="ko-KR" altLang="en-US" sz="1300" dirty="0"/>
              <a:t>파형 생성 전용 </a:t>
            </a:r>
            <a:r>
              <a:rPr lang="en-US" altLang="ko-KR" sz="1300" dirty="0"/>
              <a:t>IC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9460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22080E0-FDC5-4B7F-B011-AF5D951FAAEB}"/>
              </a:ext>
            </a:extLst>
          </p:cNvPr>
          <p:cNvGrpSpPr/>
          <p:nvPr/>
        </p:nvGrpSpPr>
        <p:grpSpPr>
          <a:xfrm>
            <a:off x="47328" y="-219405"/>
            <a:ext cx="1728192" cy="1051731"/>
            <a:chOff x="47328" y="-219405"/>
            <a:chExt cx="1728192" cy="1051731"/>
          </a:xfrm>
        </p:grpSpPr>
        <p:sp>
          <p:nvSpPr>
            <p:cNvPr id="16" name="직사각형 15"/>
            <p:cNvSpPr/>
            <p:nvPr/>
          </p:nvSpPr>
          <p:spPr>
            <a:xfrm>
              <a:off x="431371" y="-219405"/>
              <a:ext cx="960107" cy="10517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328" y="68627"/>
              <a:ext cx="1728192" cy="50276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67" dirty="0">
                  <a:solidFill>
                    <a:schemeClr val="bg1"/>
                  </a:solidFill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03</a:t>
              </a:r>
              <a:endParaRPr lang="ko-KR" altLang="en-US" sz="2667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764EA1-E804-4D92-9105-8A45F486DBFF}"/>
                </a:ext>
              </a:extLst>
            </p:cNvPr>
            <p:cNvSpPr txBox="1"/>
            <p:nvPr/>
          </p:nvSpPr>
          <p:spPr>
            <a:xfrm>
              <a:off x="47328" y="452670"/>
              <a:ext cx="1728192" cy="37965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67" dirty="0">
                  <a:solidFill>
                    <a:schemeClr val="bg1"/>
                  </a:solidFill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진행사항</a:t>
              </a:r>
              <a:endParaRPr lang="en-US" altLang="ko-KR" sz="1867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AFBF70-7CAB-4478-BF9A-55AA30E9A337}"/>
              </a:ext>
            </a:extLst>
          </p:cNvPr>
          <p:cNvSpPr txBox="1"/>
          <p:nvPr/>
        </p:nvSpPr>
        <p:spPr>
          <a:xfrm>
            <a:off x="-46786" y="900443"/>
            <a:ext cx="2584362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TL494 </a:t>
            </a:r>
            <a:r>
              <a:rPr lang="ko-KR" alt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 펄스 주파수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C65E26-B7B6-4C9F-8E8C-431606BA1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96" y="1496691"/>
            <a:ext cx="3810000" cy="9620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405C98-E9C4-4072-9810-59958CD4E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87" y="452670"/>
            <a:ext cx="4705350" cy="35528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49F76A0-C4DE-44B2-9318-D9878051FE81}"/>
              </a:ext>
            </a:extLst>
          </p:cNvPr>
          <p:cNvSpPr/>
          <p:nvPr/>
        </p:nvSpPr>
        <p:spPr>
          <a:xfrm>
            <a:off x="5008228" y="2550253"/>
            <a:ext cx="1048624" cy="10654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306622-1FE0-4C81-B2D9-59F00FD77574}"/>
              </a:ext>
            </a:extLst>
          </p:cNvPr>
          <p:cNvSpPr txBox="1"/>
          <p:nvPr/>
        </p:nvSpPr>
        <p:spPr>
          <a:xfrm>
            <a:off x="4523313" y="4609044"/>
            <a:ext cx="2760692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300" b="1" dirty="0" err="1"/>
              <a:t>Fosc</a:t>
            </a:r>
            <a:r>
              <a:rPr lang="en-US" altLang="ko-KR" sz="1300" b="1" dirty="0"/>
              <a:t> = 1 / (0.01uF * 10K) = 1HZ</a:t>
            </a:r>
            <a:endParaRPr lang="ko-KR" altLang="en-US" sz="13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B2B8741-5B12-4D8D-8190-96949C74DDCF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5532540" y="3615655"/>
            <a:ext cx="371119" cy="99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E83B22B7-783E-4E2D-BDE0-89F99E5CA6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38" t="6105" r="1899"/>
          <a:stretch/>
        </p:blipFill>
        <p:spPr>
          <a:xfrm>
            <a:off x="9507706" y="430415"/>
            <a:ext cx="2654500" cy="20283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0747CB-94B3-4519-BB92-6135C8181C0D}"/>
              </a:ext>
            </a:extLst>
          </p:cNvPr>
          <p:cNvSpPr txBox="1"/>
          <p:nvPr/>
        </p:nvSpPr>
        <p:spPr>
          <a:xfrm>
            <a:off x="9130739" y="2508416"/>
            <a:ext cx="3171061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300" dirty="0"/>
              <a:t>8,11</a:t>
            </a:r>
            <a:r>
              <a:rPr lang="ko-KR" altLang="en-US" sz="1300" dirty="0"/>
              <a:t>번 핀의 출력 파형 주파수 </a:t>
            </a:r>
            <a:r>
              <a:rPr lang="en-US" altLang="ko-KR" sz="1300" dirty="0"/>
              <a:t>= </a:t>
            </a:r>
            <a:r>
              <a:rPr lang="ko-KR" altLang="en-US" sz="1300" dirty="0"/>
              <a:t>약 </a:t>
            </a:r>
            <a:r>
              <a:rPr lang="en-US" altLang="ko-KR" sz="1300" dirty="0"/>
              <a:t>1HZ</a:t>
            </a:r>
            <a:endParaRPr lang="ko-KR" altLang="en-US" sz="1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BB750-B332-44BA-B7F6-34FF1EE48BF9}"/>
              </a:ext>
            </a:extLst>
          </p:cNvPr>
          <p:cNvSpPr txBox="1"/>
          <p:nvPr/>
        </p:nvSpPr>
        <p:spPr>
          <a:xfrm>
            <a:off x="231396" y="2729203"/>
            <a:ext cx="4155305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300" dirty="0"/>
              <a:t>=&gt; </a:t>
            </a:r>
            <a:r>
              <a:rPr lang="ko-KR" altLang="en-US" sz="1300" dirty="0" err="1"/>
              <a:t>오실레이터의</a:t>
            </a:r>
            <a:r>
              <a:rPr lang="ko-KR" altLang="en-US" sz="1300" dirty="0"/>
              <a:t> 주파수 </a:t>
            </a:r>
            <a:r>
              <a:rPr lang="en-US" altLang="ko-KR" sz="1300" dirty="0"/>
              <a:t>= 8, 11</a:t>
            </a:r>
            <a:r>
              <a:rPr lang="ko-KR" altLang="en-US" sz="1300" dirty="0"/>
              <a:t>번 핀의 출력 주파수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362988-598B-4E93-9B98-AE79B06503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82" t="7706" r="6392" b="2019"/>
          <a:stretch/>
        </p:blipFill>
        <p:spPr>
          <a:xfrm>
            <a:off x="8820870" y="3330060"/>
            <a:ext cx="3139734" cy="2340529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A3D435A-608A-4AC3-96F4-E197502819B5}"/>
              </a:ext>
            </a:extLst>
          </p:cNvPr>
          <p:cNvCxnSpPr>
            <a:cxnSpLocks/>
          </p:cNvCxnSpPr>
          <p:nvPr/>
        </p:nvCxnSpPr>
        <p:spPr>
          <a:xfrm flipV="1">
            <a:off x="9010737" y="832326"/>
            <a:ext cx="636602" cy="681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7904046-D0D3-4A99-BEA1-B9A2FB0591A3}"/>
              </a:ext>
            </a:extLst>
          </p:cNvPr>
          <p:cNvCxnSpPr>
            <a:cxnSpLocks/>
          </p:cNvCxnSpPr>
          <p:nvPr/>
        </p:nvCxnSpPr>
        <p:spPr>
          <a:xfrm>
            <a:off x="9010737" y="1126819"/>
            <a:ext cx="636602" cy="369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560AA56-B868-4212-83E0-A85CEF35539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231310" y="2231472"/>
            <a:ext cx="3159427" cy="10985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B82866-042B-4AAC-A939-253DF5EBCDF6}"/>
              </a:ext>
            </a:extLst>
          </p:cNvPr>
          <p:cNvSpPr txBox="1"/>
          <p:nvPr/>
        </p:nvSpPr>
        <p:spPr>
          <a:xfrm>
            <a:off x="8779925" y="5811565"/>
            <a:ext cx="3180679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300" dirty="0"/>
              <a:t>5</a:t>
            </a:r>
            <a:r>
              <a:rPr lang="ko-KR" altLang="en-US" sz="1300" dirty="0"/>
              <a:t>번 핀의 톱니파와 기준전압을 비교해서</a:t>
            </a:r>
            <a:br>
              <a:rPr lang="en-US" altLang="ko-KR" sz="1300" dirty="0"/>
            </a:br>
            <a:r>
              <a:rPr lang="en-US" altLang="ko-KR" sz="1300" dirty="0"/>
              <a:t>PWM </a:t>
            </a:r>
            <a:r>
              <a:rPr lang="ko-KR" altLang="en-US" sz="1300" dirty="0"/>
              <a:t>출력 신호를 </a:t>
            </a:r>
            <a:r>
              <a:rPr lang="ko-KR" altLang="en-US" sz="1300" dirty="0" err="1"/>
              <a:t>만듬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6753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AFBF70-7CAB-4478-BF9A-55AA30E9A337}"/>
              </a:ext>
            </a:extLst>
          </p:cNvPr>
          <p:cNvSpPr txBox="1"/>
          <p:nvPr/>
        </p:nvSpPr>
        <p:spPr>
          <a:xfrm>
            <a:off x="220701" y="44765"/>
            <a:ext cx="2435282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TL494 + IR2110 TEST</a:t>
            </a:r>
            <a:endParaRPr lang="ko-KR" altLang="en-US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F5DD53-2624-49E2-9ABD-6FBBBF73E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94892"/>
            <a:ext cx="8372343" cy="32853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0E2764C-6E82-4293-B10B-C320B0516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65" t="9175" r="5382" b="7033"/>
          <a:stretch/>
        </p:blipFill>
        <p:spPr>
          <a:xfrm>
            <a:off x="8433837" y="800376"/>
            <a:ext cx="3574567" cy="27146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0A325FC-67F7-4591-B821-313B6DC1C288}"/>
              </a:ext>
            </a:extLst>
          </p:cNvPr>
          <p:cNvSpPr/>
          <p:nvPr/>
        </p:nvSpPr>
        <p:spPr>
          <a:xfrm>
            <a:off x="7088697" y="1585518"/>
            <a:ext cx="453006" cy="310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35864B-23D8-4BF7-932F-33FED48807D6}"/>
              </a:ext>
            </a:extLst>
          </p:cNvPr>
          <p:cNvSpPr/>
          <p:nvPr/>
        </p:nvSpPr>
        <p:spPr>
          <a:xfrm>
            <a:off x="6003721" y="2684476"/>
            <a:ext cx="453006" cy="310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A9AB779-C31D-4BFB-98C4-CA567264E24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541703" y="1367404"/>
            <a:ext cx="1006679" cy="3733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D0A414-A232-404F-B50A-CC96C13CD295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456727" y="2237566"/>
            <a:ext cx="2091655" cy="6021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0F5523D3-EF89-4805-BDDD-8DCDC8C3F2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37" t="3425" r="3639" b="7156"/>
          <a:stretch/>
        </p:blipFill>
        <p:spPr>
          <a:xfrm>
            <a:off x="8461845" y="4106744"/>
            <a:ext cx="3546559" cy="2683783"/>
          </a:xfrm>
          <a:prstGeom prst="rect">
            <a:avLst/>
          </a:prstGeom>
        </p:spPr>
      </p:pic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488FCA7D-50B2-4902-9595-D0DF199C444D}"/>
              </a:ext>
            </a:extLst>
          </p:cNvPr>
          <p:cNvSpPr/>
          <p:nvPr/>
        </p:nvSpPr>
        <p:spPr>
          <a:xfrm>
            <a:off x="9806730" y="3429000"/>
            <a:ext cx="872455" cy="7654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F3AE13B-995E-486B-BE05-6EDE3E6869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517" t="4892" r="6666" b="14374"/>
          <a:stretch/>
        </p:blipFill>
        <p:spPr>
          <a:xfrm>
            <a:off x="3542138" y="4098355"/>
            <a:ext cx="3546559" cy="2690493"/>
          </a:xfrm>
          <a:prstGeom prst="rect">
            <a:avLst/>
          </a:prstGeom>
        </p:spPr>
      </p:pic>
      <p:sp>
        <p:nvSpPr>
          <p:cNvPr id="21" name="화살표: 왼쪽 20">
            <a:extLst>
              <a:ext uri="{FF2B5EF4-FFF2-40B4-BE49-F238E27FC236}">
                <a16:creationId xmlns:a16="http://schemas.microsoft.com/office/drawing/2014/main" id="{B7328740-903D-445C-81B0-9B7A4A14DFA2}"/>
              </a:ext>
            </a:extLst>
          </p:cNvPr>
          <p:cNvSpPr/>
          <p:nvPr/>
        </p:nvSpPr>
        <p:spPr>
          <a:xfrm>
            <a:off x="7088697" y="4999839"/>
            <a:ext cx="1283645" cy="10654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DD0A22-E244-45E4-939A-B02CF3A976B2}"/>
              </a:ext>
            </a:extLst>
          </p:cNvPr>
          <p:cNvSpPr/>
          <p:nvPr/>
        </p:nvSpPr>
        <p:spPr>
          <a:xfrm>
            <a:off x="9806730" y="1057013"/>
            <a:ext cx="352338" cy="16694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D8DB2-AAB2-4BE3-8515-4D635AE9A151}"/>
              </a:ext>
            </a:extLst>
          </p:cNvPr>
          <p:cNvSpPr/>
          <p:nvPr/>
        </p:nvSpPr>
        <p:spPr>
          <a:xfrm>
            <a:off x="9806730" y="4354660"/>
            <a:ext cx="352338" cy="16694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6ACFCB-3641-487C-BAD3-34DEE6B88711}"/>
              </a:ext>
            </a:extLst>
          </p:cNvPr>
          <p:cNvSpPr/>
          <p:nvPr/>
        </p:nvSpPr>
        <p:spPr>
          <a:xfrm>
            <a:off x="4655890" y="4865614"/>
            <a:ext cx="352338" cy="11584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CA3451-FE07-4C40-9B4C-867880F9644D}"/>
              </a:ext>
            </a:extLst>
          </p:cNvPr>
          <p:cNvSpPr txBox="1"/>
          <p:nvPr/>
        </p:nvSpPr>
        <p:spPr>
          <a:xfrm>
            <a:off x="1804468" y="5694630"/>
            <a:ext cx="851515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300" dirty="0"/>
              <a:t>오버슈팅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3869AB9-A345-4510-9F6A-90572494A86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2655983" y="5189364"/>
            <a:ext cx="2080469" cy="6821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2C0D855-A6D8-4977-8C75-4FA2E668739E}"/>
              </a:ext>
            </a:extLst>
          </p:cNvPr>
          <p:cNvSpPr/>
          <p:nvPr/>
        </p:nvSpPr>
        <p:spPr>
          <a:xfrm>
            <a:off x="4655890" y="4420998"/>
            <a:ext cx="352338" cy="335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F0E3D0-2210-4080-B249-CED70F32790E}"/>
              </a:ext>
            </a:extLst>
          </p:cNvPr>
          <p:cNvSpPr txBox="1"/>
          <p:nvPr/>
        </p:nvSpPr>
        <p:spPr>
          <a:xfrm>
            <a:off x="2128606" y="4994376"/>
            <a:ext cx="28886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/>
              <a:t>?</a:t>
            </a:r>
            <a:endParaRPr lang="ko-KR" altLang="en-US" b="1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5620E17-E903-4AB8-BA9F-C76952C91E41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 flipV="1">
            <a:off x="2417468" y="4588778"/>
            <a:ext cx="2238422" cy="6327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01ED20EF-54A0-4DB3-8BCF-CEC2000253A1}"/>
              </a:ext>
            </a:extLst>
          </p:cNvPr>
          <p:cNvSpPr/>
          <p:nvPr/>
        </p:nvSpPr>
        <p:spPr>
          <a:xfrm>
            <a:off x="4362275" y="1883328"/>
            <a:ext cx="142613" cy="14680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A586188-8AC8-4365-8BFC-35DA0F03F481}"/>
              </a:ext>
            </a:extLst>
          </p:cNvPr>
          <p:cNvSpPr/>
          <p:nvPr/>
        </p:nvSpPr>
        <p:spPr>
          <a:xfrm>
            <a:off x="4362275" y="2337282"/>
            <a:ext cx="142613" cy="14680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D9A881-AFF0-4B77-8810-7B034AE99103}"/>
              </a:ext>
            </a:extLst>
          </p:cNvPr>
          <p:cNvSpPr txBox="1"/>
          <p:nvPr/>
        </p:nvSpPr>
        <p:spPr>
          <a:xfrm>
            <a:off x="4504888" y="522893"/>
            <a:ext cx="518091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300"/>
              <a:t>연결</a:t>
            </a:r>
            <a:endParaRPr lang="ko-KR" altLang="en-US" sz="13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61C5E8-D610-4A24-A0CA-4AAAFCDD9BAC}"/>
              </a:ext>
            </a:extLst>
          </p:cNvPr>
          <p:cNvCxnSpPr>
            <a:cxnSpLocks/>
            <a:stCxn id="38" idx="2"/>
            <a:endCxn id="36" idx="0"/>
          </p:cNvCxnSpPr>
          <p:nvPr/>
        </p:nvCxnSpPr>
        <p:spPr>
          <a:xfrm flipH="1">
            <a:off x="4433582" y="876644"/>
            <a:ext cx="330352" cy="1006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F954951-8989-42A7-825C-6492DBC84672}"/>
              </a:ext>
            </a:extLst>
          </p:cNvPr>
          <p:cNvCxnSpPr>
            <a:cxnSpLocks/>
            <a:endCxn id="37" idx="7"/>
          </p:cNvCxnSpPr>
          <p:nvPr/>
        </p:nvCxnSpPr>
        <p:spPr>
          <a:xfrm flipH="1">
            <a:off x="4484003" y="876644"/>
            <a:ext cx="279930" cy="1482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19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 algn="just">
          <a:lnSpc>
            <a:spcPct val="150000"/>
          </a:lnSpc>
          <a:buFont typeface="Wingdings" panose="05000000000000000000" pitchFamily="2" charset="2"/>
          <a:buChar char="l"/>
          <a:defRPr sz="13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3926</TotalTime>
  <Words>121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等线</vt:lpstr>
      <vt:lpstr>THE정고딕110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안상재(전자및항공전자공학전공(학부))</dc:creator>
  <cp:lastModifiedBy>안상재(전자및항공전자공학전공(학부))</cp:lastModifiedBy>
  <cp:revision>1226</cp:revision>
  <dcterms:created xsi:type="dcterms:W3CDTF">2018-07-19T04:22:02Z</dcterms:created>
  <dcterms:modified xsi:type="dcterms:W3CDTF">2018-09-19T05:43:58Z</dcterms:modified>
</cp:coreProperties>
</file>