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090649739" r:id="rId2"/>
    <p:sldId id="2090649740" r:id="rId3"/>
    <p:sldId id="2090649741" r:id="rId4"/>
    <p:sldId id="2090649744" r:id="rId5"/>
    <p:sldId id="2090649743" r:id="rId6"/>
    <p:sldId id="2090649742" r:id="rId7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10"/>
    <p:restoredTop sz="97030"/>
  </p:normalViewPr>
  <p:slideViewPr>
    <p:cSldViewPr snapToGrid="0">
      <p:cViewPr varScale="1">
        <p:scale>
          <a:sx n="119" d="100"/>
          <a:sy n="119" d="100"/>
        </p:scale>
        <p:origin x="232" y="10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5695A-4319-667F-E0F1-504D3E7737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0047FC-7ACE-EECB-4E00-F4F828FE5E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E8EF3E-0540-D533-343C-CAEBEB410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0F699-9D82-A048-A9BA-C1270AB657C8}" type="datetimeFigureOut">
              <a:rPr lang="en-DK" smtClean="0"/>
              <a:t>23/10/2023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EB2A0F-E36E-A0D4-EC5F-3A4486154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F92412-55DB-7CFB-50C7-DA03FEDDF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35688-6E4B-E545-BEB9-14BC4FFCDC26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410619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2DBDC-A4EB-25EA-7850-A02770C63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6CD130-1333-A2CA-8918-6A10E49D12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1AAB00-7FAE-C86C-0FD1-7F471065A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0F699-9D82-A048-A9BA-C1270AB657C8}" type="datetimeFigureOut">
              <a:rPr lang="en-DK" smtClean="0"/>
              <a:t>23/10/2023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213317-21FC-7D8C-88D7-230D147F3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9D9DAF-7C96-C210-868A-3E6B4E801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35688-6E4B-E545-BEB9-14BC4FFCDC26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248411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B0723B-84D0-DC1C-3544-BCD3C45AF5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4711A3-4FBB-8774-D057-3D492E5120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E3F5A9-AA71-560F-5C71-E264EC80F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0F699-9D82-A048-A9BA-C1270AB657C8}" type="datetimeFigureOut">
              <a:rPr lang="en-DK" smtClean="0"/>
              <a:t>23/10/2023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253B18-3E57-E383-85C4-4091180CA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B43DC-7B04-05AB-B486-7252515D2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35688-6E4B-E545-BEB9-14BC4FFCDC26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213343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40487-4FFB-D124-38A6-D298ED0FB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8A54F1-748C-3174-0834-60B0A41178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DF02B3-3C96-7B9F-187E-BD093FB64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0F699-9D82-A048-A9BA-C1270AB657C8}" type="datetimeFigureOut">
              <a:rPr lang="en-DK" smtClean="0"/>
              <a:t>23/10/2023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FB689B-6FC3-5D34-7527-3B42BE837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A14B72-971A-126F-16B1-562A68522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35688-6E4B-E545-BEB9-14BC4FFCDC26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660721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51343-F5E3-162E-9E37-95F9400BF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1B5266-C9E6-6C16-0603-A49A001B00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32CAA6-068B-38FE-C396-C50DF881B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0F699-9D82-A048-A9BA-C1270AB657C8}" type="datetimeFigureOut">
              <a:rPr lang="en-DK" smtClean="0"/>
              <a:t>23/10/2023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3C98D-C1C0-04C7-555C-E1BF3C3D6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FCBF2C-EEAC-BC48-1F47-EC8504121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35688-6E4B-E545-BEB9-14BC4FFCDC26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397233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FE985-AB7E-F59C-BA78-B2501F915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0775B-5596-3E85-83BF-7976FA1907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1EA1F-5BF1-93CF-C0BF-23B964A0E6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45CCB1-6D1E-ACEA-23CD-0BCDBB881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0F699-9D82-A048-A9BA-C1270AB657C8}" type="datetimeFigureOut">
              <a:rPr lang="en-DK" smtClean="0"/>
              <a:t>23/10/2023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1D7804-CD62-168F-0888-6EE104284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4EF89B-F1D2-4275-8B27-616E73CD3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35688-6E4B-E545-BEB9-14BC4FFCDC26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799572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7D3F5-5DD2-A80E-7F11-96C929C8B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3FCE41-7ED7-444A-1816-5EE1422D9C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73CD3A-EA63-BF11-9361-FC4DF997A4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0CD207-B42B-20A1-B5C3-62503885BD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0E2250-82B7-A5CC-C242-7F0CA9F031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7CC472-29D8-39A8-67CF-43E02D4F4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0F699-9D82-A048-A9BA-C1270AB657C8}" type="datetimeFigureOut">
              <a:rPr lang="en-DK" smtClean="0"/>
              <a:t>23/10/2023</a:t>
            </a:fld>
            <a:endParaRPr lang="en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652D11-BD70-45E9-4FAB-D2E361C03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38A95A-4599-E028-5A25-79949B2BF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35688-6E4B-E545-BEB9-14BC4FFCDC26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688111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C3E86-E3EB-5A14-D46F-C9C99456D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9449CA-C5B0-17DB-A5DE-B8CFCD0A0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0F699-9D82-A048-A9BA-C1270AB657C8}" type="datetimeFigureOut">
              <a:rPr lang="en-DK" smtClean="0"/>
              <a:t>23/10/2023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771E32-8E6B-F130-8BC0-ACF51F693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962F64-E419-9725-7245-1468274A7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35688-6E4B-E545-BEB9-14BC4FFCDC26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691906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C3CC83-78FC-DC80-E5B2-01841AE07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0F699-9D82-A048-A9BA-C1270AB657C8}" type="datetimeFigureOut">
              <a:rPr lang="en-DK" smtClean="0"/>
              <a:t>23/10/2023</a:t>
            </a:fld>
            <a:endParaRPr lang="en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848E2A-21B7-9257-9FB2-1C23531D3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E44647-9592-1A0E-1186-BBDA63D65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35688-6E4B-E545-BEB9-14BC4FFCDC26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856850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FF9BB-2B9B-8202-7E7F-945363EDB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C48FCA-2647-C6E7-E002-2D8B64BADA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60D834-0C46-F4BC-33AA-4D2013AD53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6AEECB-C25B-1AF4-1B03-3BE837852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0F699-9D82-A048-A9BA-C1270AB657C8}" type="datetimeFigureOut">
              <a:rPr lang="en-DK" smtClean="0"/>
              <a:t>23/10/2023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B48F7F-E55C-81ED-3525-3BCD4F0D1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F0723C-B6B8-665A-8551-91BE400C8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35688-6E4B-E545-BEB9-14BC4FFCDC26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554839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B31A4-E59A-FBC6-C7AA-84CC04694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06B521-C5B6-9A21-7700-E0D016673C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27F7DB-ADE3-C5A3-626B-ADC7903FD4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A152F3-0693-AD73-FE0B-FCC0B6D4F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0F699-9D82-A048-A9BA-C1270AB657C8}" type="datetimeFigureOut">
              <a:rPr lang="en-DK" smtClean="0"/>
              <a:t>23/10/2023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DBE12E-CA4B-8995-E474-89188BE4C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0C3C31-BE66-BF3B-D694-2F0B634C1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35688-6E4B-E545-BEB9-14BC4FFCDC26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649576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E15B62-B369-98BB-C88F-5313AB127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355E47-6103-405D-B825-63423F4F7D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F35830-15AD-1985-124B-BCE4083DAF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00F699-9D82-A048-A9BA-C1270AB657C8}" type="datetimeFigureOut">
              <a:rPr lang="en-DK" smtClean="0"/>
              <a:t>23/10/2023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44762E-1F82-29AD-375E-32F63BAB47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6AC11-5FDE-A515-3169-9B722F8DC6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B35688-6E4B-E545-BEB9-14BC4FFCDC26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536729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if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if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ktangel 2">
            <a:extLst>
              <a:ext uri="{FF2B5EF4-FFF2-40B4-BE49-F238E27FC236}">
                <a16:creationId xmlns:a16="http://schemas.microsoft.com/office/drawing/2014/main" id="{4DD3CC37-1A1A-3E57-5E2C-2937FF85D036}"/>
              </a:ext>
            </a:extLst>
          </p:cNvPr>
          <p:cNvSpPr/>
          <p:nvPr/>
        </p:nvSpPr>
        <p:spPr>
          <a:xfrm>
            <a:off x="0" y="1"/>
            <a:ext cx="12191999" cy="6322827"/>
          </a:xfrm>
          <a:prstGeom prst="rect">
            <a:avLst/>
          </a:prstGeom>
          <a:solidFill>
            <a:srgbClr val="606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pic>
        <p:nvPicPr>
          <p:cNvPr id="4" name="Billede 3" descr="Et billede, der indeholder tekst, clipart&#10;&#10;Automatisk genereret beskrivelse">
            <a:extLst>
              <a:ext uri="{FF2B5EF4-FFF2-40B4-BE49-F238E27FC236}">
                <a16:creationId xmlns:a16="http://schemas.microsoft.com/office/drawing/2014/main" id="{C0E675DE-BB12-8B3C-4269-BC740988A2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8349" y="416904"/>
            <a:ext cx="2123983" cy="544161"/>
          </a:xfrm>
          <a:prstGeom prst="rect">
            <a:avLst/>
          </a:prstGeom>
        </p:spPr>
      </p:pic>
      <p:pic>
        <p:nvPicPr>
          <p:cNvPr id="5" name="Billede 4">
            <a:extLst>
              <a:ext uri="{FF2B5EF4-FFF2-40B4-BE49-F238E27FC236}">
                <a16:creationId xmlns:a16="http://schemas.microsoft.com/office/drawing/2014/main" id="{3258792D-B19C-8076-23E8-3EE4B6243A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83869" y="6459523"/>
            <a:ext cx="1245167" cy="247573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39878DCD-9EC7-57A3-7679-294407CB29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0382" y="3362034"/>
            <a:ext cx="9833487" cy="2610141"/>
          </a:xfrm>
        </p:spPr>
        <p:txBody>
          <a:bodyPr rtlCol="0" anchor="t">
            <a:noAutofit/>
          </a:bodyPr>
          <a:lstStyle/>
          <a:p>
            <a:pPr marL="0" indent="0" algn="l">
              <a:buNone/>
            </a:pPr>
            <a:r>
              <a:rPr lang="da-DK" sz="2400" b="1" dirty="0">
                <a:solidFill>
                  <a:schemeClr val="bg1"/>
                </a:solidFill>
                <a:latin typeface="Montserrat" panose="00000500000000000000" pitchFamily="2" charset="0"/>
              </a:rPr>
              <a:t>IT must support, not </a:t>
            </a:r>
            <a:r>
              <a:rPr lang="da-DK" sz="2400" b="1" dirty="0" err="1">
                <a:solidFill>
                  <a:schemeClr val="bg1"/>
                </a:solidFill>
                <a:latin typeface="Montserrat" panose="00000500000000000000" pitchFamily="2" charset="0"/>
              </a:rPr>
              <a:t>prevent</a:t>
            </a:r>
            <a:r>
              <a:rPr lang="da-DK" sz="2400" b="1" dirty="0">
                <a:solidFill>
                  <a:schemeClr val="bg1"/>
                </a:solidFill>
                <a:latin typeface="Montserrat" panose="00000500000000000000" pitchFamily="2" charset="0"/>
              </a:rPr>
              <a:t> innovation</a:t>
            </a:r>
            <a:br>
              <a:rPr lang="da-DK" sz="2400" b="1" dirty="0">
                <a:solidFill>
                  <a:schemeClr val="bg1"/>
                </a:solidFill>
                <a:latin typeface="Montserrat" panose="00000500000000000000" pitchFamily="2" charset="0"/>
              </a:rPr>
            </a:br>
            <a:br>
              <a:rPr lang="da-DK" sz="2400" b="1" dirty="0">
                <a:solidFill>
                  <a:schemeClr val="bg1"/>
                </a:solidFill>
                <a:latin typeface="Montserrat" panose="00000500000000000000" pitchFamily="2" charset="0"/>
              </a:rPr>
            </a:br>
            <a:r>
              <a:rPr lang="da-DK" sz="240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endParaRPr lang="da-DK" sz="2400" b="0" i="0" dirty="0">
              <a:solidFill>
                <a:schemeClr val="bg1"/>
              </a:solidFill>
              <a:effectLst/>
              <a:latin typeface="Montserrat" panose="00000500000000000000" pitchFamily="2" charset="0"/>
            </a:endParaRPr>
          </a:p>
        </p:txBody>
      </p:sp>
      <p:grpSp>
        <p:nvGrpSpPr>
          <p:cNvPr id="13" name="Gruppe 12">
            <a:extLst>
              <a:ext uri="{FF2B5EF4-FFF2-40B4-BE49-F238E27FC236}">
                <a16:creationId xmlns:a16="http://schemas.microsoft.com/office/drawing/2014/main" id="{2726E6AC-E0BD-0351-46AB-13B5E5F42A4A}"/>
              </a:ext>
            </a:extLst>
          </p:cNvPr>
          <p:cNvGrpSpPr/>
          <p:nvPr/>
        </p:nvGrpSpPr>
        <p:grpSpPr>
          <a:xfrm>
            <a:off x="855194" y="1446703"/>
            <a:ext cx="5835056" cy="1400587"/>
            <a:chOff x="809145" y="961065"/>
            <a:chExt cx="5835056" cy="1400587"/>
          </a:xfrm>
        </p:grpSpPr>
        <p:sp>
          <p:nvSpPr>
            <p:cNvPr id="9" name="Rektangel 8">
              <a:extLst>
                <a:ext uri="{FF2B5EF4-FFF2-40B4-BE49-F238E27FC236}">
                  <a16:creationId xmlns:a16="http://schemas.microsoft.com/office/drawing/2014/main" id="{EB0C7A23-1F97-CA42-36B8-3027B2CA4B5D}"/>
                </a:ext>
              </a:extLst>
            </p:cNvPr>
            <p:cNvSpPr/>
            <p:nvPr/>
          </p:nvSpPr>
          <p:spPr>
            <a:xfrm>
              <a:off x="809145" y="961065"/>
              <a:ext cx="5835056" cy="14005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pic>
          <p:nvPicPr>
            <p:cNvPr id="12" name="Grafik 11">
              <a:extLst>
                <a:ext uri="{FF2B5EF4-FFF2-40B4-BE49-F238E27FC236}">
                  <a16:creationId xmlns:a16="http://schemas.microsoft.com/office/drawing/2014/main" id="{E03E1803-A27C-E21C-26E1-2F98B46809B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46620" y="1207626"/>
              <a:ext cx="5354038" cy="9074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82442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Title 1030">
            <a:extLst>
              <a:ext uri="{FF2B5EF4-FFF2-40B4-BE49-F238E27FC236}">
                <a16:creationId xmlns:a16="http://schemas.microsoft.com/office/drawing/2014/main" id="{22D09CA6-2F33-D374-D436-2CE7ED5D5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485"/>
            <a:ext cx="10515600" cy="1325563"/>
          </a:xfrm>
        </p:spPr>
        <p:txBody>
          <a:bodyPr anchor="t"/>
          <a:lstStyle/>
          <a:p>
            <a:pPr algn="ctr"/>
            <a:r>
              <a:rPr lang="en-DK" sz="3200" b="1" dirty="0"/>
              <a:t>PostgreSQL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DE4CBF9-AE78-F948-EF6E-B285EBAC49B5}"/>
              </a:ext>
            </a:extLst>
          </p:cNvPr>
          <p:cNvSpPr txBox="1"/>
          <p:nvPr/>
        </p:nvSpPr>
        <p:spPr>
          <a:xfrm>
            <a:off x="7302310" y="2166591"/>
            <a:ext cx="4713982" cy="2921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b="1" i="1" dirty="0"/>
              <a:t>Set </a:t>
            </a:r>
            <a:r>
              <a:rPr lang="da-DK" b="1" i="1" dirty="0" err="1"/>
              <a:t>role</a:t>
            </a:r>
            <a:endParaRPr lang="da-DK" b="1" i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DK" b="1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K" b="1" i="1" dirty="0"/>
              <a:t>Updateable views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DK" b="1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K" b="1" i="1" dirty="0"/>
              <a:t>Insert.. </a:t>
            </a:r>
            <a:r>
              <a:rPr lang="en-GB" b="1" i="1" dirty="0"/>
              <a:t>R</a:t>
            </a:r>
            <a:r>
              <a:rPr lang="en-DK" b="1" i="1" dirty="0"/>
              <a:t>eturning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DK" b="1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K" b="1" i="1" dirty="0"/>
              <a:t>Select for update nowait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DK" b="1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K" b="1" i="1" dirty="0"/>
              <a:t>Lots of features that I wouldn’t be without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DK" b="1" i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DK" b="1" i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DK" b="1" i="1" dirty="0"/>
          </a:p>
          <a:p>
            <a:endParaRPr lang="en-DK" b="1" i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F57190-9710-9C7E-D256-810D20CB8651}"/>
              </a:ext>
            </a:extLst>
          </p:cNvPr>
          <p:cNvSpPr txBox="1"/>
          <p:nvPr/>
        </p:nvSpPr>
        <p:spPr>
          <a:xfrm>
            <a:off x="2805157" y="1042587"/>
            <a:ext cx="65816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sz="2400" b="1" i="1" dirty="0"/>
              <a:t>Best choice when developing custom applications?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FD6991-0B28-B27B-F76B-486BBC7FECBC}"/>
              </a:ext>
            </a:extLst>
          </p:cNvPr>
          <p:cNvSpPr txBox="1"/>
          <p:nvPr/>
        </p:nvSpPr>
        <p:spPr>
          <a:xfrm>
            <a:off x="3681853" y="5766596"/>
            <a:ext cx="41546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sz="2400" b="1" i="1" dirty="0"/>
              <a:t>Is everything Honky Dory then?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09CC30D-7E82-65F4-3A0B-3FD38A93303C}"/>
              </a:ext>
            </a:extLst>
          </p:cNvPr>
          <p:cNvGrpSpPr/>
          <p:nvPr/>
        </p:nvGrpSpPr>
        <p:grpSpPr>
          <a:xfrm>
            <a:off x="561755" y="2126785"/>
            <a:ext cx="4091325" cy="2500922"/>
            <a:chOff x="4591901" y="1881250"/>
            <a:chExt cx="4091325" cy="2500922"/>
          </a:xfrm>
        </p:grpSpPr>
        <p:grpSp>
          <p:nvGrpSpPr>
            <p:cNvPr id="3" name="Gruppe 1090">
              <a:extLst>
                <a:ext uri="{FF2B5EF4-FFF2-40B4-BE49-F238E27FC236}">
                  <a16:creationId xmlns:a16="http://schemas.microsoft.com/office/drawing/2014/main" id="{6271D42B-3846-F6EE-46A7-99BED4A03E85}"/>
                </a:ext>
              </a:extLst>
            </p:cNvPr>
            <p:cNvGrpSpPr/>
            <p:nvPr/>
          </p:nvGrpSpPr>
          <p:grpSpPr>
            <a:xfrm>
              <a:off x="4591901" y="1881250"/>
              <a:ext cx="4091325" cy="2500922"/>
              <a:chOff x="4609718" y="988746"/>
              <a:chExt cx="4091325" cy="2500922"/>
            </a:xfrm>
          </p:grpSpPr>
          <p:pic>
            <p:nvPicPr>
              <p:cNvPr id="5" name="Grafik 9" descr="Computer kontur">
                <a:extLst>
                  <a:ext uri="{FF2B5EF4-FFF2-40B4-BE49-F238E27FC236}">
                    <a16:creationId xmlns:a16="http://schemas.microsoft.com/office/drawing/2014/main" id="{B816291D-1EFA-5E01-6448-FBB382A2276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 l="65556"/>
              <a:stretch/>
            </p:blipFill>
            <p:spPr>
              <a:xfrm>
                <a:off x="5175648" y="1880143"/>
                <a:ext cx="554376" cy="1609525"/>
              </a:xfrm>
              <a:prstGeom prst="rect">
                <a:avLst/>
              </a:prstGeom>
            </p:spPr>
          </p:pic>
          <p:pic>
            <p:nvPicPr>
              <p:cNvPr id="6" name="Grafik 35" descr="Computer kontur">
                <a:extLst>
                  <a:ext uri="{FF2B5EF4-FFF2-40B4-BE49-F238E27FC236}">
                    <a16:creationId xmlns:a16="http://schemas.microsoft.com/office/drawing/2014/main" id="{D6503EF4-585B-4E97-0A48-DF9C5680979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 l="65556"/>
              <a:stretch/>
            </p:blipFill>
            <p:spPr>
              <a:xfrm>
                <a:off x="6273811" y="1880143"/>
                <a:ext cx="554376" cy="1609525"/>
              </a:xfrm>
              <a:prstGeom prst="rect">
                <a:avLst/>
              </a:prstGeom>
            </p:spPr>
          </p:pic>
          <p:pic>
            <p:nvPicPr>
              <p:cNvPr id="8" name="Grafik 36" descr="Computer kontur">
                <a:extLst>
                  <a:ext uri="{FF2B5EF4-FFF2-40B4-BE49-F238E27FC236}">
                    <a16:creationId xmlns:a16="http://schemas.microsoft.com/office/drawing/2014/main" id="{67DECB57-0050-9870-44A9-A5ECD10B6D9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 l="65556"/>
              <a:stretch/>
            </p:blipFill>
            <p:spPr>
              <a:xfrm>
                <a:off x="7371974" y="1880143"/>
                <a:ext cx="554376" cy="1609525"/>
              </a:xfrm>
              <a:prstGeom prst="rect">
                <a:avLst/>
              </a:prstGeom>
            </p:spPr>
          </p:pic>
          <p:grpSp>
            <p:nvGrpSpPr>
              <p:cNvPr id="9" name="Gruppe 1089">
                <a:extLst>
                  <a:ext uri="{FF2B5EF4-FFF2-40B4-BE49-F238E27FC236}">
                    <a16:creationId xmlns:a16="http://schemas.microsoft.com/office/drawing/2014/main" id="{BBA043CB-265B-FC1F-0DBA-79CBA367355E}"/>
                  </a:ext>
                </a:extLst>
              </p:cNvPr>
              <p:cNvGrpSpPr/>
              <p:nvPr/>
            </p:nvGrpSpPr>
            <p:grpSpPr>
              <a:xfrm>
                <a:off x="4609718" y="988746"/>
                <a:ext cx="4091325" cy="2343988"/>
                <a:chOff x="4609718" y="988746"/>
                <a:chExt cx="4091325" cy="2343988"/>
              </a:xfrm>
            </p:grpSpPr>
            <p:pic>
              <p:nvPicPr>
                <p:cNvPr id="10" name="Grafik 1083">
                  <a:extLst>
                    <a:ext uri="{FF2B5EF4-FFF2-40B4-BE49-F238E27FC236}">
                      <a16:creationId xmlns:a16="http://schemas.microsoft.com/office/drawing/2014/main" id="{8D3F19BD-F710-CC48-9B80-90B923F2FAB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609718" y="988746"/>
                  <a:ext cx="4091325" cy="2343988"/>
                </a:xfrm>
                <a:prstGeom prst="rect">
                  <a:avLst/>
                </a:prstGeom>
              </p:spPr>
            </p:pic>
            <p:sp>
              <p:nvSpPr>
                <p:cNvPr id="11" name="Tekstfelt 37">
                  <a:extLst>
                    <a:ext uri="{FF2B5EF4-FFF2-40B4-BE49-F238E27FC236}">
                      <a16:creationId xmlns:a16="http://schemas.microsoft.com/office/drawing/2014/main" id="{8463067F-615A-0574-BDA6-434DC35F4172}"/>
                    </a:ext>
                  </a:extLst>
                </p:cNvPr>
                <p:cNvSpPr txBox="1"/>
                <p:nvPr/>
              </p:nvSpPr>
              <p:spPr>
                <a:xfrm>
                  <a:off x="5205153" y="1979150"/>
                  <a:ext cx="473966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da-DK" sz="1100" dirty="0">
                      <a:latin typeface="+mj-lt"/>
                    </a:rPr>
                    <a:t>HR</a:t>
                  </a:r>
                </a:p>
              </p:txBody>
            </p:sp>
            <p:sp>
              <p:nvSpPr>
                <p:cNvPr id="12" name="Tekstfelt 38">
                  <a:extLst>
                    <a:ext uri="{FF2B5EF4-FFF2-40B4-BE49-F238E27FC236}">
                      <a16:creationId xmlns:a16="http://schemas.microsoft.com/office/drawing/2014/main" id="{A9F0362D-04AE-C3D3-C64E-AC1C500EE1C4}"/>
                    </a:ext>
                  </a:extLst>
                </p:cNvPr>
                <p:cNvSpPr txBox="1"/>
                <p:nvPr/>
              </p:nvSpPr>
              <p:spPr>
                <a:xfrm>
                  <a:off x="6280202" y="1970075"/>
                  <a:ext cx="518058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da-DK" sz="1100" dirty="0">
                      <a:latin typeface="+mj-lt"/>
                    </a:rPr>
                    <a:t>CRM</a:t>
                  </a:r>
                </a:p>
              </p:txBody>
            </p:sp>
            <p:sp>
              <p:nvSpPr>
                <p:cNvPr id="13" name="Tekstfelt 39">
                  <a:extLst>
                    <a:ext uri="{FF2B5EF4-FFF2-40B4-BE49-F238E27FC236}">
                      <a16:creationId xmlns:a16="http://schemas.microsoft.com/office/drawing/2014/main" id="{D29ADADD-952D-334D-6801-92D8FA37B881}"/>
                    </a:ext>
                  </a:extLst>
                </p:cNvPr>
                <p:cNvSpPr txBox="1"/>
                <p:nvPr/>
              </p:nvSpPr>
              <p:spPr>
                <a:xfrm>
                  <a:off x="7379266" y="1970075"/>
                  <a:ext cx="518058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da-DK" sz="1100" dirty="0">
                      <a:latin typeface="+mj-lt"/>
                    </a:rPr>
                    <a:t>ERP</a:t>
                  </a:r>
                </a:p>
              </p:txBody>
            </p:sp>
          </p:grp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420EE21E-8F4B-92C5-FEA1-6EE77393EEF3}"/>
                </a:ext>
              </a:extLst>
            </p:cNvPr>
            <p:cNvGrpSpPr/>
            <p:nvPr/>
          </p:nvGrpSpPr>
          <p:grpSpPr>
            <a:xfrm>
              <a:off x="5567848" y="2104469"/>
              <a:ext cx="1402002" cy="679762"/>
              <a:chOff x="1132882" y="3888828"/>
              <a:chExt cx="1402002" cy="679762"/>
            </a:xfrm>
          </p:grpSpPr>
          <p:sp>
            <p:nvSpPr>
              <p:cNvPr id="16" name="Doughnut 15">
                <a:extLst>
                  <a:ext uri="{FF2B5EF4-FFF2-40B4-BE49-F238E27FC236}">
                    <a16:creationId xmlns:a16="http://schemas.microsoft.com/office/drawing/2014/main" id="{863BB9ED-C972-402D-60D2-7AB06F2CDB14}"/>
                  </a:ext>
                </a:extLst>
              </p:cNvPr>
              <p:cNvSpPr/>
              <p:nvPr/>
            </p:nvSpPr>
            <p:spPr>
              <a:xfrm>
                <a:off x="1132882" y="3888828"/>
                <a:ext cx="1402002" cy="679762"/>
              </a:xfrm>
              <a:prstGeom prst="donut">
                <a:avLst>
                  <a:gd name="adj" fmla="val 1161"/>
                </a:avLst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Tekstfelt 60">
                <a:extLst>
                  <a:ext uri="{FF2B5EF4-FFF2-40B4-BE49-F238E27FC236}">
                    <a16:creationId xmlns:a16="http://schemas.microsoft.com/office/drawing/2014/main" id="{ACDC4FC1-FCB6-208A-3011-A3F92B5F6A71}"/>
                  </a:ext>
                </a:extLst>
              </p:cNvPr>
              <p:cNvSpPr txBox="1"/>
              <p:nvPr/>
            </p:nvSpPr>
            <p:spPr>
              <a:xfrm>
                <a:off x="1269200" y="4052809"/>
                <a:ext cx="114906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a-DK" sz="1100" b="1" i="1" dirty="0">
                    <a:latin typeface="+mj-lt"/>
                  </a:rPr>
                  <a:t>Integration</a:t>
                </a:r>
              </a:p>
            </p:txBody>
          </p:sp>
        </p:grp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DF5E70F9-7AAD-0368-D321-614D188A538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179061" y="2821833"/>
              <a:ext cx="67685" cy="271567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201B5EA2-F5E5-90D5-015B-8A4ABD588B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61302" y="2730397"/>
              <a:ext cx="156555" cy="271567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F0AB027A-388F-EBEE-DAFD-AB18190B581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959766" y="2616187"/>
              <a:ext cx="401683" cy="462925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4E706D06-DDF5-B9EC-08D3-3E0DE1EE3115}"/>
              </a:ext>
            </a:extLst>
          </p:cNvPr>
          <p:cNvSpPr txBox="1"/>
          <p:nvPr/>
        </p:nvSpPr>
        <p:spPr>
          <a:xfrm>
            <a:off x="1189893" y="4707642"/>
            <a:ext cx="2670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i="1" dirty="0"/>
              <a:t>90% of business needs?</a:t>
            </a:r>
          </a:p>
          <a:p>
            <a:pPr algn="ctr"/>
            <a:r>
              <a:rPr lang="en-GB" b="1" i="1" dirty="0"/>
              <a:t>Competitive edge?</a:t>
            </a:r>
            <a:endParaRPr lang="en-DK" b="1" i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0921A36-4741-B472-2D2B-4902CA4635AF}"/>
              </a:ext>
            </a:extLst>
          </p:cNvPr>
          <p:cNvSpPr txBox="1"/>
          <p:nvPr/>
        </p:nvSpPr>
        <p:spPr>
          <a:xfrm>
            <a:off x="2912913" y="1998511"/>
            <a:ext cx="1573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i="1" dirty="0"/>
              <a:t>100% SaaS</a:t>
            </a:r>
            <a:endParaRPr lang="en-DK" b="1" i="1" dirty="0"/>
          </a:p>
        </p:txBody>
      </p:sp>
    </p:spTree>
    <p:extLst>
      <p:ext uri="{BB962C8B-B14F-4D97-AF65-F5344CB8AC3E}">
        <p14:creationId xmlns:p14="http://schemas.microsoft.com/office/powerpoint/2010/main" val="2484166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7" grpId="0"/>
      <p:bldP spid="2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Title 1030">
            <a:extLst>
              <a:ext uri="{FF2B5EF4-FFF2-40B4-BE49-F238E27FC236}">
                <a16:creationId xmlns:a16="http://schemas.microsoft.com/office/drawing/2014/main" id="{22D09CA6-2F33-D374-D436-2CE7ED5D5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485"/>
            <a:ext cx="10515600" cy="1325563"/>
          </a:xfrm>
        </p:spPr>
        <p:txBody>
          <a:bodyPr anchor="t"/>
          <a:lstStyle/>
          <a:p>
            <a:pPr algn="ctr"/>
            <a:r>
              <a:rPr lang="en-DK" sz="3200" b="1" dirty="0"/>
              <a:t>Frameworks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DE4CBF9-AE78-F948-EF6E-B285EBAC49B5}"/>
              </a:ext>
            </a:extLst>
          </p:cNvPr>
          <p:cNvSpPr txBox="1"/>
          <p:nvPr/>
        </p:nvSpPr>
        <p:spPr>
          <a:xfrm>
            <a:off x="7176084" y="2229631"/>
            <a:ext cx="3171807" cy="278142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da-DK" sz="2400" b="1" i="1" dirty="0"/>
              <a:t>Oracle</a:t>
            </a:r>
          </a:p>
          <a:p>
            <a:pPr algn="ctr"/>
            <a:endParaRPr lang="da-DK" b="1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b="1" i="1" dirty="0"/>
              <a:t>Visual Builder (LC)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DK" b="1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K" b="1" i="1" dirty="0"/>
              <a:t>ADF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DK" b="1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b="1" i="1" dirty="0"/>
              <a:t>APEX (LC)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DK" b="1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K" b="1" i="1" dirty="0"/>
              <a:t>Oracle Forms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DK" b="1" i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DK" b="1" i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DK" b="1" i="1" dirty="0"/>
          </a:p>
          <a:p>
            <a:endParaRPr lang="en-DK" b="1" i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123383-51A8-5C4C-E574-F53AD8E1A68F}"/>
              </a:ext>
            </a:extLst>
          </p:cNvPr>
          <p:cNvSpPr txBox="1"/>
          <p:nvPr/>
        </p:nvSpPr>
        <p:spPr>
          <a:xfrm>
            <a:off x="1483155" y="2229631"/>
            <a:ext cx="3490497" cy="278142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da-DK" sz="2400" b="1" i="1" dirty="0"/>
              <a:t>Open source</a:t>
            </a:r>
          </a:p>
          <a:p>
            <a:pPr algn="ctr"/>
            <a:endParaRPr lang="da-DK" b="1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b="1" i="1" dirty="0"/>
              <a:t>Vue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DK" b="1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K" b="1" i="1" dirty="0"/>
              <a:t>React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DK" b="1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b="1" i="1" dirty="0" err="1"/>
              <a:t>Angular</a:t>
            </a:r>
            <a:endParaRPr lang="da-DK" b="1" i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DK" b="1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K" b="1" i="1" dirty="0"/>
              <a:t>Misc database-aware projects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DK" b="1" i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DK" b="1" i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DK" b="1" i="1" dirty="0"/>
          </a:p>
          <a:p>
            <a:endParaRPr lang="en-DK" b="1" i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D65AAC-7161-D8CF-5B47-9421FF0425F6}"/>
              </a:ext>
            </a:extLst>
          </p:cNvPr>
          <p:cNvSpPr txBox="1"/>
          <p:nvPr/>
        </p:nvSpPr>
        <p:spPr>
          <a:xfrm>
            <a:off x="3694432" y="5734231"/>
            <a:ext cx="48031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K" sz="2400" b="1" i="1" dirty="0"/>
              <a:t>Fear no more</a:t>
            </a:r>
          </a:p>
          <a:p>
            <a:r>
              <a:rPr lang="en-DK" sz="2400" b="1" i="1" dirty="0"/>
              <a:t> FutureForms: No Limits Framework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4A6AF4-BE0E-5DBC-2009-A19CF66B3B78}"/>
              </a:ext>
            </a:extLst>
          </p:cNvPr>
          <p:cNvSpPr txBox="1"/>
          <p:nvPr/>
        </p:nvSpPr>
        <p:spPr>
          <a:xfrm>
            <a:off x="3443953" y="1025495"/>
            <a:ext cx="548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sz="2400" b="1" i="1" dirty="0"/>
              <a:t>What about efficient development tools?</a:t>
            </a:r>
          </a:p>
        </p:txBody>
      </p:sp>
    </p:spTree>
    <p:extLst>
      <p:ext uri="{BB962C8B-B14F-4D97-AF65-F5344CB8AC3E}">
        <p14:creationId xmlns:p14="http://schemas.microsoft.com/office/powerpoint/2010/main" val="29841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Title 1030">
            <a:extLst>
              <a:ext uri="{FF2B5EF4-FFF2-40B4-BE49-F238E27FC236}">
                <a16:creationId xmlns:a16="http://schemas.microsoft.com/office/drawing/2014/main" id="{22D09CA6-2F33-D374-D436-2CE7ED5D5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485"/>
            <a:ext cx="10515600" cy="1325563"/>
          </a:xfrm>
        </p:spPr>
        <p:txBody>
          <a:bodyPr anchor="t"/>
          <a:lstStyle/>
          <a:p>
            <a:pPr algn="ctr"/>
            <a:r>
              <a:rPr lang="en-DK" sz="3200" dirty="0"/>
              <a:t>FutureForms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D23770E-5547-A4E1-AE87-351FE5C07B0F}"/>
              </a:ext>
            </a:extLst>
          </p:cNvPr>
          <p:cNvGrpSpPr/>
          <p:nvPr/>
        </p:nvGrpSpPr>
        <p:grpSpPr>
          <a:xfrm>
            <a:off x="1496999" y="1817689"/>
            <a:ext cx="1859323" cy="3140078"/>
            <a:chOff x="5211765" y="2203443"/>
            <a:chExt cx="1260000" cy="2706679"/>
          </a:xfrm>
        </p:grpSpPr>
        <p:grpSp>
          <p:nvGrpSpPr>
            <p:cNvPr id="1061" name="Group 1060">
              <a:extLst>
                <a:ext uri="{FF2B5EF4-FFF2-40B4-BE49-F238E27FC236}">
                  <a16:creationId xmlns:a16="http://schemas.microsoft.com/office/drawing/2014/main" id="{A0138485-CFF2-53D1-A515-8506068BB9BA}"/>
                </a:ext>
              </a:extLst>
            </p:cNvPr>
            <p:cNvGrpSpPr/>
            <p:nvPr/>
          </p:nvGrpSpPr>
          <p:grpSpPr>
            <a:xfrm>
              <a:off x="5211765" y="2203443"/>
              <a:ext cx="1260000" cy="2706679"/>
              <a:chOff x="5811845" y="3003550"/>
              <a:chExt cx="1260000" cy="2706679"/>
            </a:xfrm>
          </p:grpSpPr>
          <p:pic>
            <p:nvPicPr>
              <p:cNvPr id="1045" name="Picture 1044">
                <a:extLst>
                  <a:ext uri="{FF2B5EF4-FFF2-40B4-BE49-F238E27FC236}">
                    <a16:creationId xmlns:a16="http://schemas.microsoft.com/office/drawing/2014/main" id="{92ECA43F-76A2-44A8-14B1-9908232631B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811845" y="3003550"/>
                <a:ext cx="1260000" cy="694068"/>
              </a:xfrm>
              <a:prstGeom prst="rect">
                <a:avLst/>
              </a:prstGeom>
            </p:spPr>
          </p:pic>
          <p:sp>
            <p:nvSpPr>
              <p:cNvPr id="1047" name="Can 1046">
                <a:extLst>
                  <a:ext uri="{FF2B5EF4-FFF2-40B4-BE49-F238E27FC236}">
                    <a16:creationId xmlns:a16="http://schemas.microsoft.com/office/drawing/2014/main" id="{DF75857B-2558-6892-82FA-B47D6F1C28F0}"/>
                  </a:ext>
                </a:extLst>
              </p:cNvPr>
              <p:cNvSpPr/>
              <p:nvPr/>
            </p:nvSpPr>
            <p:spPr>
              <a:xfrm>
                <a:off x="6144954" y="5127793"/>
                <a:ext cx="593783" cy="582436"/>
              </a:xfrm>
              <a:prstGeom prst="can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  <p:pic>
            <p:nvPicPr>
              <p:cNvPr id="1048" name="Picture 1047">
                <a:extLst>
                  <a:ext uri="{FF2B5EF4-FFF2-40B4-BE49-F238E27FC236}">
                    <a16:creationId xmlns:a16="http://schemas.microsoft.com/office/drawing/2014/main" id="{AC445236-A45B-43C1-10D5-4B4CACA0B35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885378" y="4057586"/>
                <a:ext cx="1112935" cy="582436"/>
              </a:xfrm>
              <a:prstGeom prst="rect">
                <a:avLst/>
              </a:prstGeom>
            </p:spPr>
          </p:pic>
          <p:cxnSp>
            <p:nvCxnSpPr>
              <p:cNvPr id="1055" name="Straight Arrow Connector 1054">
                <a:extLst>
                  <a:ext uri="{FF2B5EF4-FFF2-40B4-BE49-F238E27FC236}">
                    <a16:creationId xmlns:a16="http://schemas.microsoft.com/office/drawing/2014/main" id="{BF539873-2D3E-1FD7-923D-C83246B3C89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438905" y="3727607"/>
                <a:ext cx="0" cy="315747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7" name="Straight Arrow Connector 1056">
                <a:extLst>
                  <a:ext uri="{FF2B5EF4-FFF2-40B4-BE49-F238E27FC236}">
                    <a16:creationId xmlns:a16="http://schemas.microsoft.com/office/drawing/2014/main" id="{8151FF7F-E758-4B7D-663F-5F2A7F50E9F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434139" y="4722978"/>
                <a:ext cx="0" cy="315747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1EC14A7-FD6D-A3A9-B699-A225946941A6}"/>
                </a:ext>
              </a:extLst>
            </p:cNvPr>
            <p:cNvSpPr txBox="1"/>
            <p:nvPr/>
          </p:nvSpPr>
          <p:spPr>
            <a:xfrm>
              <a:off x="5442582" y="3411814"/>
              <a:ext cx="807877" cy="2652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DK" sz="1400" b="1" dirty="0"/>
                <a:t>OpenRestDB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98AD0FA5-AD4A-FEE2-1E7A-3C678A40F391}"/>
              </a:ext>
            </a:extLst>
          </p:cNvPr>
          <p:cNvSpPr txBox="1"/>
          <p:nvPr/>
        </p:nvSpPr>
        <p:spPr>
          <a:xfrm>
            <a:off x="6523054" y="1208212"/>
            <a:ext cx="4171947" cy="524973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DK" sz="2000" b="1" dirty="0"/>
              <a:t>Key features</a:t>
            </a:r>
          </a:p>
          <a:p>
            <a:endParaRPr lang="en-DK" dirty="0"/>
          </a:p>
          <a:p>
            <a:r>
              <a:rPr lang="en-DK" dirty="0"/>
              <a:t>Open Source</a:t>
            </a:r>
          </a:p>
          <a:p>
            <a:r>
              <a:rPr lang="en-DK" dirty="0"/>
              <a:t>Best Practice Components</a:t>
            </a:r>
          </a:p>
          <a:p>
            <a:r>
              <a:rPr lang="en-DK" dirty="0"/>
              <a:t>Object-oriented (80 objects)</a:t>
            </a:r>
          </a:p>
          <a:p>
            <a:endParaRPr lang="en-DK" dirty="0"/>
          </a:p>
          <a:p>
            <a:r>
              <a:rPr lang="en-DK" dirty="0"/>
              <a:t>Easy to extend</a:t>
            </a:r>
          </a:p>
          <a:p>
            <a:r>
              <a:rPr lang="en-DK" dirty="0"/>
              <a:t>Easy to customize</a:t>
            </a:r>
          </a:p>
          <a:p>
            <a:r>
              <a:rPr lang="en-DK" dirty="0"/>
              <a:t>Easy to create custom tags</a:t>
            </a:r>
          </a:p>
          <a:p>
            <a:r>
              <a:rPr lang="en-DK" dirty="0"/>
              <a:t>Familiar event trigger model</a:t>
            </a:r>
          </a:p>
          <a:p>
            <a:endParaRPr lang="en-DK" dirty="0"/>
          </a:p>
          <a:p>
            <a:r>
              <a:rPr lang="en-DK" dirty="0"/>
              <a:t>Written in TypeScript</a:t>
            </a:r>
          </a:p>
          <a:p>
            <a:r>
              <a:rPr lang="en-DK" dirty="0"/>
              <a:t>Total segregation of duties</a:t>
            </a:r>
          </a:p>
          <a:p>
            <a:r>
              <a:rPr lang="en-GB" dirty="0"/>
              <a:t>Supports continuous integration</a:t>
            </a:r>
          </a:p>
          <a:p>
            <a:r>
              <a:rPr lang="en-GB" dirty="0"/>
              <a:t>Scales to large development projects</a:t>
            </a:r>
            <a:endParaRPr lang="en-DK" dirty="0"/>
          </a:p>
          <a:p>
            <a:endParaRPr lang="en-DK" dirty="0"/>
          </a:p>
          <a:p>
            <a:r>
              <a:rPr lang="en-DK" dirty="0"/>
              <a:t>Mouseless operation</a:t>
            </a:r>
          </a:p>
          <a:p>
            <a:r>
              <a:rPr lang="en-DK" dirty="0"/>
              <a:t>No restrictions on html</a:t>
            </a:r>
          </a:p>
          <a:p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487342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Title 1030">
            <a:extLst>
              <a:ext uri="{FF2B5EF4-FFF2-40B4-BE49-F238E27FC236}">
                <a16:creationId xmlns:a16="http://schemas.microsoft.com/office/drawing/2014/main" id="{22D09CA6-2F33-D374-D436-2CE7ED5D5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485"/>
            <a:ext cx="10515600" cy="1325563"/>
          </a:xfrm>
        </p:spPr>
        <p:txBody>
          <a:bodyPr anchor="t"/>
          <a:lstStyle/>
          <a:p>
            <a:pPr algn="ctr"/>
            <a:r>
              <a:rPr lang="en-DK" sz="3200" b="1" dirty="0"/>
              <a:t>Simple FutureForm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4A6AF4-BE0E-5DBC-2009-A19CF66B3B78}"/>
              </a:ext>
            </a:extLst>
          </p:cNvPr>
          <p:cNvSpPr txBox="1"/>
          <p:nvPr/>
        </p:nvSpPr>
        <p:spPr>
          <a:xfrm>
            <a:off x="3673928" y="742459"/>
            <a:ext cx="4844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sz="2400" b="1" i="1" dirty="0"/>
              <a:t>HTML </a:t>
            </a:r>
            <a:r>
              <a:rPr lang="en-DK" sz="2400" b="1" i="1" dirty="0">
                <a:sym typeface="Wingdings" pitchFamily="2" charset="2"/>
              </a:rPr>
              <a:t></a:t>
            </a:r>
            <a:r>
              <a:rPr lang="en-DK" sz="2400" b="1" i="1" dirty="0"/>
              <a:t>   Form  </a:t>
            </a:r>
            <a:r>
              <a:rPr lang="en-DK" sz="2400" b="1" i="1" dirty="0">
                <a:sym typeface="Wingdings" pitchFamily="2" charset="2"/>
              </a:rPr>
              <a:t> Datasource</a:t>
            </a:r>
            <a:endParaRPr lang="en-DK" sz="2400" b="1" i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5D9A69-1246-CC7A-4A3C-5E5A92F42198}"/>
              </a:ext>
            </a:extLst>
          </p:cNvPr>
          <p:cNvSpPr txBox="1"/>
          <p:nvPr/>
        </p:nvSpPr>
        <p:spPr>
          <a:xfrm>
            <a:off x="2846615" y="1370068"/>
            <a:ext cx="6498771" cy="20313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table</a:t>
            </a:r>
            <a:r>
              <a:rPr lang="en-GB" sz="14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endParaRPr lang="en-GB" sz="14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dirty="0">
                <a:solidFill>
                  <a:srgbClr val="808080"/>
                </a:solidFill>
                <a:latin typeface="Menlo" panose="020B0609030804020204" pitchFamily="49" charset="0"/>
              </a:rPr>
              <a:t>  </a:t>
            </a:r>
            <a:r>
              <a:rPr lang="en-GB" sz="14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tr</a:t>
            </a:r>
            <a:r>
              <a:rPr lang="en-GB" sz="14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endParaRPr lang="en-GB" sz="14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    &lt;</a:t>
            </a:r>
            <a:r>
              <a:rPr lang="en-GB" sz="14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th</a:t>
            </a:r>
            <a:r>
              <a:rPr lang="en-GB" sz="14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r>
              <a:rPr lang="en-GB" sz="1400" dirty="0">
                <a:solidFill>
                  <a:schemeClr val="bg2">
                    <a:lumMod val="75000"/>
                  </a:schemeClr>
                </a:solidFill>
                <a:effectLst/>
                <a:latin typeface="Menlo" panose="020B0609030804020204" pitchFamily="49" charset="0"/>
              </a:rPr>
              <a:t>Code</a:t>
            </a:r>
            <a:r>
              <a:rPr lang="en-GB" sz="14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&lt;/</a:t>
            </a:r>
            <a:r>
              <a:rPr lang="en-GB" sz="14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th</a:t>
            </a:r>
            <a:r>
              <a:rPr lang="en-GB" sz="14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&gt;&lt;</a:t>
            </a:r>
            <a:r>
              <a:rPr lang="en-GB" sz="14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th</a:t>
            </a:r>
            <a:r>
              <a:rPr lang="en-GB" sz="14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r>
              <a:rPr lang="en-GB" sz="1400" b="0" dirty="0">
                <a:solidFill>
                  <a:schemeClr val="bg2">
                    <a:lumMod val="75000"/>
                  </a:schemeClr>
                </a:solidFill>
                <a:effectLst/>
                <a:latin typeface="Menlo" panose="020B0609030804020204" pitchFamily="49" charset="0"/>
              </a:rPr>
              <a:t>Country</a:t>
            </a:r>
            <a:r>
              <a:rPr lang="en-GB" sz="14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&lt;/</a:t>
            </a:r>
            <a:r>
              <a:rPr lang="en-GB" sz="14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th</a:t>
            </a:r>
            <a:r>
              <a:rPr lang="en-GB" sz="14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endParaRPr lang="en-GB" sz="14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  &lt;/</a:t>
            </a:r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tr</a:t>
            </a:r>
            <a:r>
              <a:rPr lang="en-GB" sz="14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endParaRPr lang="en-GB" sz="14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  &lt;</a:t>
            </a:r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tr</a:t>
            </a:r>
            <a:r>
              <a:rPr lang="en-GB" sz="14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endParaRPr lang="en-GB" sz="14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    &lt;</a:t>
            </a:r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td</a:t>
            </a:r>
            <a:r>
              <a:rPr lang="en-GB" sz="14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&gt;&lt;</a:t>
            </a:r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input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1" i="1" dirty="0">
                <a:effectLst/>
                <a:latin typeface="Menlo" panose="020B0609030804020204" pitchFamily="49" charset="0"/>
              </a:rPr>
              <a:t>name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b="0" dirty="0" err="1">
                <a:effectLst/>
                <a:latin typeface="Menlo" panose="020B0609030804020204" pitchFamily="49" charset="0"/>
              </a:rPr>
              <a:t>country_id</a:t>
            </a:r>
            <a:r>
              <a:rPr lang="en-GB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1" i="1" dirty="0">
                <a:effectLst/>
                <a:latin typeface="Menlo" panose="020B0609030804020204" pitchFamily="49" charset="0"/>
              </a:rPr>
              <a:t>from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b="0" dirty="0" err="1">
                <a:effectLst/>
                <a:latin typeface="Menlo" panose="020B0609030804020204" pitchFamily="49" charset="0"/>
              </a:rPr>
              <a:t>CountryDS</a:t>
            </a:r>
            <a:r>
              <a:rPr lang="en-GB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&gt;&lt;/</a:t>
            </a:r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td</a:t>
            </a:r>
            <a:r>
              <a:rPr lang="en-GB" sz="14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endParaRPr lang="en-GB" sz="14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    &lt;</a:t>
            </a:r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td</a:t>
            </a:r>
            <a:r>
              <a:rPr lang="en-GB" sz="14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&gt;&lt;</a:t>
            </a:r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input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1" i="1" dirty="0">
                <a:effectLst/>
                <a:latin typeface="Menlo" panose="020B0609030804020204" pitchFamily="49" charset="0"/>
              </a:rPr>
              <a:t>name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b="0" dirty="0" err="1">
                <a:effectLst/>
                <a:latin typeface="Menlo" panose="020B0609030804020204" pitchFamily="49" charset="0"/>
              </a:rPr>
              <a:t>country_name</a:t>
            </a:r>
            <a:r>
              <a:rPr lang="en-GB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1" i="1" dirty="0">
                <a:effectLst/>
                <a:latin typeface="Menlo" panose="020B0609030804020204" pitchFamily="49" charset="0"/>
              </a:rPr>
              <a:t>from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b="0" dirty="0" err="1">
                <a:effectLst/>
                <a:latin typeface="Menlo" panose="020B0609030804020204" pitchFamily="49" charset="0"/>
              </a:rPr>
              <a:t>CountryDS</a:t>
            </a:r>
            <a:r>
              <a:rPr lang="en-GB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&gt;&lt;/</a:t>
            </a:r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td</a:t>
            </a:r>
            <a:r>
              <a:rPr lang="en-GB" sz="14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endParaRPr lang="en-GB" sz="14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  &lt;/</a:t>
            </a:r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tr</a:t>
            </a:r>
            <a:r>
              <a:rPr lang="en-GB" sz="14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endParaRPr lang="en-GB" sz="14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&lt;/</a:t>
            </a:r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table</a:t>
            </a:r>
            <a:r>
              <a:rPr lang="en-GB" sz="14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endParaRPr lang="en-GB" sz="14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EA10E3-BCFB-9ACB-8824-F81B4D4A1378}"/>
              </a:ext>
            </a:extLst>
          </p:cNvPr>
          <p:cNvSpPr txBox="1"/>
          <p:nvPr/>
        </p:nvSpPr>
        <p:spPr>
          <a:xfrm>
            <a:off x="696683" y="3641914"/>
            <a:ext cx="4844143" cy="246221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import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content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from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'./</a:t>
            </a:r>
            <a:r>
              <a:rPr lang="en-GB" sz="14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Countries.html</a:t>
            </a:r>
            <a:r>
              <a:rPr lang="en-GB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’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endParaRPr lang="en-GB" sz="1400" dirty="0">
              <a:solidFill>
                <a:srgbClr val="CCCCCC"/>
              </a:solidFill>
              <a:latin typeface="Menlo" panose="020B0609030804020204" pitchFamily="49" charset="0"/>
            </a:endParaRPr>
          </a:p>
          <a:p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@</a:t>
            </a:r>
            <a:r>
              <a:rPr lang="en-GB" sz="14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datasource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CountryDS</a:t>
            </a:r>
            <a:r>
              <a:rPr lang="en-GB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GB" sz="14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CountryDS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b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en-GB" sz="14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export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class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effectLst/>
                <a:latin typeface="Menlo" panose="020B0609030804020204" pitchFamily="49" charset="0"/>
              </a:rPr>
              <a:t>Countries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extends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1" i="1" dirty="0">
                <a:effectLst/>
                <a:latin typeface="Menlo" panose="020B0609030804020204" pitchFamily="49" charset="0"/>
              </a:rPr>
              <a:t>Form</a:t>
            </a:r>
          </a:p>
          <a:p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GB" sz="1400" dirty="0">
                <a:solidFill>
                  <a:srgbClr val="569CD6"/>
                </a:solidFill>
                <a:latin typeface="Menlo" panose="020B0609030804020204" pitchFamily="49" charset="0"/>
              </a:rPr>
              <a:t>  </a:t>
            </a:r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constructor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 {</a:t>
            </a:r>
          </a:p>
          <a:p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   super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4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content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 }</a:t>
            </a:r>
          </a:p>
          <a:p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311B62-E674-7231-7F06-03D517A882C5}"/>
              </a:ext>
            </a:extLst>
          </p:cNvPr>
          <p:cNvSpPr txBox="1"/>
          <p:nvPr/>
        </p:nvSpPr>
        <p:spPr>
          <a:xfrm>
            <a:off x="6149054" y="3641914"/>
            <a:ext cx="5323123" cy="246221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export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class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effectLst/>
                <a:latin typeface="Menlo" panose="020B0609030804020204" pitchFamily="49" charset="0"/>
              </a:rPr>
              <a:t>CountryDS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extends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1" i="1" dirty="0" err="1">
                <a:effectLst/>
                <a:latin typeface="Menlo" panose="020B0609030804020204" pitchFamily="49" charset="0"/>
              </a:rPr>
              <a:t>DatabaseTable</a:t>
            </a:r>
            <a:endParaRPr lang="en-GB" sz="1400" b="1" i="1" dirty="0">
              <a:effectLst/>
              <a:latin typeface="Menlo" panose="020B0609030804020204" pitchFamily="49" charset="0"/>
            </a:endParaRPr>
          </a:p>
          <a:p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 constructor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 {</a:t>
            </a:r>
          </a:p>
          <a:p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   super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4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FormsModule</a:t>
            </a:r>
            <a:r>
              <a:rPr lang="en-GB" sz="14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sz="14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DATABASE</a:t>
            </a:r>
            <a:r>
              <a:rPr lang="en-GB" sz="14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GB" sz="14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"countries</a:t>
            </a:r>
            <a:r>
              <a:rPr lang="en-GB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b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GB" sz="14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this</a:t>
            </a:r>
            <a:r>
              <a:rPr lang="en-GB" sz="14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sz="14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sorting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country_id</a:t>
            </a:r>
            <a:r>
              <a:rPr lang="en-GB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GB" sz="14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this</a:t>
            </a:r>
            <a:r>
              <a:rPr lang="en-GB" sz="14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sz="14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primaryKey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country_id</a:t>
            </a:r>
            <a:r>
              <a:rPr lang="en-GB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400" dirty="0">
                <a:solidFill>
                  <a:srgbClr val="CCCCCC"/>
                </a:solidFill>
                <a:latin typeface="Menlo" panose="020B0609030804020204" pitchFamily="49" charset="0"/>
              </a:rPr>
              <a:t>  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endParaRPr lang="en-GB" sz="14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9" name="Bent Up Arrow 8">
            <a:extLst>
              <a:ext uri="{FF2B5EF4-FFF2-40B4-BE49-F238E27FC236}">
                <a16:creationId xmlns:a16="http://schemas.microsoft.com/office/drawing/2014/main" id="{7AB8AF54-C528-1C1A-933A-3E68D7762FD5}"/>
              </a:ext>
            </a:extLst>
          </p:cNvPr>
          <p:cNvSpPr/>
          <p:nvPr/>
        </p:nvSpPr>
        <p:spPr>
          <a:xfrm>
            <a:off x="2601682" y="6270173"/>
            <a:ext cx="304801" cy="217714"/>
          </a:xfrm>
          <a:prstGeom prst="bentUp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CFA6F3F-0C86-F5B1-D28D-42292F9A96EA}"/>
              </a:ext>
            </a:extLst>
          </p:cNvPr>
          <p:cNvSpPr txBox="1"/>
          <p:nvPr/>
        </p:nvSpPr>
        <p:spPr>
          <a:xfrm>
            <a:off x="696682" y="6226629"/>
            <a:ext cx="1904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b="1" i="1" dirty="0"/>
              <a:t>Code goes in here</a:t>
            </a:r>
          </a:p>
        </p:txBody>
      </p:sp>
    </p:spTree>
    <p:extLst>
      <p:ext uri="{BB962C8B-B14F-4D97-AF65-F5344CB8AC3E}">
        <p14:creationId xmlns:p14="http://schemas.microsoft.com/office/powerpoint/2010/main" val="7575188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Title 1030">
            <a:extLst>
              <a:ext uri="{FF2B5EF4-FFF2-40B4-BE49-F238E27FC236}">
                <a16:creationId xmlns:a16="http://schemas.microsoft.com/office/drawing/2014/main" id="{22D09CA6-2F33-D374-D436-2CE7ED5D5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485"/>
            <a:ext cx="10515600" cy="1325563"/>
          </a:xfrm>
        </p:spPr>
        <p:txBody>
          <a:bodyPr anchor="t"/>
          <a:lstStyle/>
          <a:p>
            <a:pPr algn="ctr"/>
            <a:r>
              <a:rPr lang="en-DK" sz="3200" b="1" dirty="0"/>
              <a:t>FutureForms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4A6AF4-BE0E-5DBC-2009-A19CF66B3B78}"/>
              </a:ext>
            </a:extLst>
          </p:cNvPr>
          <p:cNvSpPr txBox="1"/>
          <p:nvPr/>
        </p:nvSpPr>
        <p:spPr>
          <a:xfrm>
            <a:off x="3443953" y="1167013"/>
            <a:ext cx="5486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K" sz="2400" b="1" i="1" dirty="0"/>
              <a:t>Is stateless always the best choice?</a:t>
            </a:r>
          </a:p>
          <a:p>
            <a:pPr algn="ctr"/>
            <a:r>
              <a:rPr lang="en-DK" sz="2400" b="1" i="1" dirty="0"/>
              <a:t>FutureForms supports 3 models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9242BC-4FAD-E61C-7857-7D0296157BB7}"/>
              </a:ext>
            </a:extLst>
          </p:cNvPr>
          <p:cNvSpPr txBox="1"/>
          <p:nvPr/>
        </p:nvSpPr>
        <p:spPr>
          <a:xfrm>
            <a:off x="1057293" y="2887703"/>
            <a:ext cx="3171807" cy="329723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DK" b="1" i="1" dirty="0"/>
              <a:t>Statefull</a:t>
            </a:r>
          </a:p>
          <a:p>
            <a:endParaRPr lang="en-DK" b="1" i="1" dirty="0"/>
          </a:p>
          <a:p>
            <a:r>
              <a:rPr lang="en-DK" b="1" i="1" dirty="0"/>
              <a:t>1000 concurrent users</a:t>
            </a:r>
          </a:p>
          <a:p>
            <a:endParaRPr lang="en-DK" b="1" i="1" dirty="0"/>
          </a:p>
          <a:p>
            <a:r>
              <a:rPr lang="da-DK" b="1" i="1" dirty="0"/>
              <a:t>L</a:t>
            </a:r>
            <a:r>
              <a:rPr lang="en-GB" b="1" i="1" dirty="0" err="1"/>
              <a:t>everaging</a:t>
            </a:r>
            <a:r>
              <a:rPr lang="en-GB" b="1" i="1" dirty="0"/>
              <a:t> </a:t>
            </a:r>
            <a:r>
              <a:rPr lang="en-DK" b="1" i="1" dirty="0"/>
              <a:t>all database features.</a:t>
            </a:r>
          </a:p>
          <a:p>
            <a:endParaRPr lang="en-DK" b="1" i="1" dirty="0"/>
          </a:p>
          <a:p>
            <a:r>
              <a:rPr lang="en-DK" b="1" i="1" dirty="0"/>
              <a:t>Transactions, row-locking, read consistency, cursors etc.</a:t>
            </a:r>
          </a:p>
          <a:p>
            <a:endParaRPr lang="en-DK" b="1" i="1" dirty="0"/>
          </a:p>
          <a:p>
            <a:r>
              <a:rPr lang="en-DK" b="1" i="1" dirty="0"/>
              <a:t>High performance</a:t>
            </a:r>
          </a:p>
          <a:p>
            <a:endParaRPr lang="en-DK" b="1" i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7B078C-6F28-4156-D417-50D41FFBFF77}"/>
              </a:ext>
            </a:extLst>
          </p:cNvPr>
          <p:cNvSpPr txBox="1"/>
          <p:nvPr/>
        </p:nvSpPr>
        <p:spPr>
          <a:xfrm>
            <a:off x="7932135" y="2830550"/>
            <a:ext cx="3583583" cy="37129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DK" b="1" i="1" dirty="0"/>
              <a:t>Stateless</a:t>
            </a:r>
          </a:p>
          <a:p>
            <a:endParaRPr lang="en-DK" b="1" i="1" dirty="0"/>
          </a:p>
          <a:p>
            <a:r>
              <a:rPr lang="en-DK" b="1" i="1" dirty="0"/>
              <a:t>50000 concurrent users</a:t>
            </a:r>
          </a:p>
          <a:p>
            <a:endParaRPr lang="en-DK" b="1" i="1" dirty="0"/>
          </a:p>
          <a:p>
            <a:r>
              <a:rPr lang="en-DK" b="1" i="1" dirty="0"/>
              <a:t>Poor utilization of database features (persistent storage).</a:t>
            </a:r>
          </a:p>
          <a:p>
            <a:endParaRPr lang="en-DK" b="1" i="1" dirty="0"/>
          </a:p>
          <a:p>
            <a:r>
              <a:rPr lang="en-DK" b="1" i="1" dirty="0"/>
              <a:t>Concurrency issues</a:t>
            </a:r>
          </a:p>
          <a:p>
            <a:r>
              <a:rPr lang="en-DK" b="1" i="1" dirty="0"/>
              <a:t>Compensating transactions</a:t>
            </a:r>
          </a:p>
          <a:p>
            <a:endParaRPr lang="en-DK" b="1" i="1" dirty="0"/>
          </a:p>
          <a:p>
            <a:r>
              <a:rPr lang="en-DK" b="1" i="1" dirty="0"/>
              <a:t>Bad performance due to excessive commits and query re-executions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9A08893-7659-7547-3D46-AFC3DD082C73}"/>
              </a:ext>
            </a:extLst>
          </p:cNvPr>
          <p:cNvGrpSpPr/>
          <p:nvPr/>
        </p:nvGrpSpPr>
        <p:grpSpPr>
          <a:xfrm>
            <a:off x="5326069" y="3044871"/>
            <a:ext cx="1260000" cy="2706679"/>
            <a:chOff x="5211765" y="2203443"/>
            <a:chExt cx="1260000" cy="2706679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446BBB0-4278-CABE-505D-09AB2121C5EB}"/>
                </a:ext>
              </a:extLst>
            </p:cNvPr>
            <p:cNvGrpSpPr/>
            <p:nvPr/>
          </p:nvGrpSpPr>
          <p:grpSpPr>
            <a:xfrm>
              <a:off x="5211765" y="2203443"/>
              <a:ext cx="1260000" cy="2706679"/>
              <a:chOff x="5811845" y="3003550"/>
              <a:chExt cx="1260000" cy="2706679"/>
            </a:xfrm>
          </p:grpSpPr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FDEDBEA1-6A38-8C89-E8AF-C3E01D5D068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811845" y="3003550"/>
                <a:ext cx="1260000" cy="694068"/>
              </a:xfrm>
              <a:prstGeom prst="rect">
                <a:avLst/>
              </a:prstGeom>
            </p:spPr>
          </p:pic>
          <p:sp>
            <p:nvSpPr>
              <p:cNvPr id="12" name="Can 11">
                <a:extLst>
                  <a:ext uri="{FF2B5EF4-FFF2-40B4-BE49-F238E27FC236}">
                    <a16:creationId xmlns:a16="http://schemas.microsoft.com/office/drawing/2014/main" id="{055F0E3B-2917-7103-251E-B9EA8DD51F1B}"/>
                  </a:ext>
                </a:extLst>
              </p:cNvPr>
              <p:cNvSpPr/>
              <p:nvPr/>
            </p:nvSpPr>
            <p:spPr>
              <a:xfrm>
                <a:off x="6144954" y="5127793"/>
                <a:ext cx="593783" cy="582436"/>
              </a:xfrm>
              <a:prstGeom prst="can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383D190C-B7A2-84C0-800A-8569B59AE80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885378" y="4057586"/>
                <a:ext cx="1112935" cy="582436"/>
              </a:xfrm>
              <a:prstGeom prst="rect">
                <a:avLst/>
              </a:prstGeom>
            </p:spPr>
          </p:pic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001965FB-3559-FDA0-A909-A12B8D67618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438905" y="3727607"/>
                <a:ext cx="0" cy="315747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461AB073-42FE-E173-D8EC-33BF65E5ABE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434139" y="4722978"/>
                <a:ext cx="0" cy="315747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A9501F0-D7B8-ED4B-A39F-686BB15A0E50}"/>
                </a:ext>
              </a:extLst>
            </p:cNvPr>
            <p:cNvSpPr txBox="1"/>
            <p:nvPr/>
          </p:nvSpPr>
          <p:spPr>
            <a:xfrm>
              <a:off x="5586428" y="3368416"/>
              <a:ext cx="6429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DK" sz="1400" b="1" dirty="0"/>
                <a:t>Rest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90330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7399</TotalTime>
  <Words>368</Words>
  <Application>Microsoft Macintosh PowerPoint</Application>
  <PresentationFormat>Widescreen</PresentationFormat>
  <Paragraphs>122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Menlo</vt:lpstr>
      <vt:lpstr>Montserrat</vt:lpstr>
      <vt:lpstr>Office Theme</vt:lpstr>
      <vt:lpstr>IT must support, not prevent innovation   </vt:lpstr>
      <vt:lpstr>PostgreSQL</vt:lpstr>
      <vt:lpstr>Frameworks</vt:lpstr>
      <vt:lpstr>FutureForms</vt:lpstr>
      <vt:lpstr>Simple FutureForm</vt:lpstr>
      <vt:lpstr>FutureForms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Høffner</dc:creator>
  <cp:lastModifiedBy>Alex Høffner</cp:lastModifiedBy>
  <cp:revision>23</cp:revision>
  <dcterms:created xsi:type="dcterms:W3CDTF">2023-10-19T08:13:21Z</dcterms:created>
  <dcterms:modified xsi:type="dcterms:W3CDTF">2023-10-24T11:33:38Z</dcterms:modified>
</cp:coreProperties>
</file>