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090649739" r:id="rId2"/>
    <p:sldId id="425" r:id="rId3"/>
    <p:sldId id="2090649745" r:id="rId4"/>
    <p:sldId id="2090649741" r:id="rId5"/>
    <p:sldId id="2090649743" r:id="rId6"/>
    <p:sldId id="2090649746" r:id="rId7"/>
    <p:sldId id="2090649744" r:id="rId8"/>
    <p:sldId id="2090649747" r:id="rId9"/>
    <p:sldId id="2090649740" r:id="rId10"/>
    <p:sldId id="424" r:id="rId11"/>
    <p:sldId id="2090649742" r:id="rId12"/>
  </p:sldIdLst>
  <p:sldSz cx="12192000" cy="6858000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F0"/>
    <a:srgbClr val="F5F5F5"/>
    <a:srgbClr val="5F259F"/>
    <a:srgbClr val="F0E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9B05D6-5D50-4D91-898C-1BEB69E08AC7}" v="188" dt="2022-10-26T12:43:56.8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11"/>
    <p:restoredTop sz="97030"/>
  </p:normalViewPr>
  <p:slideViewPr>
    <p:cSldViewPr snapToGrid="0" snapToObjects="1">
      <p:cViewPr>
        <p:scale>
          <a:sx n="120" d="100"/>
          <a:sy n="120" d="100"/>
        </p:scale>
        <p:origin x="88" y="10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B46299CA-F9DE-F7F0-F6FB-7096ACC58A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F109E72-3F79-FB4E-8524-A72C749672E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0DCDBC3-81B0-4255-B0B4-C5EB6FE50DEB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4" name="Pladsholder til slidebillede 3">
            <a:extLst>
              <a:ext uri="{FF2B5EF4-FFF2-40B4-BE49-F238E27FC236}">
                <a16:creationId xmlns:a16="http://schemas.microsoft.com/office/drawing/2014/main" id="{22413422-C09E-BD0A-4984-4D259B0032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a-DK" noProof="0"/>
          </a:p>
        </p:txBody>
      </p:sp>
      <p:sp>
        <p:nvSpPr>
          <p:cNvPr id="5" name="Pladsholder til noter 4">
            <a:extLst>
              <a:ext uri="{FF2B5EF4-FFF2-40B4-BE49-F238E27FC236}">
                <a16:creationId xmlns:a16="http://schemas.microsoft.com/office/drawing/2014/main" id="{E7FBED99-7005-4D0B-A128-7AC33D8F0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49C016F-A327-8DA3-B5FA-7625C6E133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5B9F17B-C957-8216-485F-4DBD670423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AE52491-4548-40FC-972C-AC068818C02E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C54659-447C-17B5-E9E2-3914E104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5C26C-4B7E-46CE-B742-D7FE4F0B2E15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AC17D10-772A-55F3-87D6-D812746C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0F36A22-966B-2F4A-6FB8-6150911B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1D156-521A-4358-A1A0-7111DE000DF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28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D1238A9-10BA-997F-DDD3-F6A50A2B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922C4-E8AF-441F-8057-3F55C85AEE62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71A4682-EBD5-147B-E040-4D7F3B73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29E56F7-7D42-DA31-41C4-A257892F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FF413-67CF-4183-827C-513560A4DE2F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491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DC66670-7E7B-66DD-BEFA-E6AFAEF53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8237D-3FB0-4292-884D-DAFBD9005B53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D6BC96D-9176-6EF5-35E6-C9CCCD50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5E9943C-DD5D-FD5E-7395-2C5E0E7D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5C259-103B-4609-B060-128E6370749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7881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2E2961D9-760C-0F00-3D54-D9AE4A2BAFDF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0E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id="{A48BA59A-775B-415E-8038-9F480AB752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139" y="993775"/>
            <a:ext cx="3213670" cy="469681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3600">
                <a:solidFill>
                  <a:schemeClr val="accent1"/>
                </a:solidFill>
              </a:defRPr>
            </a:lvl1pPr>
            <a:lvl2pPr algn="r">
              <a:buFontTx/>
              <a:buNone/>
              <a:defRPr sz="2000">
                <a:solidFill>
                  <a:schemeClr val="accent1"/>
                </a:solidFill>
              </a:defRPr>
            </a:lvl2pPr>
            <a:lvl3pPr>
              <a:buFontTx/>
              <a:buNone/>
              <a:defRPr>
                <a:solidFill>
                  <a:schemeClr val="accent1"/>
                </a:solidFill>
              </a:defRPr>
            </a:lvl3pPr>
            <a:lvl4pPr>
              <a:buFontTx/>
              <a:buNone/>
              <a:defRPr>
                <a:solidFill>
                  <a:schemeClr val="accent1"/>
                </a:solidFill>
              </a:defRPr>
            </a:lvl4pPr>
            <a:lvl5pPr>
              <a:buFontTx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828C5006-EFF9-4EEE-BA3F-C77B94789827}"/>
              </a:ext>
            </a:extLst>
          </p:cNvPr>
          <p:cNvCxnSpPr>
            <a:cxnSpLocks/>
          </p:cNvCxnSpPr>
          <p:nvPr userDrawn="1"/>
        </p:nvCxnSpPr>
        <p:spPr>
          <a:xfrm>
            <a:off x="4368685" y="1971910"/>
            <a:ext cx="0" cy="2877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DDE52D0-4A1F-46AD-B009-CE5100F56E0A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069153" y="993776"/>
            <a:ext cx="6403704" cy="46968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1914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9B5BA43-93AD-1AB3-3DD3-B37254E5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79183-45C7-4C79-A2B5-6B59595EBFA3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DBC1BE9-F4AF-0A78-E62A-0F3B952F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E2A0DA8-BEE7-58A2-E5F3-9D940AE0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F1A86-1FFC-4C75-97EB-21A83D6F241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872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A2B6AEF-8E15-0636-DD2C-27DFF122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56F20-E0E7-4AF6-8C76-203563DC12F1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9AB23F7-8E61-F567-2782-A21E0582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D6A86D6-D037-EBD7-D5B1-15F41326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B79E2-D039-4689-A90B-16554ADC502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026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DA522122-154D-E6FE-6C70-724526BD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98AFC-9AE2-41CB-850A-6F469BAABB9F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B6814F4E-BFC3-0889-4104-98C7A26A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5">
            <a:extLst>
              <a:ext uri="{FF2B5EF4-FFF2-40B4-BE49-F238E27FC236}">
                <a16:creationId xmlns:a16="http://schemas.microsoft.com/office/drawing/2014/main" id="{2818F58B-CE1C-DEFE-A039-A908757C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2B3FA-71C0-4FE7-A6B0-FCB9DA4772ED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662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3">
            <a:extLst>
              <a:ext uri="{FF2B5EF4-FFF2-40B4-BE49-F238E27FC236}">
                <a16:creationId xmlns:a16="http://schemas.microsoft.com/office/drawing/2014/main" id="{55E24831-DC48-2309-9E18-BDE84DB0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D514D-D26D-492F-ADFE-025659FF2481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8" name="Pladsholder til sidefod 4">
            <a:extLst>
              <a:ext uri="{FF2B5EF4-FFF2-40B4-BE49-F238E27FC236}">
                <a16:creationId xmlns:a16="http://schemas.microsoft.com/office/drawing/2014/main" id="{766C8ADD-130F-9F6F-433F-B3406C14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slidenummer 5">
            <a:extLst>
              <a:ext uri="{FF2B5EF4-FFF2-40B4-BE49-F238E27FC236}">
                <a16:creationId xmlns:a16="http://schemas.microsoft.com/office/drawing/2014/main" id="{42ABB700-4BCA-CFB3-5B60-067F4754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E6236-5267-4E22-AD74-00C1240A11DE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56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3">
            <a:extLst>
              <a:ext uri="{FF2B5EF4-FFF2-40B4-BE49-F238E27FC236}">
                <a16:creationId xmlns:a16="http://schemas.microsoft.com/office/drawing/2014/main" id="{651F6DF7-7EFC-CAC3-911A-44BCCADF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7F296-D1FD-48D2-9A2E-FB9FFB90F5FF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4" name="Pladsholder til sidefod 4">
            <a:extLst>
              <a:ext uri="{FF2B5EF4-FFF2-40B4-BE49-F238E27FC236}">
                <a16:creationId xmlns:a16="http://schemas.microsoft.com/office/drawing/2014/main" id="{00A235E1-5043-90BA-2878-94576DFE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slidenummer 5">
            <a:extLst>
              <a:ext uri="{FF2B5EF4-FFF2-40B4-BE49-F238E27FC236}">
                <a16:creationId xmlns:a16="http://schemas.microsoft.com/office/drawing/2014/main" id="{7B2D486F-C0B9-AABB-A3A2-7EFE9E69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94E06-BBD4-469B-A644-1C3874551651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034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>
            <a:extLst>
              <a:ext uri="{FF2B5EF4-FFF2-40B4-BE49-F238E27FC236}">
                <a16:creationId xmlns:a16="http://schemas.microsoft.com/office/drawing/2014/main" id="{0868C63C-69E8-17E5-66E1-593BA939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9BC01-84C3-4203-8EE5-172D5CB123AB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3" name="Pladsholder til sidefod 4">
            <a:extLst>
              <a:ext uri="{FF2B5EF4-FFF2-40B4-BE49-F238E27FC236}">
                <a16:creationId xmlns:a16="http://schemas.microsoft.com/office/drawing/2014/main" id="{55D014A0-CA1E-14CA-FEF9-896648F9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slidenummer 5">
            <a:extLst>
              <a:ext uri="{FF2B5EF4-FFF2-40B4-BE49-F238E27FC236}">
                <a16:creationId xmlns:a16="http://schemas.microsoft.com/office/drawing/2014/main" id="{A75219BC-F165-CE04-2C5A-C5022C16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AEE15-65A7-480A-9F64-5EBCA3FD4DC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535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59D4B01D-9719-3FD6-EB8B-ED2EE384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858F7-1673-4E88-92C4-FCF4390A0871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E4FFAAA5-612F-7206-DDC1-75F9763C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5">
            <a:extLst>
              <a:ext uri="{FF2B5EF4-FFF2-40B4-BE49-F238E27FC236}">
                <a16:creationId xmlns:a16="http://schemas.microsoft.com/office/drawing/2014/main" id="{7F280BEF-76F5-F3D8-1830-8FB0553A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C91CE-8AD5-4236-995A-5E31234AFB25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5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CFC99D2B-1F7A-234A-3FE5-96DC0BFD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4556E-EDCB-4309-B395-8F88C21B673D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1E95AF77-8C99-D353-C317-3BBFA648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5">
            <a:extLst>
              <a:ext uri="{FF2B5EF4-FFF2-40B4-BE49-F238E27FC236}">
                <a16:creationId xmlns:a16="http://schemas.microsoft.com/office/drawing/2014/main" id="{D231F22B-5BEF-5F80-EAF4-29D8F6579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C824A-FB65-47D9-95BC-FAA82F4B44C4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745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dsholder til titel 1">
            <a:extLst>
              <a:ext uri="{FF2B5EF4-FFF2-40B4-BE49-F238E27FC236}">
                <a16:creationId xmlns:a16="http://schemas.microsoft.com/office/drawing/2014/main" id="{A5C6CE89-EEE6-5BBE-1D2B-64EFF4D31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Klik for at redigere titeltypografien i masteren</a:t>
            </a:r>
          </a:p>
        </p:txBody>
      </p:sp>
      <p:sp>
        <p:nvSpPr>
          <p:cNvPr id="1027" name="Pladsholder til tekst 2">
            <a:extLst>
              <a:ext uri="{FF2B5EF4-FFF2-40B4-BE49-F238E27FC236}">
                <a16:creationId xmlns:a16="http://schemas.microsoft.com/office/drawing/2014/main" id="{A5DDD6F1-15B9-AA16-D7C6-02F41A9D6E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Klik for at redigere teksttypografierne i masteren</a:t>
            </a:r>
          </a:p>
          <a:p>
            <a:pPr lvl="1"/>
            <a:r>
              <a:rPr lang="da-DK" altLang="da-DK"/>
              <a:t>Andet niveau</a:t>
            </a:r>
          </a:p>
          <a:p>
            <a:pPr lvl="2"/>
            <a:r>
              <a:rPr lang="da-DK" altLang="da-DK"/>
              <a:t>Tredje niveau</a:t>
            </a:r>
          </a:p>
          <a:p>
            <a:pPr lvl="3"/>
            <a:r>
              <a:rPr lang="da-DK" altLang="da-DK"/>
              <a:t>Fjerde niveau</a:t>
            </a:r>
          </a:p>
          <a:p>
            <a:pPr lvl="4"/>
            <a:r>
              <a:rPr lang="da-DK" alt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A9701EA-8FDA-B82D-4999-C260B712B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32FCC9F-292F-488C-BD25-4F34CD41BF9B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F995AFA-24E2-AD37-77D7-351F12831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DFD9B65-AD9E-F376-419D-83CADF834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BCB86A-0D81-4A09-A168-ED12B4270FA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tif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4DD3CC37-1A1A-3E57-5E2C-2937FF85D036}"/>
              </a:ext>
            </a:extLst>
          </p:cNvPr>
          <p:cNvSpPr/>
          <p:nvPr/>
        </p:nvSpPr>
        <p:spPr>
          <a:xfrm>
            <a:off x="0" y="1"/>
            <a:ext cx="12191999" cy="6322827"/>
          </a:xfrm>
          <a:prstGeom prst="rect">
            <a:avLst/>
          </a:prstGeom>
          <a:solidFill>
            <a:srgbClr val="606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3258792D-B19C-8076-23E8-3EE4B6243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869" y="6459523"/>
            <a:ext cx="1245167" cy="24757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9878DCD-9EC7-57A3-7679-294407CB2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382" y="3285833"/>
            <a:ext cx="9833487" cy="2744858"/>
          </a:xfrm>
        </p:spPr>
        <p:txBody>
          <a:bodyPr rtlCol="0" anchor="t">
            <a:noAutofit/>
          </a:bodyPr>
          <a:lstStyle/>
          <a:p>
            <a:pPr marL="0" indent="0" algn="l">
              <a:buNone/>
            </a:pP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IT must support, not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prevent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innovation</a:t>
            </a:r>
            <a:b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b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The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world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is not in a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steady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state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. Companies have to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respond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effectively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to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changes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or face disruption</a:t>
            </a:r>
            <a:b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b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FutureForms enables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you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to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react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rapidly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to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accommodate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new business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needs</a:t>
            </a:r>
            <a:endParaRPr lang="da-DK" sz="2400" b="1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</p:txBody>
      </p:sp>
      <p:grpSp>
        <p:nvGrpSpPr>
          <p:cNvPr id="13" name="Gruppe 12">
            <a:extLst>
              <a:ext uri="{FF2B5EF4-FFF2-40B4-BE49-F238E27FC236}">
                <a16:creationId xmlns:a16="http://schemas.microsoft.com/office/drawing/2014/main" id="{2726E6AC-E0BD-0351-46AB-13B5E5F42A4A}"/>
              </a:ext>
            </a:extLst>
          </p:cNvPr>
          <p:cNvGrpSpPr/>
          <p:nvPr/>
        </p:nvGrpSpPr>
        <p:grpSpPr>
          <a:xfrm>
            <a:off x="855194" y="1446703"/>
            <a:ext cx="5835056" cy="1400587"/>
            <a:chOff x="809145" y="961065"/>
            <a:chExt cx="5835056" cy="1400587"/>
          </a:xfrm>
        </p:grpSpPr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EB0C7A23-1F97-CA42-36B8-3027B2CA4B5D}"/>
                </a:ext>
              </a:extLst>
            </p:cNvPr>
            <p:cNvSpPr/>
            <p:nvPr/>
          </p:nvSpPr>
          <p:spPr>
            <a:xfrm>
              <a:off x="809145" y="961065"/>
              <a:ext cx="5835056" cy="1400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E03E1803-A27C-E21C-26E1-2F98B4680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6620" y="1207626"/>
              <a:ext cx="5354038" cy="907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2442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2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IT Architecture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45275B-75A5-555A-F051-91F6718B0D88}"/>
              </a:ext>
            </a:extLst>
          </p:cNvPr>
          <p:cNvGrpSpPr/>
          <p:nvPr/>
        </p:nvGrpSpPr>
        <p:grpSpPr>
          <a:xfrm>
            <a:off x="1226444" y="1622659"/>
            <a:ext cx="4091325" cy="3076115"/>
            <a:chOff x="2085759" y="1093849"/>
            <a:chExt cx="4091325" cy="3076115"/>
          </a:xfrm>
        </p:grpSpPr>
        <p:grpSp>
          <p:nvGrpSpPr>
            <p:cNvPr id="2" name="Gruppe 1090">
              <a:extLst>
                <a:ext uri="{FF2B5EF4-FFF2-40B4-BE49-F238E27FC236}">
                  <a16:creationId xmlns:a16="http://schemas.microsoft.com/office/drawing/2014/main" id="{466888A0-AD70-E15F-615D-AB922170132B}"/>
                </a:ext>
              </a:extLst>
            </p:cNvPr>
            <p:cNvGrpSpPr/>
            <p:nvPr/>
          </p:nvGrpSpPr>
          <p:grpSpPr>
            <a:xfrm>
              <a:off x="2085759" y="1093849"/>
              <a:ext cx="4091325" cy="2500922"/>
              <a:chOff x="4609718" y="988746"/>
              <a:chExt cx="4091325" cy="2500922"/>
            </a:xfrm>
          </p:grpSpPr>
          <p:pic>
            <p:nvPicPr>
              <p:cNvPr id="3" name="Grafik 9" descr="Computer kontur">
                <a:extLst>
                  <a:ext uri="{FF2B5EF4-FFF2-40B4-BE49-F238E27FC236}">
                    <a16:creationId xmlns:a16="http://schemas.microsoft.com/office/drawing/2014/main" id="{458A97A3-6CEC-C996-CD7F-6494C40E4A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65556"/>
              <a:stretch/>
            </p:blipFill>
            <p:spPr>
              <a:xfrm>
                <a:off x="5175648" y="1880143"/>
                <a:ext cx="554376" cy="1609525"/>
              </a:xfrm>
              <a:prstGeom prst="rect">
                <a:avLst/>
              </a:prstGeom>
            </p:spPr>
          </p:pic>
          <p:pic>
            <p:nvPicPr>
              <p:cNvPr id="5" name="Grafik 35" descr="Computer kontur">
                <a:extLst>
                  <a:ext uri="{FF2B5EF4-FFF2-40B4-BE49-F238E27FC236}">
                    <a16:creationId xmlns:a16="http://schemas.microsoft.com/office/drawing/2014/main" id="{A3EAFF6D-B2AB-52A2-4D4B-0181DFB039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65556"/>
              <a:stretch/>
            </p:blipFill>
            <p:spPr>
              <a:xfrm>
                <a:off x="6273811" y="1880143"/>
                <a:ext cx="554376" cy="1609525"/>
              </a:xfrm>
              <a:prstGeom prst="rect">
                <a:avLst/>
              </a:prstGeom>
            </p:spPr>
          </p:pic>
          <p:pic>
            <p:nvPicPr>
              <p:cNvPr id="6" name="Grafik 36" descr="Computer kontur">
                <a:extLst>
                  <a:ext uri="{FF2B5EF4-FFF2-40B4-BE49-F238E27FC236}">
                    <a16:creationId xmlns:a16="http://schemas.microsoft.com/office/drawing/2014/main" id="{8F072135-7416-BA3A-0A42-95ED5834AD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65556"/>
              <a:stretch/>
            </p:blipFill>
            <p:spPr>
              <a:xfrm>
                <a:off x="7371974" y="1880143"/>
                <a:ext cx="554376" cy="1609525"/>
              </a:xfrm>
              <a:prstGeom prst="rect">
                <a:avLst/>
              </a:prstGeom>
            </p:spPr>
          </p:pic>
          <p:grpSp>
            <p:nvGrpSpPr>
              <p:cNvPr id="7" name="Gruppe 1089">
                <a:extLst>
                  <a:ext uri="{FF2B5EF4-FFF2-40B4-BE49-F238E27FC236}">
                    <a16:creationId xmlns:a16="http://schemas.microsoft.com/office/drawing/2014/main" id="{F3744715-2422-7DD3-BFEF-0939DC018F46}"/>
                  </a:ext>
                </a:extLst>
              </p:cNvPr>
              <p:cNvGrpSpPr/>
              <p:nvPr/>
            </p:nvGrpSpPr>
            <p:grpSpPr>
              <a:xfrm>
                <a:off x="4609718" y="988746"/>
                <a:ext cx="4091325" cy="2343988"/>
                <a:chOff x="4609718" y="988746"/>
                <a:chExt cx="4091325" cy="2343988"/>
              </a:xfrm>
            </p:grpSpPr>
            <p:pic>
              <p:nvPicPr>
                <p:cNvPr id="8" name="Grafik 1083">
                  <a:extLst>
                    <a:ext uri="{FF2B5EF4-FFF2-40B4-BE49-F238E27FC236}">
                      <a16:creationId xmlns:a16="http://schemas.microsoft.com/office/drawing/2014/main" id="{56EFDAC9-3CE0-C189-3651-990C564FD9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718" y="988746"/>
                  <a:ext cx="4091325" cy="2343988"/>
                </a:xfrm>
                <a:prstGeom prst="rect">
                  <a:avLst/>
                </a:prstGeom>
              </p:spPr>
            </p:pic>
            <p:sp>
              <p:nvSpPr>
                <p:cNvPr id="9" name="Tekstfelt 37">
                  <a:extLst>
                    <a:ext uri="{FF2B5EF4-FFF2-40B4-BE49-F238E27FC236}">
                      <a16:creationId xmlns:a16="http://schemas.microsoft.com/office/drawing/2014/main" id="{7F9288D8-FD3D-BE81-B370-D3E00395E332}"/>
                    </a:ext>
                  </a:extLst>
                </p:cNvPr>
                <p:cNvSpPr txBox="1"/>
                <p:nvPr/>
              </p:nvSpPr>
              <p:spPr>
                <a:xfrm>
                  <a:off x="5205153" y="1979150"/>
                  <a:ext cx="47396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dirty="0">
                      <a:latin typeface="+mj-lt"/>
                    </a:rPr>
                    <a:t>HR</a:t>
                  </a:r>
                </a:p>
              </p:txBody>
            </p:sp>
            <p:sp>
              <p:nvSpPr>
                <p:cNvPr id="10" name="Tekstfelt 38">
                  <a:extLst>
                    <a:ext uri="{FF2B5EF4-FFF2-40B4-BE49-F238E27FC236}">
                      <a16:creationId xmlns:a16="http://schemas.microsoft.com/office/drawing/2014/main" id="{E2473937-98A8-C2F7-B539-DE3AED3ED347}"/>
                    </a:ext>
                  </a:extLst>
                </p:cNvPr>
                <p:cNvSpPr txBox="1"/>
                <p:nvPr/>
              </p:nvSpPr>
              <p:spPr>
                <a:xfrm>
                  <a:off x="6280202" y="1970075"/>
                  <a:ext cx="51805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dirty="0">
                      <a:latin typeface="+mj-lt"/>
                    </a:rPr>
                    <a:t>CRM</a:t>
                  </a:r>
                </a:p>
              </p:txBody>
            </p:sp>
            <p:sp>
              <p:nvSpPr>
                <p:cNvPr id="11" name="Tekstfelt 39">
                  <a:extLst>
                    <a:ext uri="{FF2B5EF4-FFF2-40B4-BE49-F238E27FC236}">
                      <a16:creationId xmlns:a16="http://schemas.microsoft.com/office/drawing/2014/main" id="{3CC7B84C-EA81-49FD-AC65-60BA5D41A0A6}"/>
                    </a:ext>
                  </a:extLst>
                </p:cNvPr>
                <p:cNvSpPr txBox="1"/>
                <p:nvPr/>
              </p:nvSpPr>
              <p:spPr>
                <a:xfrm>
                  <a:off x="7379266" y="1970075"/>
                  <a:ext cx="51805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dirty="0">
                      <a:latin typeface="+mj-lt"/>
                    </a:rPr>
                    <a:t>ERP</a:t>
                  </a:r>
                </a:p>
              </p:txBody>
            </p:sp>
            <p:sp>
              <p:nvSpPr>
                <p:cNvPr id="12" name="Tekstfelt 60">
                  <a:extLst>
                    <a:ext uri="{FF2B5EF4-FFF2-40B4-BE49-F238E27FC236}">
                      <a16:creationId xmlns:a16="http://schemas.microsoft.com/office/drawing/2014/main" id="{1D6AD2E2-51BF-02A3-F307-DFA0A9703779}"/>
                    </a:ext>
                  </a:extLst>
                </p:cNvPr>
                <p:cNvSpPr txBox="1"/>
                <p:nvPr/>
              </p:nvSpPr>
              <p:spPr>
                <a:xfrm>
                  <a:off x="7041084" y="991363"/>
                  <a:ext cx="13088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400" b="1" i="1" dirty="0">
                      <a:latin typeface="+mj-lt"/>
                    </a:rPr>
                    <a:t>SaaS</a:t>
                  </a:r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0DFB7C8-94C3-8E47-099F-AC114D81F343}"/>
                </a:ext>
              </a:extLst>
            </p:cNvPr>
            <p:cNvGrpSpPr/>
            <p:nvPr/>
          </p:nvGrpSpPr>
          <p:grpSpPr>
            <a:xfrm>
              <a:off x="3061706" y="1317068"/>
              <a:ext cx="1402002" cy="679762"/>
              <a:chOff x="1132882" y="3888828"/>
              <a:chExt cx="1402002" cy="679762"/>
            </a:xfrm>
          </p:grpSpPr>
          <p:sp>
            <p:nvSpPr>
              <p:cNvPr id="14" name="Doughnut 13">
                <a:extLst>
                  <a:ext uri="{FF2B5EF4-FFF2-40B4-BE49-F238E27FC236}">
                    <a16:creationId xmlns:a16="http://schemas.microsoft.com/office/drawing/2014/main" id="{20E420B5-769E-62BF-E49D-AC6D6CDF5E02}"/>
                  </a:ext>
                </a:extLst>
              </p:cNvPr>
              <p:cNvSpPr/>
              <p:nvPr/>
            </p:nvSpPr>
            <p:spPr>
              <a:xfrm>
                <a:off x="1132882" y="3888828"/>
                <a:ext cx="1402002" cy="679762"/>
              </a:xfrm>
              <a:prstGeom prst="donut">
                <a:avLst>
                  <a:gd name="adj" fmla="val 1161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kstfelt 60">
                <a:extLst>
                  <a:ext uri="{FF2B5EF4-FFF2-40B4-BE49-F238E27FC236}">
                    <a16:creationId xmlns:a16="http://schemas.microsoft.com/office/drawing/2014/main" id="{B63290EE-F234-BFBF-1E5B-32C5C73407FD}"/>
                  </a:ext>
                </a:extLst>
              </p:cNvPr>
              <p:cNvSpPr txBox="1"/>
              <p:nvPr/>
            </p:nvSpPr>
            <p:spPr>
              <a:xfrm>
                <a:off x="1269200" y="4052809"/>
                <a:ext cx="11490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1100" b="1" i="1" dirty="0">
                    <a:latin typeface="+mj-lt"/>
                  </a:rPr>
                  <a:t>Integration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724C4F-71C1-84F2-5F9F-332D90C842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72919" y="2034432"/>
              <a:ext cx="67685" cy="2715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CEB44ED-B74C-4503-0522-BB07D152F8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5160" y="1942996"/>
              <a:ext cx="156555" cy="2715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3A265BD-5A0F-76D7-7C06-5067E695B5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53624" y="1828786"/>
              <a:ext cx="401683" cy="46292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73A1DB1-4D5C-97C7-AB57-0B11A75CF4D2}"/>
                </a:ext>
              </a:extLst>
            </p:cNvPr>
            <p:cNvSpPr txBox="1"/>
            <p:nvPr/>
          </p:nvSpPr>
          <p:spPr>
            <a:xfrm>
              <a:off x="3040123" y="3523633"/>
              <a:ext cx="20009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/>
                <a:t>90% of business needs</a:t>
              </a:r>
              <a:endParaRPr lang="en-DK" b="1" i="1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2CE5329-7BEC-44CA-8602-21EBCAB2AF5D}"/>
              </a:ext>
            </a:extLst>
          </p:cNvPr>
          <p:cNvGrpSpPr/>
          <p:nvPr/>
        </p:nvGrpSpPr>
        <p:grpSpPr>
          <a:xfrm>
            <a:off x="3657810" y="2271469"/>
            <a:ext cx="7790663" cy="2846029"/>
            <a:chOff x="3657810" y="2271469"/>
            <a:chExt cx="7790663" cy="284602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8E365AA-3D9C-2D28-D743-C73CD84ED4AD}"/>
                </a:ext>
              </a:extLst>
            </p:cNvPr>
            <p:cNvGrpSpPr/>
            <p:nvPr/>
          </p:nvGrpSpPr>
          <p:grpSpPr>
            <a:xfrm>
              <a:off x="6764939" y="2394625"/>
              <a:ext cx="4683534" cy="2722873"/>
              <a:chOff x="5442913" y="3529360"/>
              <a:chExt cx="4683534" cy="2722873"/>
            </a:xfrm>
          </p:grpSpPr>
          <p:grpSp>
            <p:nvGrpSpPr>
              <p:cNvPr id="1025" name="Group 1024">
                <a:extLst>
                  <a:ext uri="{FF2B5EF4-FFF2-40B4-BE49-F238E27FC236}">
                    <a16:creationId xmlns:a16="http://schemas.microsoft.com/office/drawing/2014/main" id="{8514FF50-A756-F0E1-9342-2A882B4D6DB6}"/>
                  </a:ext>
                </a:extLst>
              </p:cNvPr>
              <p:cNvGrpSpPr/>
              <p:nvPr/>
            </p:nvGrpSpPr>
            <p:grpSpPr>
              <a:xfrm>
                <a:off x="5442913" y="3540818"/>
                <a:ext cx="4683534" cy="2711415"/>
                <a:chOff x="5035291" y="4256918"/>
                <a:chExt cx="4683534" cy="2711415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96437DD1-E425-FAA5-AF08-76AF8319D9C9}"/>
                    </a:ext>
                  </a:extLst>
                </p:cNvPr>
                <p:cNvGrpSpPr/>
                <p:nvPr/>
              </p:nvGrpSpPr>
              <p:grpSpPr>
                <a:xfrm>
                  <a:off x="5035291" y="4256918"/>
                  <a:ext cx="3897097" cy="2711415"/>
                  <a:chOff x="7249867" y="3185335"/>
                  <a:chExt cx="3897097" cy="2711415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516FB237-5E46-DEF7-8160-B3DB485E3CC1}"/>
                      </a:ext>
                    </a:extLst>
                  </p:cNvPr>
                  <p:cNvGrpSpPr/>
                  <p:nvPr/>
                </p:nvGrpSpPr>
                <p:grpSpPr>
                  <a:xfrm>
                    <a:off x="7384682" y="3185335"/>
                    <a:ext cx="3762282" cy="2366606"/>
                    <a:chOff x="7152461" y="3504292"/>
                    <a:chExt cx="4837308" cy="2962052"/>
                  </a:xfrm>
                </p:grpSpPr>
                <p:pic>
                  <p:nvPicPr>
                    <p:cNvPr id="46" name="Picture 45">
                      <a:extLst>
                        <a:ext uri="{FF2B5EF4-FFF2-40B4-BE49-F238E27FC236}">
                          <a16:creationId xmlns:a16="http://schemas.microsoft.com/office/drawing/2014/main" id="{55F3C7A5-DB82-3C95-CEBB-7E4D1EF0FC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7152461" y="3504292"/>
                      <a:ext cx="4837308" cy="296205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861B60FB-2B5D-198E-B155-750B2A199D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16850" y="4460422"/>
                      <a:ext cx="961012" cy="1269942"/>
                      <a:chOff x="3593192" y="3705680"/>
                      <a:chExt cx="961012" cy="1269942"/>
                    </a:xfrm>
                  </p:grpSpPr>
                  <p:sp>
                    <p:nvSpPr>
                      <p:cNvPr id="48" name="Can 47">
                        <a:extLst>
                          <a:ext uri="{FF2B5EF4-FFF2-40B4-BE49-F238E27FC236}">
                            <a16:creationId xmlns:a16="http://schemas.microsoft.com/office/drawing/2014/main" id="{5A8ACEAB-D56D-7C0E-FEFF-2C68E3DA8D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04325" y="4525045"/>
                        <a:ext cx="462866" cy="450577"/>
                      </a:xfrm>
                      <a:prstGeom prst="can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DK"/>
                      </a:p>
                    </p:txBody>
                  </p:sp>
                  <p:pic>
                    <p:nvPicPr>
                      <p:cNvPr id="49" name="Picture 48">
                        <a:extLst>
                          <a:ext uri="{FF2B5EF4-FFF2-40B4-BE49-F238E27FC236}">
                            <a16:creationId xmlns:a16="http://schemas.microsoft.com/office/drawing/2014/main" id="{4384AA49-944D-E376-5C2F-1A5702116DB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93192" y="3705680"/>
                        <a:ext cx="961012" cy="53249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  <p:cxnSp>
                    <p:nvCxnSpPr>
                      <p:cNvPr id="50" name="Straight Arrow Connector 49">
                        <a:extLst>
                          <a:ext uri="{FF2B5EF4-FFF2-40B4-BE49-F238E27FC236}">
                            <a16:creationId xmlns:a16="http://schemas.microsoft.com/office/drawing/2014/main" id="{AF04E2B6-D371-2A40-1819-4519A7BBADC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4096324" y="4238176"/>
                        <a:ext cx="0" cy="27000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A0207A16-278E-DD08-C35D-001A154B9BCD}"/>
                      </a:ext>
                    </a:extLst>
                  </p:cNvPr>
                  <p:cNvSpPr txBox="1"/>
                  <p:nvPr/>
                </p:nvSpPr>
                <p:spPr>
                  <a:xfrm>
                    <a:off x="7249867" y="5250419"/>
                    <a:ext cx="2566348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i="1" dirty="0">
                        <a:solidFill>
                          <a:schemeClr val="tx1"/>
                        </a:solidFill>
                      </a:rPr>
                      <a:t>The last 10%. That makes the difference</a:t>
                    </a:r>
                  </a:p>
                </p:txBody>
              </p:sp>
            </p:grpSp>
            <p:sp>
              <p:nvSpPr>
                <p:cNvPr id="1024" name="TextBox 1023">
                  <a:extLst>
                    <a:ext uri="{FF2B5EF4-FFF2-40B4-BE49-F238E27FC236}">
                      <a16:creationId xmlns:a16="http://schemas.microsoft.com/office/drawing/2014/main" id="{8E7D8C50-F2BE-0A90-8C02-D59B084B65BB}"/>
                    </a:ext>
                  </a:extLst>
                </p:cNvPr>
                <p:cNvSpPr txBox="1"/>
                <p:nvPr/>
              </p:nvSpPr>
              <p:spPr>
                <a:xfrm>
                  <a:off x="8013374" y="5527124"/>
                  <a:ext cx="17054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DK" b="1" i="1" dirty="0"/>
                    <a:t>FutureForms</a:t>
                  </a:r>
                </a:p>
              </p:txBody>
            </p:sp>
          </p:grpSp>
          <p:sp>
            <p:nvSpPr>
              <p:cNvPr id="21" name="Tekstfelt 60">
                <a:extLst>
                  <a:ext uri="{FF2B5EF4-FFF2-40B4-BE49-F238E27FC236}">
                    <a16:creationId xmlns:a16="http://schemas.microsoft.com/office/drawing/2014/main" id="{78D3E908-BDC2-28FB-ED83-33237CC475B3}"/>
                  </a:ext>
                </a:extLst>
              </p:cNvPr>
              <p:cNvSpPr txBox="1"/>
              <p:nvPr/>
            </p:nvSpPr>
            <p:spPr>
              <a:xfrm>
                <a:off x="5793244" y="3529360"/>
                <a:ext cx="13088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1400" b="1" i="1" dirty="0">
                    <a:latin typeface="+mj-lt"/>
                  </a:rPr>
                  <a:t>Custom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54FB0C-FB0E-7F7D-AB0E-E9117C13AF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57810" y="2271469"/>
              <a:ext cx="3564293" cy="70145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387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26ECFA-64E0-3C44-DF99-E3CC3D1A53D1}"/>
              </a:ext>
            </a:extLst>
          </p:cNvPr>
          <p:cNvSpPr txBox="1"/>
          <p:nvPr/>
        </p:nvSpPr>
        <p:spPr>
          <a:xfrm>
            <a:off x="1811335" y="812254"/>
            <a:ext cx="648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i="1" dirty="0"/>
              <a:t>Application is not just about performing CRUD operations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1CB77-3354-7320-025C-293E227B9670}"/>
              </a:ext>
            </a:extLst>
          </p:cNvPr>
          <p:cNvSpPr txBox="1"/>
          <p:nvPr/>
        </p:nvSpPr>
        <p:spPr>
          <a:xfrm>
            <a:off x="1811335" y="4022006"/>
            <a:ext cx="64848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Task is mandatory, except for holidays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Cannot choose same project/task twice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When holiday, limit time entry to Full/Half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Beakon is closed every monday and tuesday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If data has been processed it cannot be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Most columns are “lookups”, but should be queryable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Underlying table is “normalized” and has 1 row per date/task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05FEE7-5B6B-33BA-1680-A79D9C789607}"/>
              </a:ext>
            </a:extLst>
          </p:cNvPr>
          <p:cNvSpPr txBox="1"/>
          <p:nvPr/>
        </p:nvSpPr>
        <p:spPr>
          <a:xfrm>
            <a:off x="9101138" y="4200523"/>
            <a:ext cx="1928812" cy="15287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400" dirty="0"/>
              <a:t>Employee_id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</a:t>
            </a:r>
            <a:r>
              <a:rPr lang="en-DK" sz="1400" dirty="0"/>
              <a:t>ustomer_id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</a:t>
            </a:r>
            <a:r>
              <a:rPr lang="en-DK" sz="1400" dirty="0"/>
              <a:t>roject_id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</a:t>
            </a:r>
            <a:r>
              <a:rPr lang="en-DK" sz="1400" dirty="0"/>
              <a:t>ask_id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</a:t>
            </a:r>
            <a:r>
              <a:rPr lang="en-DK" sz="1400" dirty="0"/>
              <a:t>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H</a:t>
            </a:r>
            <a:r>
              <a:rPr lang="en-DK" sz="1400" dirty="0"/>
              <a:t>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400" dirty="0"/>
              <a:t>Processed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8E3A9A-A559-628F-CCE5-98762F6A4BFE}"/>
              </a:ext>
            </a:extLst>
          </p:cNvPr>
          <p:cNvSpPr txBox="1"/>
          <p:nvPr/>
        </p:nvSpPr>
        <p:spPr>
          <a:xfrm>
            <a:off x="1919283" y="6263348"/>
            <a:ext cx="637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i="1" dirty="0"/>
              <a:t>No code and Low code tools are not always </a:t>
            </a:r>
            <a:r>
              <a:rPr lang="en-GB" b="1" i="1" dirty="0"/>
              <a:t>adequate</a:t>
            </a:r>
            <a:endParaRPr lang="en-DK" b="1" i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D552579-9D21-C93A-C02F-1EBA3135B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07" y="1460493"/>
            <a:ext cx="68961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7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  <a:br>
              <a:rPr lang="en-DK" sz="3200" dirty="0"/>
            </a:br>
            <a:endParaRPr lang="en-DK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FBF472-2E16-6D1E-2190-C3C82B4342E0}"/>
              </a:ext>
            </a:extLst>
          </p:cNvPr>
          <p:cNvSpPr txBox="1"/>
          <p:nvPr/>
        </p:nvSpPr>
        <p:spPr>
          <a:xfrm>
            <a:off x="2496000" y="1283933"/>
            <a:ext cx="7200000" cy="180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DK" dirty="0">
                <a:ln>
                  <a:solidFill>
                    <a:schemeClr val="tx1"/>
                  </a:solidFill>
                </a:ln>
              </a:rPr>
              <a:t>Alex Høffner</a:t>
            </a:r>
          </a:p>
          <a:p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Oracle, Microsoft, Miracle42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Consultant for more than 30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Application development, database tuning, Integration ….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ABA428-9B36-7BF8-1621-E3AA164AA978}"/>
              </a:ext>
            </a:extLst>
          </p:cNvPr>
          <p:cNvSpPr txBox="1"/>
          <p:nvPr/>
        </p:nvSpPr>
        <p:spPr>
          <a:xfrm>
            <a:off x="2496000" y="4049045"/>
            <a:ext cx="7200000" cy="180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DK" dirty="0">
                <a:ln>
                  <a:solidFill>
                    <a:schemeClr val="tx1"/>
                  </a:solidFill>
                </a:ln>
              </a:rPr>
              <a:t>FutureForms</a:t>
            </a:r>
          </a:p>
          <a:p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Help customers migrating from Oracle to PostgreSQL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The most comprehensive component library for building database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Implement everything I missed in other products/frameworks </a:t>
            </a:r>
            <a:r>
              <a:rPr lang="en-DK" dirty="0">
                <a:ln>
                  <a:solidFill>
                    <a:schemeClr val="tx1"/>
                  </a:solidFill>
                </a:ln>
                <a:sym typeface="Wingdings" pitchFamily="2" charset="2"/>
              </a:rPr>
              <a:t></a:t>
            </a:r>
            <a:endParaRPr lang="en-DK" dirty="0">
              <a:ln>
                <a:solidFill>
                  <a:schemeClr val="tx1"/>
                </a:solidFill>
              </a:ln>
            </a:endParaRPr>
          </a:p>
          <a:p>
            <a:endParaRPr lang="en-DK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2977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Development tools</a:t>
            </a:r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E84C241F-C4E4-CDA6-E5EF-E71182657B8A}"/>
              </a:ext>
            </a:extLst>
          </p:cNvPr>
          <p:cNvGrpSpPr/>
          <p:nvPr/>
        </p:nvGrpSpPr>
        <p:grpSpPr>
          <a:xfrm>
            <a:off x="4000496" y="2197095"/>
            <a:ext cx="1260000" cy="2717797"/>
            <a:chOff x="3371840" y="2997202"/>
            <a:chExt cx="1260000" cy="2717797"/>
          </a:xfrm>
        </p:grpSpPr>
        <p:pic>
          <p:nvPicPr>
            <p:cNvPr id="1043" name="Picture 1042">
              <a:extLst>
                <a:ext uri="{FF2B5EF4-FFF2-40B4-BE49-F238E27FC236}">
                  <a16:creationId xmlns:a16="http://schemas.microsoft.com/office/drawing/2014/main" id="{425A1BFB-B535-3E07-1977-259732F0E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1840" y="2997202"/>
              <a:ext cx="1260000" cy="687273"/>
            </a:xfrm>
            <a:prstGeom prst="rect">
              <a:avLst/>
            </a:prstGeom>
          </p:spPr>
        </p:pic>
        <p:sp>
          <p:nvSpPr>
            <p:cNvPr id="1046" name="Can 1045">
              <a:extLst>
                <a:ext uri="{FF2B5EF4-FFF2-40B4-BE49-F238E27FC236}">
                  <a16:creationId xmlns:a16="http://schemas.microsoft.com/office/drawing/2014/main" id="{31C6243C-9244-ABC9-1F31-6D39086C5603}"/>
                </a:ext>
              </a:extLst>
            </p:cNvPr>
            <p:cNvSpPr/>
            <p:nvPr/>
          </p:nvSpPr>
          <p:spPr>
            <a:xfrm>
              <a:off x="3704949" y="5132563"/>
              <a:ext cx="593783" cy="582436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1051" name="Straight Arrow Connector 1050">
              <a:extLst>
                <a:ext uri="{FF2B5EF4-FFF2-40B4-BE49-F238E27FC236}">
                  <a16:creationId xmlns:a16="http://schemas.microsoft.com/office/drawing/2014/main" id="{FCFB418E-6084-E59E-CFE3-2F04FE9522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4778" y="3756183"/>
              <a:ext cx="0" cy="131111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A0138485-CFF2-53D1-A515-8506068BB9BA}"/>
              </a:ext>
            </a:extLst>
          </p:cNvPr>
          <p:cNvGrpSpPr/>
          <p:nvPr/>
        </p:nvGrpSpPr>
        <p:grpSpPr>
          <a:xfrm>
            <a:off x="6440501" y="2203443"/>
            <a:ext cx="1260000" cy="2706679"/>
            <a:chOff x="5811845" y="3003550"/>
            <a:chExt cx="1260000" cy="2706679"/>
          </a:xfrm>
        </p:grpSpPr>
        <p:pic>
          <p:nvPicPr>
            <p:cNvPr id="1045" name="Picture 1044">
              <a:extLst>
                <a:ext uri="{FF2B5EF4-FFF2-40B4-BE49-F238E27FC236}">
                  <a16:creationId xmlns:a16="http://schemas.microsoft.com/office/drawing/2014/main" id="{92ECA43F-76A2-44A8-14B1-990823263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1845" y="3003550"/>
              <a:ext cx="1260000" cy="694068"/>
            </a:xfrm>
            <a:prstGeom prst="rect">
              <a:avLst/>
            </a:prstGeom>
          </p:spPr>
        </p:pic>
        <p:sp>
          <p:nvSpPr>
            <p:cNvPr id="1047" name="Can 1046">
              <a:extLst>
                <a:ext uri="{FF2B5EF4-FFF2-40B4-BE49-F238E27FC236}">
                  <a16:creationId xmlns:a16="http://schemas.microsoft.com/office/drawing/2014/main" id="{DF75857B-2558-6892-82FA-B47D6F1C28F0}"/>
                </a:ext>
              </a:extLst>
            </p:cNvPr>
            <p:cNvSpPr/>
            <p:nvPr/>
          </p:nvSpPr>
          <p:spPr>
            <a:xfrm>
              <a:off x="6144954" y="5127793"/>
              <a:ext cx="593783" cy="582436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pic>
          <p:nvPicPr>
            <p:cNvPr id="1048" name="Picture 1047">
              <a:extLst>
                <a:ext uri="{FF2B5EF4-FFF2-40B4-BE49-F238E27FC236}">
                  <a16:creationId xmlns:a16="http://schemas.microsoft.com/office/drawing/2014/main" id="{AC445236-A45B-43C1-10D5-4B4CACA0B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85378" y="4057586"/>
              <a:ext cx="1112935" cy="582436"/>
            </a:xfrm>
            <a:prstGeom prst="rect">
              <a:avLst/>
            </a:prstGeom>
          </p:spPr>
        </p:pic>
        <p:cxnSp>
          <p:nvCxnSpPr>
            <p:cNvPr id="1055" name="Straight Arrow Connector 1054">
              <a:extLst>
                <a:ext uri="{FF2B5EF4-FFF2-40B4-BE49-F238E27FC236}">
                  <a16:creationId xmlns:a16="http://schemas.microsoft.com/office/drawing/2014/main" id="{BF539873-2D3E-1FD7-923D-C83246B3C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8905" y="3727607"/>
              <a:ext cx="0" cy="3157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Arrow Connector 1056">
              <a:extLst>
                <a:ext uri="{FF2B5EF4-FFF2-40B4-BE49-F238E27FC236}">
                  <a16:creationId xmlns:a16="http://schemas.microsoft.com/office/drawing/2014/main" id="{8151FF7F-E758-4B7D-663F-5F2A7F50E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4139" y="4722978"/>
              <a:ext cx="0" cy="3157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2" name="TextBox 1061">
            <a:extLst>
              <a:ext uri="{FF2B5EF4-FFF2-40B4-BE49-F238E27FC236}">
                <a16:creationId xmlns:a16="http://schemas.microsoft.com/office/drawing/2014/main" id="{BE520D09-7C8F-23FC-1A9D-EAF77228A0C4}"/>
              </a:ext>
            </a:extLst>
          </p:cNvPr>
          <p:cNvSpPr txBox="1"/>
          <p:nvPr/>
        </p:nvSpPr>
        <p:spPr>
          <a:xfrm>
            <a:off x="1157303" y="2165381"/>
            <a:ext cx="2473923" cy="25288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Focus:</a:t>
            </a:r>
          </a:p>
          <a:p>
            <a:r>
              <a:rPr lang="en-DK" b="1" i="1" dirty="0"/>
              <a:t>Business applications</a:t>
            </a:r>
          </a:p>
          <a:p>
            <a:endParaRPr lang="en-DK" b="1" i="1" dirty="0"/>
          </a:p>
          <a:p>
            <a:r>
              <a:rPr lang="en-DK" sz="1400" dirty="0"/>
              <a:t>OracleForms</a:t>
            </a:r>
          </a:p>
          <a:p>
            <a:r>
              <a:rPr lang="en-DK" sz="1400" dirty="0"/>
              <a:t>Informix 4GL</a:t>
            </a:r>
          </a:p>
          <a:p>
            <a:r>
              <a:rPr lang="en-DK" sz="1400" dirty="0"/>
              <a:t>PowerBuilder</a:t>
            </a:r>
          </a:p>
          <a:p>
            <a:r>
              <a:rPr lang="en-DK" sz="1400" dirty="0"/>
              <a:t>Microsoft Access</a:t>
            </a:r>
          </a:p>
          <a:p>
            <a:r>
              <a:rPr lang="en-DK" sz="1400" dirty="0"/>
              <a:t>…</a:t>
            </a:r>
          </a:p>
          <a:p>
            <a:endParaRPr lang="en-DK" b="1" i="1" dirty="0"/>
          </a:p>
          <a:p>
            <a:endParaRPr lang="en-DK" b="1" i="1" dirty="0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F9265A02-4912-1D34-0E39-47E806F48799}"/>
              </a:ext>
            </a:extLst>
          </p:cNvPr>
          <p:cNvSpPr txBox="1"/>
          <p:nvPr/>
        </p:nvSpPr>
        <p:spPr>
          <a:xfrm>
            <a:off x="8810633" y="2165381"/>
            <a:ext cx="2224061" cy="32328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Focus:</a:t>
            </a:r>
          </a:p>
          <a:p>
            <a:r>
              <a:rPr lang="en-DK" b="1" i="1" dirty="0"/>
              <a:t>Web applications</a:t>
            </a:r>
          </a:p>
          <a:p>
            <a:endParaRPr lang="en-DK" b="1" i="1" dirty="0"/>
          </a:p>
          <a:p>
            <a:r>
              <a:rPr lang="en-DK" sz="1400" dirty="0"/>
              <a:t>Vue</a:t>
            </a:r>
          </a:p>
          <a:p>
            <a:r>
              <a:rPr lang="en-DK" sz="1400" dirty="0"/>
              <a:t>React</a:t>
            </a:r>
          </a:p>
          <a:p>
            <a:r>
              <a:rPr lang="en-DK" sz="1400" dirty="0"/>
              <a:t>Angular</a:t>
            </a:r>
          </a:p>
          <a:p>
            <a:endParaRPr lang="en-DK" sz="1400" dirty="0"/>
          </a:p>
          <a:p>
            <a:r>
              <a:rPr lang="en-DK" b="1" i="1" dirty="0"/>
              <a:t>Focus:</a:t>
            </a:r>
          </a:p>
          <a:p>
            <a:r>
              <a:rPr lang="en-DK" b="1" i="1" dirty="0"/>
              <a:t>Business</a:t>
            </a:r>
            <a:r>
              <a:rPr lang="en-DK" sz="1400" b="1" i="1" dirty="0"/>
              <a:t> (low code)</a:t>
            </a:r>
          </a:p>
          <a:p>
            <a:endParaRPr lang="en-DK" sz="1400" b="1" i="1" dirty="0"/>
          </a:p>
          <a:p>
            <a:r>
              <a:rPr lang="en-DK" sz="1400" dirty="0"/>
              <a:t>Apex</a:t>
            </a:r>
          </a:p>
          <a:p>
            <a:r>
              <a:rPr lang="en-DK" sz="1400" dirty="0"/>
              <a:t>Visual Builder</a:t>
            </a:r>
          </a:p>
          <a:p>
            <a:r>
              <a:rPr lang="en-DK" sz="1400" dirty="0"/>
              <a:t>MS Power apps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F1F5BBFB-154D-37AD-8840-33E9786B5DD7}"/>
              </a:ext>
            </a:extLst>
          </p:cNvPr>
          <p:cNvSpPr txBox="1"/>
          <p:nvPr/>
        </p:nvSpPr>
        <p:spPr>
          <a:xfrm>
            <a:off x="1157303" y="5771086"/>
            <a:ext cx="992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b="1" i="1" dirty="0"/>
              <a:t>Lack of tools for building business applications</a:t>
            </a:r>
          </a:p>
          <a:p>
            <a:pPr algn="ctr"/>
            <a:r>
              <a:rPr lang="en-DK" b="1" i="1" dirty="0"/>
              <a:t>Open source FutureForms delivers the efficiency of old 4GL/RAD tools, on bleeding edge technology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CBB63D-8824-DCC7-7BFE-7DC1DBB9BCFF}"/>
              </a:ext>
            </a:extLst>
          </p:cNvPr>
          <p:cNvGrpSpPr/>
          <p:nvPr/>
        </p:nvGrpSpPr>
        <p:grpSpPr>
          <a:xfrm>
            <a:off x="1476535" y="1357320"/>
            <a:ext cx="8819999" cy="369332"/>
            <a:chOff x="1476535" y="1357320"/>
            <a:chExt cx="8819999" cy="36933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9ADD4B2-2AC8-F0A6-AB37-B45C662887BF}"/>
                </a:ext>
              </a:extLst>
            </p:cNvPr>
            <p:cNvCxnSpPr/>
            <p:nvPr/>
          </p:nvCxnSpPr>
          <p:spPr>
            <a:xfrm>
              <a:off x="1476535" y="1699234"/>
              <a:ext cx="8640000" cy="0"/>
            </a:xfrm>
            <a:prstGeom prst="line">
              <a:avLst/>
            </a:prstGeom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FD31979-F466-BFCA-FC8F-D5CAFF98A1D0}"/>
                </a:ext>
              </a:extLst>
            </p:cNvPr>
            <p:cNvSpPr txBox="1"/>
            <p:nvPr/>
          </p:nvSpPr>
          <p:spPr>
            <a:xfrm>
              <a:off x="1533687" y="1357320"/>
              <a:ext cx="99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1985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AC80E1-BA6A-1100-0FC7-111ED4687C1E}"/>
                </a:ext>
              </a:extLst>
            </p:cNvPr>
            <p:cNvSpPr txBox="1"/>
            <p:nvPr/>
          </p:nvSpPr>
          <p:spPr>
            <a:xfrm>
              <a:off x="9301334" y="1357320"/>
              <a:ext cx="99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2023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72F5DB-1569-7EE6-FBF9-B77994B0DC62}"/>
                </a:ext>
              </a:extLst>
            </p:cNvPr>
            <p:cNvSpPr txBox="1"/>
            <p:nvPr/>
          </p:nvSpPr>
          <p:spPr>
            <a:xfrm>
              <a:off x="5519916" y="1357320"/>
              <a:ext cx="99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2000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94D7D5-9EB0-2818-A9CF-3E7C9AC0DBAC}"/>
              </a:ext>
            </a:extLst>
          </p:cNvPr>
          <p:cNvSpPr txBox="1"/>
          <p:nvPr/>
        </p:nvSpPr>
        <p:spPr>
          <a:xfrm>
            <a:off x="6680970" y="3383389"/>
            <a:ext cx="823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dirty="0"/>
              <a:t>stateless</a:t>
            </a:r>
          </a:p>
        </p:txBody>
      </p:sp>
    </p:spTree>
    <p:extLst>
      <p:ext uri="{BB962C8B-B14F-4D97-AF65-F5344CB8AC3E}">
        <p14:creationId xmlns:p14="http://schemas.microsoft.com/office/powerpoint/2010/main" val="374891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Applications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161E5-8412-86CD-3D3D-51276CB6C0AF}"/>
              </a:ext>
            </a:extLst>
          </p:cNvPr>
          <p:cNvSpPr txBox="1"/>
          <p:nvPr/>
        </p:nvSpPr>
        <p:spPr>
          <a:xfrm>
            <a:off x="4257682" y="1794104"/>
            <a:ext cx="285749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000" b="1" dirty="0"/>
              <a:t>Standard approach</a:t>
            </a:r>
          </a:p>
          <a:p>
            <a:endParaRPr lang="en-DK" sz="2000" b="1" dirty="0"/>
          </a:p>
          <a:p>
            <a:r>
              <a:rPr lang="en-DK" dirty="0"/>
              <a:t>Javascript </a:t>
            </a:r>
          </a:p>
          <a:p>
            <a:endParaRPr lang="en-DK" dirty="0"/>
          </a:p>
          <a:p>
            <a:endParaRPr lang="en-DK" dirty="0"/>
          </a:p>
          <a:p>
            <a:endParaRPr lang="en-DK" dirty="0"/>
          </a:p>
          <a:p>
            <a:r>
              <a:rPr lang="en-DK" dirty="0"/>
              <a:t>Services invoking database</a:t>
            </a:r>
          </a:p>
          <a:p>
            <a:endParaRPr lang="en-D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631E27-7913-CDFF-38E9-76A939C7FE79}"/>
              </a:ext>
            </a:extLst>
          </p:cNvPr>
          <p:cNvSpPr txBox="1"/>
          <p:nvPr/>
        </p:nvSpPr>
        <p:spPr>
          <a:xfrm>
            <a:off x="7139365" y="1794104"/>
            <a:ext cx="440358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000" b="1" dirty="0"/>
              <a:t>FutureForms</a:t>
            </a:r>
          </a:p>
          <a:p>
            <a:endParaRPr lang="en-DK" sz="2000" b="1" dirty="0"/>
          </a:p>
          <a:p>
            <a:r>
              <a:rPr lang="en-DK" dirty="0"/>
              <a:t>Parses html and binds tags to database tables and columns</a:t>
            </a:r>
          </a:p>
          <a:p>
            <a:endParaRPr lang="en-DK" dirty="0"/>
          </a:p>
          <a:p>
            <a:endParaRPr lang="en-DK" dirty="0"/>
          </a:p>
          <a:p>
            <a:r>
              <a:rPr lang="en-DK" dirty="0"/>
              <a:t>OpenRestDB exposes the database as REST</a:t>
            </a:r>
          </a:p>
          <a:p>
            <a:endParaRPr lang="en-DK" b="1" dirty="0"/>
          </a:p>
          <a:p>
            <a:endParaRPr lang="en-DK" b="1" dirty="0"/>
          </a:p>
          <a:p>
            <a:r>
              <a:rPr lang="en-DK" dirty="0"/>
              <a:t>Add business logic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DE6D32B-318E-9A9C-4EAB-671E50E64C90}"/>
              </a:ext>
            </a:extLst>
          </p:cNvPr>
          <p:cNvGrpSpPr/>
          <p:nvPr/>
        </p:nvGrpSpPr>
        <p:grpSpPr>
          <a:xfrm>
            <a:off x="1496999" y="2092557"/>
            <a:ext cx="2655896" cy="3140078"/>
            <a:chOff x="1496999" y="3246443"/>
            <a:chExt cx="2655896" cy="314007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D23770E-5547-A4E1-AE87-351FE5C07B0F}"/>
                </a:ext>
              </a:extLst>
            </p:cNvPr>
            <p:cNvGrpSpPr/>
            <p:nvPr/>
          </p:nvGrpSpPr>
          <p:grpSpPr>
            <a:xfrm>
              <a:off x="1496999" y="3246443"/>
              <a:ext cx="1859323" cy="3140078"/>
              <a:chOff x="5211765" y="2203443"/>
              <a:chExt cx="1260000" cy="2706679"/>
            </a:xfrm>
          </p:grpSpPr>
          <p:grpSp>
            <p:nvGrpSpPr>
              <p:cNvPr id="1061" name="Group 1060">
                <a:extLst>
                  <a:ext uri="{FF2B5EF4-FFF2-40B4-BE49-F238E27FC236}">
                    <a16:creationId xmlns:a16="http://schemas.microsoft.com/office/drawing/2014/main" id="{A0138485-CFF2-53D1-A515-8506068BB9BA}"/>
                  </a:ext>
                </a:extLst>
              </p:cNvPr>
              <p:cNvGrpSpPr/>
              <p:nvPr/>
            </p:nvGrpSpPr>
            <p:grpSpPr>
              <a:xfrm>
                <a:off x="5211765" y="2203443"/>
                <a:ext cx="1260000" cy="2706679"/>
                <a:chOff x="5811845" y="3003550"/>
                <a:chExt cx="1260000" cy="2706679"/>
              </a:xfrm>
            </p:grpSpPr>
            <p:pic>
              <p:nvPicPr>
                <p:cNvPr id="1045" name="Picture 1044">
                  <a:extLst>
                    <a:ext uri="{FF2B5EF4-FFF2-40B4-BE49-F238E27FC236}">
                      <a16:creationId xmlns:a16="http://schemas.microsoft.com/office/drawing/2014/main" id="{92ECA43F-76A2-44A8-14B1-9908232631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811845" y="3003550"/>
                  <a:ext cx="1260000" cy="694068"/>
                </a:xfrm>
                <a:prstGeom prst="rect">
                  <a:avLst/>
                </a:prstGeom>
              </p:spPr>
            </p:pic>
            <p:sp>
              <p:nvSpPr>
                <p:cNvPr id="1047" name="Can 1046">
                  <a:extLst>
                    <a:ext uri="{FF2B5EF4-FFF2-40B4-BE49-F238E27FC236}">
                      <a16:creationId xmlns:a16="http://schemas.microsoft.com/office/drawing/2014/main" id="{DF75857B-2558-6892-82FA-B47D6F1C28F0}"/>
                    </a:ext>
                  </a:extLst>
                </p:cNvPr>
                <p:cNvSpPr/>
                <p:nvPr/>
              </p:nvSpPr>
              <p:spPr>
                <a:xfrm>
                  <a:off x="6144954" y="5127793"/>
                  <a:ext cx="593783" cy="582436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pic>
              <p:nvPicPr>
                <p:cNvPr id="1048" name="Picture 1047">
                  <a:extLst>
                    <a:ext uri="{FF2B5EF4-FFF2-40B4-BE49-F238E27FC236}">
                      <a16:creationId xmlns:a16="http://schemas.microsoft.com/office/drawing/2014/main" id="{AC445236-A45B-43C1-10D5-4B4CACA0B3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85378" y="4057586"/>
                  <a:ext cx="1112935" cy="582436"/>
                </a:xfrm>
                <a:prstGeom prst="rect">
                  <a:avLst/>
                </a:prstGeom>
              </p:spPr>
            </p:pic>
            <p:cxnSp>
              <p:nvCxnSpPr>
                <p:cNvPr id="1055" name="Straight Arrow Connector 1054">
                  <a:extLst>
                    <a:ext uri="{FF2B5EF4-FFF2-40B4-BE49-F238E27FC236}">
                      <a16:creationId xmlns:a16="http://schemas.microsoft.com/office/drawing/2014/main" id="{BF539873-2D3E-1FD7-923D-C83246B3C8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8905" y="3727607"/>
                  <a:ext cx="0" cy="31574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Arrow Connector 1056">
                  <a:extLst>
                    <a:ext uri="{FF2B5EF4-FFF2-40B4-BE49-F238E27FC236}">
                      <a16:creationId xmlns:a16="http://schemas.microsoft.com/office/drawing/2014/main" id="{8151FF7F-E758-4B7D-663F-5F2A7F50E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4139" y="4722978"/>
                  <a:ext cx="0" cy="31574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EC14A7-FD6D-A3A9-B699-A225946941A6}"/>
                  </a:ext>
                </a:extLst>
              </p:cNvPr>
              <p:cNvSpPr txBox="1"/>
              <p:nvPr/>
            </p:nvSpPr>
            <p:spPr>
              <a:xfrm>
                <a:off x="5663888" y="3393048"/>
                <a:ext cx="6429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sz="1400" b="1" dirty="0"/>
                  <a:t>Rest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D5E44D3-C953-07C1-5011-AB43A34758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7302" y="3743312"/>
              <a:ext cx="6755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7E53F44-D3CD-7BFA-9F21-5CA625B9A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7302" y="4824403"/>
              <a:ext cx="6755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275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AD0FA5-AD4A-FEE2-1E7A-3C678A40F391}"/>
              </a:ext>
            </a:extLst>
          </p:cNvPr>
          <p:cNvSpPr txBox="1"/>
          <p:nvPr/>
        </p:nvSpPr>
        <p:spPr>
          <a:xfrm>
            <a:off x="6172210" y="1151059"/>
            <a:ext cx="5380051" cy="5406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sz="2000" b="1" dirty="0"/>
              <a:t>80+ Objects</a:t>
            </a:r>
          </a:p>
          <a:p>
            <a:endParaRPr lang="en-DK" dirty="0"/>
          </a:p>
          <a:p>
            <a:r>
              <a:rPr lang="en-DK" b="1" i="1" dirty="0"/>
              <a:t>Form</a:t>
            </a:r>
            <a:r>
              <a:rPr lang="en-DK" dirty="0"/>
              <a:t>:</a:t>
            </a:r>
          </a:p>
          <a:p>
            <a:r>
              <a:rPr lang="en-DK" dirty="0"/>
              <a:t>   Blocks, Eventhandling </a:t>
            </a:r>
          </a:p>
          <a:p>
            <a:endParaRPr lang="en-DK" dirty="0"/>
          </a:p>
          <a:p>
            <a:r>
              <a:rPr lang="en-DK" b="1" i="1" dirty="0"/>
              <a:t>Block</a:t>
            </a:r>
            <a:r>
              <a:rPr lang="en-DK" dirty="0"/>
              <a:t>:</a:t>
            </a:r>
          </a:p>
          <a:p>
            <a:r>
              <a:rPr lang="en-DK" dirty="0"/>
              <a:t>   Optional intersection between </a:t>
            </a:r>
            <a:r>
              <a:rPr lang="en-DK" i="1" dirty="0"/>
              <a:t>Datasource</a:t>
            </a:r>
            <a:r>
              <a:rPr lang="en-DK" dirty="0"/>
              <a:t> &amp; </a:t>
            </a:r>
            <a:r>
              <a:rPr lang="en-DK" i="1" dirty="0"/>
              <a:t>Fields</a:t>
            </a:r>
          </a:p>
          <a:p>
            <a:endParaRPr lang="en-DK" dirty="0"/>
          </a:p>
          <a:p>
            <a:r>
              <a:rPr lang="en-DK" b="1" i="1" dirty="0"/>
              <a:t>Datasource</a:t>
            </a:r>
            <a:r>
              <a:rPr lang="en-DK" dirty="0"/>
              <a:t>: (Interface)</a:t>
            </a:r>
          </a:p>
          <a:p>
            <a:r>
              <a:rPr lang="en-DK" dirty="0"/>
              <a:t>   Get data from any source</a:t>
            </a:r>
          </a:p>
          <a:p>
            <a:endParaRPr lang="en-DK" dirty="0"/>
          </a:p>
          <a:p>
            <a:r>
              <a:rPr lang="en-DK" b="1" i="1" dirty="0"/>
              <a:t>ListOfValues</a:t>
            </a:r>
            <a:r>
              <a:rPr lang="en-DK" dirty="0"/>
              <a:t>: (Interface)</a:t>
            </a:r>
          </a:p>
          <a:p>
            <a:r>
              <a:rPr lang="en-DK" dirty="0"/>
              <a:t>   List of valid values for given field</a:t>
            </a:r>
          </a:p>
          <a:p>
            <a:endParaRPr lang="en-DK" dirty="0"/>
          </a:p>
          <a:p>
            <a:r>
              <a:rPr lang="en-DK" b="1" i="1" dirty="0"/>
              <a:t>CustomTag</a:t>
            </a:r>
            <a:r>
              <a:rPr lang="en-DK" dirty="0"/>
              <a:t>:</a:t>
            </a:r>
          </a:p>
          <a:p>
            <a:r>
              <a:rPr lang="en-DK" dirty="0"/>
              <a:t>   Replace any tag with custom code</a:t>
            </a:r>
          </a:p>
          <a:p>
            <a:endParaRPr lang="en-DK" dirty="0"/>
          </a:p>
          <a:p>
            <a:r>
              <a:rPr lang="en-DK" b="1" i="1" dirty="0"/>
              <a:t>Menu</a:t>
            </a:r>
            <a:r>
              <a:rPr lang="en-DK" dirty="0"/>
              <a:t>:</a:t>
            </a:r>
          </a:p>
          <a:p>
            <a:r>
              <a:rPr lang="en-DK" dirty="0"/>
              <a:t>   Create static or datadriven menues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5E20DA-E3C6-4CB2-A30B-744F1E108995}"/>
              </a:ext>
            </a:extLst>
          </p:cNvPr>
          <p:cNvGrpSpPr/>
          <p:nvPr/>
        </p:nvGrpSpPr>
        <p:grpSpPr>
          <a:xfrm>
            <a:off x="304200" y="1074182"/>
            <a:ext cx="4392870" cy="5069456"/>
            <a:chOff x="404219" y="931302"/>
            <a:chExt cx="4392870" cy="506945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D23770E-5547-A4E1-AE87-351FE5C07B0F}"/>
                </a:ext>
              </a:extLst>
            </p:cNvPr>
            <p:cNvGrpSpPr/>
            <p:nvPr/>
          </p:nvGrpSpPr>
          <p:grpSpPr>
            <a:xfrm>
              <a:off x="1625591" y="2860680"/>
              <a:ext cx="1859323" cy="3140078"/>
              <a:chOff x="5211765" y="2203443"/>
              <a:chExt cx="1260000" cy="2706679"/>
            </a:xfrm>
          </p:grpSpPr>
          <p:grpSp>
            <p:nvGrpSpPr>
              <p:cNvPr id="1061" name="Group 1060">
                <a:extLst>
                  <a:ext uri="{FF2B5EF4-FFF2-40B4-BE49-F238E27FC236}">
                    <a16:creationId xmlns:a16="http://schemas.microsoft.com/office/drawing/2014/main" id="{A0138485-CFF2-53D1-A515-8506068BB9BA}"/>
                  </a:ext>
                </a:extLst>
              </p:cNvPr>
              <p:cNvGrpSpPr/>
              <p:nvPr/>
            </p:nvGrpSpPr>
            <p:grpSpPr>
              <a:xfrm>
                <a:off x="5211765" y="2203443"/>
                <a:ext cx="1260000" cy="2706679"/>
                <a:chOff x="5811845" y="3003550"/>
                <a:chExt cx="1260000" cy="2706679"/>
              </a:xfrm>
            </p:grpSpPr>
            <p:pic>
              <p:nvPicPr>
                <p:cNvPr id="1045" name="Picture 1044">
                  <a:extLst>
                    <a:ext uri="{FF2B5EF4-FFF2-40B4-BE49-F238E27FC236}">
                      <a16:creationId xmlns:a16="http://schemas.microsoft.com/office/drawing/2014/main" id="{92ECA43F-76A2-44A8-14B1-9908232631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811845" y="3003550"/>
                  <a:ext cx="1260000" cy="694068"/>
                </a:xfrm>
                <a:prstGeom prst="rect">
                  <a:avLst/>
                </a:prstGeom>
              </p:spPr>
            </p:pic>
            <p:sp>
              <p:nvSpPr>
                <p:cNvPr id="1047" name="Can 1046">
                  <a:extLst>
                    <a:ext uri="{FF2B5EF4-FFF2-40B4-BE49-F238E27FC236}">
                      <a16:creationId xmlns:a16="http://schemas.microsoft.com/office/drawing/2014/main" id="{DF75857B-2558-6892-82FA-B47D6F1C28F0}"/>
                    </a:ext>
                  </a:extLst>
                </p:cNvPr>
                <p:cNvSpPr/>
                <p:nvPr/>
              </p:nvSpPr>
              <p:spPr>
                <a:xfrm>
                  <a:off x="6144954" y="5127793"/>
                  <a:ext cx="593783" cy="582436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pic>
              <p:nvPicPr>
                <p:cNvPr id="1048" name="Picture 1047">
                  <a:extLst>
                    <a:ext uri="{FF2B5EF4-FFF2-40B4-BE49-F238E27FC236}">
                      <a16:creationId xmlns:a16="http://schemas.microsoft.com/office/drawing/2014/main" id="{AC445236-A45B-43C1-10D5-4B4CACA0B3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85378" y="4057586"/>
                  <a:ext cx="1112935" cy="582436"/>
                </a:xfrm>
                <a:prstGeom prst="rect">
                  <a:avLst/>
                </a:prstGeom>
              </p:spPr>
            </p:pic>
            <p:cxnSp>
              <p:nvCxnSpPr>
                <p:cNvPr id="1055" name="Straight Arrow Connector 1054">
                  <a:extLst>
                    <a:ext uri="{FF2B5EF4-FFF2-40B4-BE49-F238E27FC236}">
                      <a16:creationId xmlns:a16="http://schemas.microsoft.com/office/drawing/2014/main" id="{BF539873-2D3E-1FD7-923D-C83246B3C8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8905" y="3727607"/>
                  <a:ext cx="0" cy="31574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Arrow Connector 1056">
                  <a:extLst>
                    <a:ext uri="{FF2B5EF4-FFF2-40B4-BE49-F238E27FC236}">
                      <a16:creationId xmlns:a16="http://schemas.microsoft.com/office/drawing/2014/main" id="{8151FF7F-E758-4B7D-663F-5F2A7F50E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4139" y="4722978"/>
                  <a:ext cx="0" cy="31574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EC14A7-FD6D-A3A9-B699-A225946941A6}"/>
                  </a:ext>
                </a:extLst>
              </p:cNvPr>
              <p:cNvSpPr txBox="1"/>
              <p:nvPr/>
            </p:nvSpPr>
            <p:spPr>
              <a:xfrm>
                <a:off x="5663888" y="3393048"/>
                <a:ext cx="6429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sz="1400" b="1" dirty="0"/>
                  <a:t>Rest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5262000-3DD2-4CC3-3A0C-54426D964C95}"/>
                </a:ext>
              </a:extLst>
            </p:cNvPr>
            <p:cNvGrpSpPr/>
            <p:nvPr/>
          </p:nvGrpSpPr>
          <p:grpSpPr>
            <a:xfrm>
              <a:off x="404219" y="931302"/>
              <a:ext cx="4392870" cy="679762"/>
              <a:chOff x="404219" y="931302"/>
              <a:chExt cx="4392870" cy="67976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8A97D74-67AA-E63E-8A01-548D405EB1DA}"/>
                  </a:ext>
                </a:extLst>
              </p:cNvPr>
              <p:cNvGrpSpPr/>
              <p:nvPr/>
            </p:nvGrpSpPr>
            <p:grpSpPr>
              <a:xfrm>
                <a:off x="404219" y="931302"/>
                <a:ext cx="1402002" cy="679762"/>
                <a:chOff x="1132882" y="3888828"/>
                <a:chExt cx="1402002" cy="679762"/>
              </a:xfrm>
            </p:grpSpPr>
            <p:sp>
              <p:nvSpPr>
                <p:cNvPr id="3" name="Doughnut 2">
                  <a:extLst>
                    <a:ext uri="{FF2B5EF4-FFF2-40B4-BE49-F238E27FC236}">
                      <a16:creationId xmlns:a16="http://schemas.microsoft.com/office/drawing/2014/main" id="{2F0B91C5-39DB-1BD3-4FCD-E3FCA7A964E5}"/>
                    </a:ext>
                  </a:extLst>
                </p:cNvPr>
                <p:cNvSpPr/>
                <p:nvPr/>
              </p:nvSpPr>
              <p:spPr>
                <a:xfrm>
                  <a:off x="1132882" y="3888828"/>
                  <a:ext cx="1402002" cy="679762"/>
                </a:xfrm>
                <a:prstGeom prst="donut">
                  <a:avLst>
                    <a:gd name="adj" fmla="val 116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Tekstfelt 60">
                  <a:extLst>
                    <a:ext uri="{FF2B5EF4-FFF2-40B4-BE49-F238E27FC236}">
                      <a16:creationId xmlns:a16="http://schemas.microsoft.com/office/drawing/2014/main" id="{6E41D0D9-ADAD-3968-0B00-800CC10D5A4E}"/>
                    </a:ext>
                  </a:extLst>
                </p:cNvPr>
                <p:cNvSpPr txBox="1"/>
                <p:nvPr/>
              </p:nvSpPr>
              <p:spPr>
                <a:xfrm>
                  <a:off x="1335604" y="4095673"/>
                  <a:ext cx="993259" cy="262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b="1" dirty="0">
                      <a:latin typeface="+mj-lt"/>
                    </a:rPr>
                    <a:t>HTML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0F86127-5BAB-CB21-7D8F-DBF7C0B3F248}"/>
                  </a:ext>
                </a:extLst>
              </p:cNvPr>
              <p:cNvGrpSpPr/>
              <p:nvPr/>
            </p:nvGrpSpPr>
            <p:grpSpPr>
              <a:xfrm>
                <a:off x="1899653" y="931302"/>
                <a:ext cx="1402002" cy="679762"/>
                <a:chOff x="1132882" y="3888828"/>
                <a:chExt cx="1402002" cy="679762"/>
              </a:xfrm>
            </p:grpSpPr>
            <p:sp>
              <p:nvSpPr>
                <p:cNvPr id="6" name="Doughnut 5">
                  <a:extLst>
                    <a:ext uri="{FF2B5EF4-FFF2-40B4-BE49-F238E27FC236}">
                      <a16:creationId xmlns:a16="http://schemas.microsoft.com/office/drawing/2014/main" id="{06FF16EB-17F7-5355-3B9B-7D198D3874A0}"/>
                    </a:ext>
                  </a:extLst>
                </p:cNvPr>
                <p:cNvSpPr/>
                <p:nvPr/>
              </p:nvSpPr>
              <p:spPr>
                <a:xfrm>
                  <a:off x="1132882" y="3888828"/>
                  <a:ext cx="1402002" cy="679762"/>
                </a:xfrm>
                <a:prstGeom prst="donut">
                  <a:avLst>
                    <a:gd name="adj" fmla="val 116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Tekstfelt 60">
                  <a:extLst>
                    <a:ext uri="{FF2B5EF4-FFF2-40B4-BE49-F238E27FC236}">
                      <a16:creationId xmlns:a16="http://schemas.microsoft.com/office/drawing/2014/main" id="{BD5B0532-6C2C-FF53-D87C-8D20382042E3}"/>
                    </a:ext>
                  </a:extLst>
                </p:cNvPr>
                <p:cNvSpPr txBox="1"/>
                <p:nvPr/>
              </p:nvSpPr>
              <p:spPr>
                <a:xfrm>
                  <a:off x="1294039" y="4095673"/>
                  <a:ext cx="108669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b="1" dirty="0" err="1">
                      <a:latin typeface="+mj-lt"/>
                    </a:rPr>
                    <a:t>datasources</a:t>
                  </a:r>
                  <a:endParaRPr lang="da-DK" sz="1100" b="1" dirty="0">
                    <a:latin typeface="+mj-lt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8B53A5F-D9E1-A6FC-1016-63C5683B4197}"/>
                  </a:ext>
                </a:extLst>
              </p:cNvPr>
              <p:cNvGrpSpPr/>
              <p:nvPr/>
            </p:nvGrpSpPr>
            <p:grpSpPr>
              <a:xfrm>
                <a:off x="3395087" y="931302"/>
                <a:ext cx="1402002" cy="679762"/>
                <a:chOff x="1132882" y="3888828"/>
                <a:chExt cx="1402002" cy="679762"/>
              </a:xfrm>
            </p:grpSpPr>
            <p:sp>
              <p:nvSpPr>
                <p:cNvPr id="9" name="Doughnut 8">
                  <a:extLst>
                    <a:ext uri="{FF2B5EF4-FFF2-40B4-BE49-F238E27FC236}">
                      <a16:creationId xmlns:a16="http://schemas.microsoft.com/office/drawing/2014/main" id="{A49AA688-73A3-91CC-3D48-0E771F479BB6}"/>
                    </a:ext>
                  </a:extLst>
                </p:cNvPr>
                <p:cNvSpPr/>
                <p:nvPr/>
              </p:nvSpPr>
              <p:spPr>
                <a:xfrm>
                  <a:off x="1132882" y="3888828"/>
                  <a:ext cx="1402002" cy="679762"/>
                </a:xfrm>
                <a:prstGeom prst="donut">
                  <a:avLst>
                    <a:gd name="adj" fmla="val 116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Tekstfelt 60">
                  <a:extLst>
                    <a:ext uri="{FF2B5EF4-FFF2-40B4-BE49-F238E27FC236}">
                      <a16:creationId xmlns:a16="http://schemas.microsoft.com/office/drawing/2014/main" id="{9F63C251-51C5-0A6C-8C49-2F466C9E8659}"/>
                    </a:ext>
                  </a:extLst>
                </p:cNvPr>
                <p:cNvSpPr txBox="1"/>
                <p:nvPr/>
              </p:nvSpPr>
              <p:spPr>
                <a:xfrm>
                  <a:off x="1335604" y="4095673"/>
                  <a:ext cx="993259" cy="262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b="1" dirty="0" err="1">
                      <a:latin typeface="+mj-lt"/>
                    </a:rPr>
                    <a:t>Logic</a:t>
                  </a:r>
                  <a:endParaRPr lang="da-DK" sz="1100" b="1" dirty="0">
                    <a:latin typeface="+mj-lt"/>
                  </a:endParaRPr>
                </a:p>
              </p:txBody>
            </p:sp>
          </p:grp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26F250E-ACB4-5892-FE57-E0CF36C65F95}"/>
                </a:ext>
              </a:extLst>
            </p:cNvPr>
            <p:cNvCxnSpPr>
              <a:cxnSpLocks/>
            </p:cNvCxnSpPr>
            <p:nvPr/>
          </p:nvCxnSpPr>
          <p:spPr>
            <a:xfrm>
              <a:off x="2594637" y="1760757"/>
              <a:ext cx="0" cy="104654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3C70DF-457C-0B3A-E823-8D0C611E2E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2930" y="1694076"/>
              <a:ext cx="881282" cy="1113229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907500B-14F4-6160-BDB6-A0C430C5E4CC}"/>
                </a:ext>
              </a:extLst>
            </p:cNvPr>
            <p:cNvCxnSpPr>
              <a:cxnSpLocks/>
            </p:cNvCxnSpPr>
            <p:nvPr/>
          </p:nvCxnSpPr>
          <p:spPr>
            <a:xfrm>
              <a:off x="1496999" y="1604893"/>
              <a:ext cx="667177" cy="120241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E4ADBE-3C95-E82F-820B-34F243754D8D}"/>
              </a:ext>
            </a:extLst>
          </p:cNvPr>
          <p:cNvSpPr txBox="1"/>
          <p:nvPr/>
        </p:nvSpPr>
        <p:spPr>
          <a:xfrm>
            <a:off x="1114093" y="2123090"/>
            <a:ext cx="88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b="1" dirty="0"/>
              <a:t>Inject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B8739A-5C77-A14D-7375-4E4CD3DD995E}"/>
              </a:ext>
            </a:extLst>
          </p:cNvPr>
          <p:cNvSpPr txBox="1"/>
          <p:nvPr/>
        </p:nvSpPr>
        <p:spPr>
          <a:xfrm>
            <a:off x="3610297" y="2123090"/>
            <a:ext cx="88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b="1" dirty="0"/>
              <a:t>Add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E7ACD0-1176-421F-A72A-694BD4305E9B}"/>
              </a:ext>
            </a:extLst>
          </p:cNvPr>
          <p:cNvSpPr txBox="1"/>
          <p:nvPr/>
        </p:nvSpPr>
        <p:spPr>
          <a:xfrm>
            <a:off x="2459418" y="2123090"/>
            <a:ext cx="88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b="1" dirty="0"/>
              <a:t>Inject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C3090F-2484-A28E-1944-16D1328C02B8}"/>
              </a:ext>
            </a:extLst>
          </p:cNvPr>
          <p:cNvSpPr txBox="1"/>
          <p:nvPr/>
        </p:nvSpPr>
        <p:spPr>
          <a:xfrm>
            <a:off x="3449772" y="3255823"/>
            <a:ext cx="151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426822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HTML Generator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BB408D-1AAA-62BA-AB50-020F4BECD312}"/>
              </a:ext>
            </a:extLst>
          </p:cNvPr>
          <p:cNvSpPr txBox="1"/>
          <p:nvPr/>
        </p:nvSpPr>
        <p:spPr>
          <a:xfrm>
            <a:off x="4082142" y="1219199"/>
            <a:ext cx="4027716" cy="48876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b="1" i="1" dirty="0"/>
              <a:t>Command line tool</a:t>
            </a:r>
          </a:p>
          <a:p>
            <a:endParaRPr lang="en-GB" b="1" i="1" dirty="0"/>
          </a:p>
          <a:p>
            <a:r>
              <a:rPr lang="en-GB" b="1" i="1" dirty="0"/>
              <a:t>h</a:t>
            </a:r>
            <a:r>
              <a:rPr lang="en-DK" b="1" i="1" dirty="0"/>
              <a:t>tmlgen</a:t>
            </a:r>
            <a:r>
              <a:rPr lang="en-DK" dirty="0"/>
              <a:t> [options] table template</a:t>
            </a:r>
          </a:p>
          <a:p>
            <a:endParaRPr lang="en-DK" dirty="0"/>
          </a:p>
          <a:p>
            <a:endParaRPr lang="en-DK" dirty="0"/>
          </a:p>
          <a:p>
            <a:r>
              <a:rPr lang="en-DK" b="1" dirty="0"/>
              <a:t>Iterative process</a:t>
            </a:r>
            <a:r>
              <a:rPr lang="en-DK" dirty="0"/>
              <a:t>:</a:t>
            </a:r>
          </a:p>
          <a:p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Extract properties from </a:t>
            </a:r>
            <a:r>
              <a:rPr lang="en-GB" dirty="0"/>
              <a:t>the </a:t>
            </a:r>
            <a:r>
              <a:rPr lang="en-DK" dirty="0"/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Merge properties with template</a:t>
            </a:r>
            <a:r>
              <a:rPr lang="da-DK" dirty="0"/>
              <a:t>.html</a:t>
            </a: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Edit properties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T</a:t>
            </a:r>
            <a:r>
              <a:rPr lang="en-DK" b="1" dirty="0"/>
              <a:t>emplates</a:t>
            </a:r>
            <a:r>
              <a:rPr lang="en-DK" dirty="0"/>
              <a:t>:</a:t>
            </a:r>
          </a:p>
          <a:p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Form template &lt;input&gt;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Report template &lt;span&gt;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Make your own templates</a:t>
            </a:r>
          </a:p>
          <a:p>
            <a:endParaRPr lang="en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02913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3770E-5547-A4E1-AE87-351FE5C07B0F}"/>
              </a:ext>
            </a:extLst>
          </p:cNvPr>
          <p:cNvGrpSpPr/>
          <p:nvPr/>
        </p:nvGrpSpPr>
        <p:grpSpPr>
          <a:xfrm>
            <a:off x="1496999" y="1817689"/>
            <a:ext cx="1859323" cy="3140078"/>
            <a:chOff x="5211765" y="2203443"/>
            <a:chExt cx="1260000" cy="2706679"/>
          </a:xfrm>
        </p:grpSpPr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A0138485-CFF2-53D1-A515-8506068BB9BA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706679"/>
              <a:chOff x="5811845" y="3003550"/>
              <a:chExt cx="1260000" cy="2706679"/>
            </a:xfrm>
          </p:grpSpPr>
          <p:pic>
            <p:nvPicPr>
              <p:cNvPr id="1045" name="Picture 1044">
                <a:extLst>
                  <a:ext uri="{FF2B5EF4-FFF2-40B4-BE49-F238E27FC236}">
                    <a16:creationId xmlns:a16="http://schemas.microsoft.com/office/drawing/2014/main" id="{92ECA43F-76A2-44A8-14B1-990823263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sp>
            <p:nvSpPr>
              <p:cNvPr id="1047" name="Can 1046">
                <a:extLst>
                  <a:ext uri="{FF2B5EF4-FFF2-40B4-BE49-F238E27FC236}">
                    <a16:creationId xmlns:a16="http://schemas.microsoft.com/office/drawing/2014/main" id="{DF75857B-2558-6892-82FA-B47D6F1C28F0}"/>
                  </a:ext>
                </a:extLst>
              </p:cNvPr>
              <p:cNvSpPr/>
              <p:nvPr/>
            </p:nvSpPr>
            <p:spPr>
              <a:xfrm>
                <a:off x="6144954" y="5127793"/>
                <a:ext cx="593783" cy="582436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AC445236-A45B-43C1-10D5-4B4CACA0B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057586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55" name="Straight Arrow Connector 1054">
                <a:extLst>
                  <a:ext uri="{FF2B5EF4-FFF2-40B4-BE49-F238E27FC236}">
                    <a16:creationId xmlns:a16="http://schemas.microsoft.com/office/drawing/2014/main" id="{BF539873-2D3E-1FD7-923D-C83246B3C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905" y="3727607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Arrow Connector 1056">
                <a:extLst>
                  <a:ext uri="{FF2B5EF4-FFF2-40B4-BE49-F238E27FC236}">
                    <a16:creationId xmlns:a16="http://schemas.microsoft.com/office/drawing/2014/main" id="{8151FF7F-E758-4B7D-663F-5F2A7F50E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4139" y="4722978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EC14A7-FD6D-A3A9-B699-A225946941A6}"/>
                </a:ext>
              </a:extLst>
            </p:cNvPr>
            <p:cNvSpPr txBox="1"/>
            <p:nvPr/>
          </p:nvSpPr>
          <p:spPr>
            <a:xfrm>
              <a:off x="5663888" y="3393048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8AD0FA5-AD4A-FEE2-1E7A-3C678A40F391}"/>
              </a:ext>
            </a:extLst>
          </p:cNvPr>
          <p:cNvSpPr txBox="1"/>
          <p:nvPr/>
        </p:nvSpPr>
        <p:spPr>
          <a:xfrm>
            <a:off x="6506333" y="858269"/>
            <a:ext cx="4171947" cy="57364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sz="2000" b="1" dirty="0"/>
              <a:t>Key features</a:t>
            </a:r>
          </a:p>
          <a:p>
            <a:endParaRPr lang="en-DK" dirty="0"/>
          </a:p>
          <a:p>
            <a:r>
              <a:rPr lang="en-DK" dirty="0"/>
              <a:t>Open Source</a:t>
            </a:r>
          </a:p>
          <a:p>
            <a:r>
              <a:rPr lang="en-DK" dirty="0"/>
              <a:t>Components not framework</a:t>
            </a:r>
          </a:p>
          <a:p>
            <a:r>
              <a:rPr lang="en-DK" dirty="0"/>
              <a:t>Integrates with other frameworks</a:t>
            </a:r>
          </a:p>
          <a:p>
            <a:endParaRPr lang="en-DK" dirty="0"/>
          </a:p>
          <a:p>
            <a:r>
              <a:rPr lang="en-DK" dirty="0"/>
              <a:t>Object oriented </a:t>
            </a:r>
            <a:r>
              <a:rPr lang="en-DK"/>
              <a:t>(80+ </a:t>
            </a:r>
            <a:r>
              <a:rPr lang="en-DK" dirty="0"/>
              <a:t>objects)</a:t>
            </a:r>
          </a:p>
          <a:p>
            <a:endParaRPr lang="en-DK" dirty="0"/>
          </a:p>
          <a:p>
            <a:r>
              <a:rPr lang="en-DK" dirty="0"/>
              <a:t>Easy to extend</a:t>
            </a:r>
          </a:p>
          <a:p>
            <a:r>
              <a:rPr lang="en-DK" dirty="0"/>
              <a:t>Easy to customize</a:t>
            </a:r>
          </a:p>
          <a:p>
            <a:r>
              <a:rPr lang="en-DK" dirty="0"/>
              <a:t>Easy to create custom tags</a:t>
            </a:r>
          </a:p>
          <a:p>
            <a:r>
              <a:rPr lang="en-DK" dirty="0"/>
              <a:t>Familiar event trigger model</a:t>
            </a:r>
          </a:p>
          <a:p>
            <a:endParaRPr lang="en-DK" dirty="0"/>
          </a:p>
          <a:p>
            <a:r>
              <a:rPr lang="en-DK" dirty="0"/>
              <a:t>Written in TypeScript</a:t>
            </a:r>
          </a:p>
          <a:p>
            <a:r>
              <a:rPr lang="en-DK" dirty="0"/>
              <a:t>Total segregation of duties</a:t>
            </a:r>
          </a:p>
          <a:p>
            <a:r>
              <a:rPr lang="en-GB" dirty="0"/>
              <a:t>Supports continuous integration</a:t>
            </a:r>
          </a:p>
          <a:p>
            <a:r>
              <a:rPr lang="en-GB" dirty="0"/>
              <a:t>Scales to large development projects</a:t>
            </a:r>
            <a:endParaRPr lang="en-DK" dirty="0"/>
          </a:p>
          <a:p>
            <a:endParaRPr lang="en-DK" dirty="0"/>
          </a:p>
          <a:p>
            <a:r>
              <a:rPr lang="en-DK" dirty="0"/>
              <a:t>Mouseless operation</a:t>
            </a:r>
          </a:p>
          <a:p>
            <a:r>
              <a:rPr lang="en-DK" dirty="0"/>
              <a:t>No restrictions on html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8734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Architecture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3770E-5547-A4E1-AE87-351FE5C07B0F}"/>
              </a:ext>
            </a:extLst>
          </p:cNvPr>
          <p:cNvGrpSpPr/>
          <p:nvPr/>
        </p:nvGrpSpPr>
        <p:grpSpPr>
          <a:xfrm>
            <a:off x="1496999" y="3235563"/>
            <a:ext cx="1859323" cy="3140078"/>
            <a:chOff x="5211765" y="2203443"/>
            <a:chExt cx="1260000" cy="2706679"/>
          </a:xfrm>
        </p:grpSpPr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A0138485-CFF2-53D1-A515-8506068BB9BA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706679"/>
              <a:chOff x="5811845" y="3003550"/>
              <a:chExt cx="1260000" cy="2706679"/>
            </a:xfrm>
          </p:grpSpPr>
          <p:pic>
            <p:nvPicPr>
              <p:cNvPr id="1045" name="Picture 1044">
                <a:extLst>
                  <a:ext uri="{FF2B5EF4-FFF2-40B4-BE49-F238E27FC236}">
                    <a16:creationId xmlns:a16="http://schemas.microsoft.com/office/drawing/2014/main" id="{92ECA43F-76A2-44A8-14B1-990823263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sp>
            <p:nvSpPr>
              <p:cNvPr id="1047" name="Can 1046">
                <a:extLst>
                  <a:ext uri="{FF2B5EF4-FFF2-40B4-BE49-F238E27FC236}">
                    <a16:creationId xmlns:a16="http://schemas.microsoft.com/office/drawing/2014/main" id="{DF75857B-2558-6892-82FA-B47D6F1C28F0}"/>
                  </a:ext>
                </a:extLst>
              </p:cNvPr>
              <p:cNvSpPr/>
              <p:nvPr/>
            </p:nvSpPr>
            <p:spPr>
              <a:xfrm>
                <a:off x="6144954" y="5127793"/>
                <a:ext cx="593783" cy="582436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AC445236-A45B-43C1-10D5-4B4CACA0B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057586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55" name="Straight Arrow Connector 1054">
                <a:extLst>
                  <a:ext uri="{FF2B5EF4-FFF2-40B4-BE49-F238E27FC236}">
                    <a16:creationId xmlns:a16="http://schemas.microsoft.com/office/drawing/2014/main" id="{BF539873-2D3E-1FD7-923D-C83246B3C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905" y="3727607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Arrow Connector 1056">
                <a:extLst>
                  <a:ext uri="{FF2B5EF4-FFF2-40B4-BE49-F238E27FC236}">
                    <a16:creationId xmlns:a16="http://schemas.microsoft.com/office/drawing/2014/main" id="{8151FF7F-E758-4B7D-663F-5F2A7F50E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4139" y="4722978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EC14A7-FD6D-A3A9-B699-A225946941A6}"/>
                </a:ext>
              </a:extLst>
            </p:cNvPr>
            <p:cNvSpPr txBox="1"/>
            <p:nvPr/>
          </p:nvSpPr>
          <p:spPr>
            <a:xfrm>
              <a:off x="5663888" y="3393048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F631E27-7913-CDFF-38E9-76A939C7FE79}"/>
              </a:ext>
            </a:extLst>
          </p:cNvPr>
          <p:cNvSpPr txBox="1"/>
          <p:nvPr/>
        </p:nvSpPr>
        <p:spPr>
          <a:xfrm>
            <a:off x="8195283" y="2719390"/>
            <a:ext cx="341977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000" b="1" dirty="0"/>
              <a:t>FutureForms</a:t>
            </a:r>
          </a:p>
          <a:p>
            <a:endParaRPr lang="en-DK" dirty="0"/>
          </a:p>
          <a:p>
            <a:r>
              <a:rPr lang="en-DK" sz="1800" dirty="0"/>
              <a:t>Authenticated</a:t>
            </a:r>
          </a:p>
          <a:p>
            <a:r>
              <a:rPr lang="en-DK" dirty="0"/>
              <a:t>Fixed application user</a:t>
            </a:r>
            <a:endParaRPr lang="en-DK" sz="1800" dirty="0"/>
          </a:p>
          <a:p>
            <a:endParaRPr lang="en-DK" dirty="0"/>
          </a:p>
          <a:p>
            <a:r>
              <a:rPr lang="en-DK" dirty="0"/>
              <a:t>Stateless, Stateful, Hybrid</a:t>
            </a:r>
            <a:endParaRPr lang="en-GB" dirty="0"/>
          </a:p>
          <a:p>
            <a:endParaRPr lang="en-GB" dirty="0"/>
          </a:p>
          <a:p>
            <a:r>
              <a:rPr lang="en-DK" dirty="0"/>
              <a:t>Fixed, User, Hybrid</a:t>
            </a:r>
          </a:p>
          <a:p>
            <a:endParaRPr lang="en-DK" dirty="0"/>
          </a:p>
          <a:p>
            <a:endParaRPr lang="en-DK" dirty="0"/>
          </a:p>
          <a:p>
            <a:r>
              <a:rPr lang="en-DK" dirty="0"/>
              <a:t>Database security</a:t>
            </a:r>
          </a:p>
          <a:p>
            <a:r>
              <a:rPr lang="en-DK" dirty="0"/>
              <a:t>SQL Validator plugin</a:t>
            </a:r>
          </a:p>
          <a:p>
            <a:r>
              <a:rPr lang="en-DK" dirty="0"/>
              <a:t>SQL Rewriter plugin (VPD)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3B52529-24B5-48B1-437B-2DA5D7B55CA7}"/>
              </a:ext>
            </a:extLst>
          </p:cNvPr>
          <p:cNvGrpSpPr/>
          <p:nvPr/>
        </p:nvGrpSpPr>
        <p:grpSpPr>
          <a:xfrm>
            <a:off x="1305078" y="1121223"/>
            <a:ext cx="9755192" cy="1051121"/>
            <a:chOff x="1305078" y="1317171"/>
            <a:chExt cx="9755192" cy="105112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5F8AC5F-E4C3-64F8-7BDC-DECA4E0C8358}"/>
                </a:ext>
              </a:extLst>
            </p:cNvPr>
            <p:cNvSpPr txBox="1"/>
            <p:nvPr/>
          </p:nvSpPr>
          <p:spPr>
            <a:xfrm>
              <a:off x="1309514" y="1993705"/>
              <a:ext cx="1368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K" dirty="0"/>
                <a:t>Stateful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710923-0EAD-D2AD-528A-6F6317BBC468}"/>
                </a:ext>
              </a:extLst>
            </p:cNvPr>
            <p:cNvSpPr txBox="1"/>
            <p:nvPr/>
          </p:nvSpPr>
          <p:spPr>
            <a:xfrm>
              <a:off x="9691486" y="1998960"/>
              <a:ext cx="1368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K" dirty="0"/>
                <a:t>Stateless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D1CC90A-303C-6023-79AB-BF8A3D1D51BE}"/>
                </a:ext>
              </a:extLst>
            </p:cNvPr>
            <p:cNvGrpSpPr/>
            <p:nvPr/>
          </p:nvGrpSpPr>
          <p:grpSpPr>
            <a:xfrm>
              <a:off x="1305078" y="1317171"/>
              <a:ext cx="9624853" cy="1031746"/>
              <a:chOff x="1305078" y="1317171"/>
              <a:chExt cx="9624853" cy="103174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A972EEEF-62E5-334B-96DA-09E7D24537A3}"/>
                  </a:ext>
                </a:extLst>
              </p:cNvPr>
              <p:cNvGrpSpPr/>
              <p:nvPr/>
            </p:nvGrpSpPr>
            <p:grpSpPr>
              <a:xfrm>
                <a:off x="1305078" y="1612361"/>
                <a:ext cx="9624853" cy="736556"/>
                <a:chOff x="1305078" y="1612361"/>
                <a:chExt cx="9624853" cy="736556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DBC0DFB1-1CD2-1347-CA8B-E970D35B2412}"/>
                    </a:ext>
                  </a:extLst>
                </p:cNvPr>
                <p:cNvGrpSpPr/>
                <p:nvPr/>
              </p:nvGrpSpPr>
              <p:grpSpPr>
                <a:xfrm>
                  <a:off x="1305078" y="1612361"/>
                  <a:ext cx="9624853" cy="414989"/>
                  <a:chOff x="1476535" y="1698089"/>
                  <a:chExt cx="8640000" cy="414989"/>
                </a:xfrm>
              </p:grpSpPr>
              <p:cxnSp>
                <p:nvCxnSpPr>
                  <p:cNvPr id="3" name="Straight Connector 2">
                    <a:extLst>
                      <a:ext uri="{FF2B5EF4-FFF2-40B4-BE49-F238E27FC236}">
                        <a16:creationId xmlns:a16="http://schemas.microsoft.com/office/drawing/2014/main" id="{99ADD4B2-2AC8-F0A6-AB37-B45C662887BF}"/>
                      </a:ext>
                    </a:extLst>
                  </p:cNvPr>
                  <p:cNvCxnSpPr/>
                  <p:nvPr/>
                </p:nvCxnSpPr>
                <p:spPr>
                  <a:xfrm>
                    <a:off x="1476535" y="2066627"/>
                    <a:ext cx="8640000" cy="0"/>
                  </a:xfrm>
                  <a:prstGeom prst="line">
                    <a:avLst/>
                  </a:prstGeom>
                  <a:ln w="3492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1ABC0724-2A45-D290-F0A9-D5A0BC928539}"/>
                      </a:ext>
                    </a:extLst>
                  </p:cNvPr>
                  <p:cNvGrpSpPr/>
                  <p:nvPr/>
                </p:nvGrpSpPr>
                <p:grpSpPr>
                  <a:xfrm>
                    <a:off x="1494667" y="1698089"/>
                    <a:ext cx="8620891" cy="414989"/>
                    <a:chOff x="1494667" y="1398048"/>
                    <a:chExt cx="8620891" cy="414989"/>
                  </a:xfrm>
                </p:grpSpPr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F44E34F3-F06C-A1B4-7443-0E8BB4EF5A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86360" y="1398048"/>
                      <a:ext cx="166907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DK" b="1" dirty="0"/>
                        <a:t>Connections</a:t>
                      </a:r>
                    </a:p>
                  </p:txBody>
                </p:sp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B9802857-5B21-CB24-7816-A51C879F15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72570" y="1443705"/>
                      <a:ext cx="10429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DK" dirty="0"/>
                        <a:t>Pooled</a:t>
                      </a:r>
                    </a:p>
                  </p:txBody>
                </p:sp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83611EA2-F1DA-E7F4-6D51-FA6AB954D5B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94667" y="1427296"/>
                      <a:ext cx="12287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DK" dirty="0"/>
                        <a:t>Dedicated</a:t>
                      </a:r>
                    </a:p>
                  </p:txBody>
                </p:sp>
              </p:grpSp>
            </p:grp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E97022E-2A90-ADAB-A749-81CE3571A117}"/>
                    </a:ext>
                  </a:extLst>
                </p:cNvPr>
                <p:cNvSpPr txBox="1"/>
                <p:nvPr/>
              </p:nvSpPr>
              <p:spPr>
                <a:xfrm>
                  <a:off x="5129217" y="1979585"/>
                  <a:ext cx="17144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K" i="1" dirty="0"/>
                    <a:t>Hybrid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3340A4-810D-1410-9564-3F19937C3B4B}"/>
                  </a:ext>
                </a:extLst>
              </p:cNvPr>
              <p:cNvSpPr txBox="1"/>
              <p:nvPr/>
            </p:nvSpPr>
            <p:spPr>
              <a:xfrm>
                <a:off x="3303661" y="1317171"/>
                <a:ext cx="1368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b="1" i="1" dirty="0"/>
                  <a:t>Internal use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06B692-3593-04B1-2941-34C4CEE4250F}"/>
                  </a:ext>
                </a:extLst>
              </p:cNvPr>
              <p:cNvSpPr txBox="1"/>
              <p:nvPr/>
            </p:nvSpPr>
            <p:spPr>
              <a:xfrm>
                <a:off x="8670310" y="1317171"/>
                <a:ext cx="1368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b="1" i="1" dirty="0"/>
                  <a:t>External use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5BEC032-A7FC-A51A-EFFF-1678D5674CA0}"/>
              </a:ext>
            </a:extLst>
          </p:cNvPr>
          <p:cNvGrpSpPr/>
          <p:nvPr/>
        </p:nvGrpSpPr>
        <p:grpSpPr>
          <a:xfrm>
            <a:off x="3422871" y="2719389"/>
            <a:ext cx="4518873" cy="3518119"/>
            <a:chOff x="3422871" y="2654073"/>
            <a:chExt cx="4518873" cy="35181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161E5-8412-86CD-3D3D-51276CB6C0AF}"/>
                </a:ext>
              </a:extLst>
            </p:cNvPr>
            <p:cNvSpPr txBox="1"/>
            <p:nvPr/>
          </p:nvSpPr>
          <p:spPr>
            <a:xfrm>
              <a:off x="4241913" y="2654073"/>
              <a:ext cx="3699831" cy="351811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DK" sz="2000" b="1" dirty="0"/>
                <a:t>Standard approach</a:t>
              </a:r>
            </a:p>
            <a:p>
              <a:endParaRPr lang="en-DK" sz="2000" b="1" dirty="0"/>
            </a:p>
            <a:p>
              <a:r>
                <a:rPr lang="en-DK" dirty="0"/>
                <a:t>Authenticated</a:t>
              </a:r>
            </a:p>
            <a:p>
              <a:r>
                <a:rPr lang="en-DK" dirty="0"/>
                <a:t>Not authenticated</a:t>
              </a:r>
            </a:p>
            <a:p>
              <a:endParaRPr lang="en-DK" dirty="0"/>
            </a:p>
            <a:p>
              <a:r>
                <a:rPr lang="en-DK" dirty="0"/>
                <a:t>Stateless</a:t>
              </a:r>
            </a:p>
            <a:p>
              <a:endParaRPr lang="en-DK" dirty="0"/>
            </a:p>
            <a:p>
              <a:r>
                <a:rPr lang="en-DK" dirty="0"/>
                <a:t>Connection pool using fixed application user</a:t>
              </a:r>
            </a:p>
            <a:p>
              <a:endParaRPr lang="en-DK" dirty="0"/>
            </a:p>
            <a:p>
              <a:r>
                <a:rPr lang="en-DK" dirty="0"/>
                <a:t>Security by service implementation</a:t>
              </a:r>
            </a:p>
            <a:p>
              <a:endParaRPr lang="en-DK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62047DD-1D29-FE7A-798C-1755B408D7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2871" y="3623568"/>
              <a:ext cx="6755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27D051B-C550-447C-6F76-481043DA1E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2871" y="4376546"/>
              <a:ext cx="702814" cy="24850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9C9CE34-EBD4-AB6B-296A-E59E91BC2D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2871" y="4929858"/>
              <a:ext cx="6755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48E35ED-B1A1-194B-C9CF-284BDFB99F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22871" y="5158459"/>
              <a:ext cx="675593" cy="425919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C2A4BF1-A82F-5243-06B6-0A7D94472E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2871" y="6061972"/>
              <a:ext cx="451887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6166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Database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E4CBF9-AE78-F948-EF6E-B285EBAC49B5}"/>
              </a:ext>
            </a:extLst>
          </p:cNvPr>
          <p:cNvSpPr txBox="1"/>
          <p:nvPr/>
        </p:nvSpPr>
        <p:spPr>
          <a:xfrm>
            <a:off x="1057293" y="2713527"/>
            <a:ext cx="3171807" cy="32972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Client/Server</a:t>
            </a:r>
          </a:p>
          <a:p>
            <a:endParaRPr lang="en-DK" b="1" i="1" dirty="0"/>
          </a:p>
          <a:p>
            <a:r>
              <a:rPr lang="en-DK" b="1" i="1" dirty="0"/>
              <a:t>1000 concurrent users</a:t>
            </a:r>
          </a:p>
          <a:p>
            <a:r>
              <a:rPr lang="en-DK" b="1" i="1" dirty="0"/>
              <a:t>    (StateFul)</a:t>
            </a:r>
          </a:p>
          <a:p>
            <a:endParaRPr lang="en-DK" b="1" i="1" dirty="0"/>
          </a:p>
          <a:p>
            <a:r>
              <a:rPr lang="da-DK" b="1" i="1" dirty="0"/>
              <a:t>L</a:t>
            </a:r>
            <a:r>
              <a:rPr lang="en-GB" b="1" i="1" dirty="0" err="1"/>
              <a:t>everaging</a:t>
            </a:r>
            <a:r>
              <a:rPr lang="en-GB" b="1" i="1" dirty="0"/>
              <a:t> </a:t>
            </a:r>
            <a:r>
              <a:rPr lang="en-DK" b="1" i="1" dirty="0"/>
              <a:t>all database features.</a:t>
            </a:r>
          </a:p>
          <a:p>
            <a:endParaRPr lang="en-DK" b="1" i="1" dirty="0"/>
          </a:p>
          <a:p>
            <a:r>
              <a:rPr lang="en-DK" b="1" i="1" dirty="0"/>
              <a:t>Transactions, row-locking, read consistency, cursors etc.</a:t>
            </a:r>
          </a:p>
          <a:p>
            <a:endParaRPr lang="en-DK" b="1" i="1" dirty="0"/>
          </a:p>
          <a:p>
            <a:r>
              <a:rPr lang="en-DK" b="1" i="1" dirty="0"/>
              <a:t>High performance</a:t>
            </a:r>
          </a:p>
          <a:p>
            <a:endParaRPr lang="en-DK" b="1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A3C12D-5832-4F17-A73E-C0A6EBB52C6D}"/>
              </a:ext>
            </a:extLst>
          </p:cNvPr>
          <p:cNvSpPr txBox="1"/>
          <p:nvPr/>
        </p:nvSpPr>
        <p:spPr>
          <a:xfrm>
            <a:off x="7932135" y="2656374"/>
            <a:ext cx="3583583" cy="3712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3 Tier Architecture</a:t>
            </a:r>
          </a:p>
          <a:p>
            <a:endParaRPr lang="en-DK" b="1" i="1" dirty="0"/>
          </a:p>
          <a:p>
            <a:r>
              <a:rPr lang="en-DK" b="1" i="1" dirty="0"/>
              <a:t>50000 concurrent users</a:t>
            </a:r>
          </a:p>
          <a:p>
            <a:r>
              <a:rPr lang="en-DK" b="1" i="1" dirty="0"/>
              <a:t>    (Stateless)</a:t>
            </a:r>
          </a:p>
          <a:p>
            <a:endParaRPr lang="en-DK" b="1" i="1" dirty="0"/>
          </a:p>
          <a:p>
            <a:r>
              <a:rPr lang="en-DK" b="1" i="1" dirty="0"/>
              <a:t>Poor utilization of database features.</a:t>
            </a:r>
          </a:p>
          <a:p>
            <a:endParaRPr lang="en-DK" b="1" i="1" dirty="0"/>
          </a:p>
          <a:p>
            <a:r>
              <a:rPr lang="en-DK" b="1" i="1" dirty="0"/>
              <a:t>Concurrency issues</a:t>
            </a:r>
          </a:p>
          <a:p>
            <a:r>
              <a:rPr lang="en-DK" b="1" i="1" dirty="0"/>
              <a:t>Compensating transactions</a:t>
            </a:r>
          </a:p>
          <a:p>
            <a:endParaRPr lang="en-DK" b="1" i="1" dirty="0"/>
          </a:p>
          <a:p>
            <a:r>
              <a:rPr lang="en-DK" b="1" i="1" dirty="0"/>
              <a:t>Bad performance due to excessive commits and query re-executions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3770E-5547-A4E1-AE87-351FE5C07B0F}"/>
              </a:ext>
            </a:extLst>
          </p:cNvPr>
          <p:cNvGrpSpPr/>
          <p:nvPr/>
        </p:nvGrpSpPr>
        <p:grpSpPr>
          <a:xfrm>
            <a:off x="5326069" y="2870695"/>
            <a:ext cx="1260000" cy="2706679"/>
            <a:chOff x="5211765" y="2203443"/>
            <a:chExt cx="1260000" cy="2706679"/>
          </a:xfrm>
        </p:grpSpPr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A0138485-CFF2-53D1-A515-8506068BB9BA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706679"/>
              <a:chOff x="5811845" y="3003550"/>
              <a:chExt cx="1260000" cy="2706679"/>
            </a:xfrm>
          </p:grpSpPr>
          <p:pic>
            <p:nvPicPr>
              <p:cNvPr id="1045" name="Picture 1044">
                <a:extLst>
                  <a:ext uri="{FF2B5EF4-FFF2-40B4-BE49-F238E27FC236}">
                    <a16:creationId xmlns:a16="http://schemas.microsoft.com/office/drawing/2014/main" id="{92ECA43F-76A2-44A8-14B1-990823263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sp>
            <p:nvSpPr>
              <p:cNvPr id="1047" name="Can 1046">
                <a:extLst>
                  <a:ext uri="{FF2B5EF4-FFF2-40B4-BE49-F238E27FC236}">
                    <a16:creationId xmlns:a16="http://schemas.microsoft.com/office/drawing/2014/main" id="{DF75857B-2558-6892-82FA-B47D6F1C28F0}"/>
                  </a:ext>
                </a:extLst>
              </p:cNvPr>
              <p:cNvSpPr/>
              <p:nvPr/>
            </p:nvSpPr>
            <p:spPr>
              <a:xfrm>
                <a:off x="6144954" y="5127793"/>
                <a:ext cx="593783" cy="582436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AC445236-A45B-43C1-10D5-4B4CACA0B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057586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55" name="Straight Arrow Connector 1054">
                <a:extLst>
                  <a:ext uri="{FF2B5EF4-FFF2-40B4-BE49-F238E27FC236}">
                    <a16:creationId xmlns:a16="http://schemas.microsoft.com/office/drawing/2014/main" id="{BF539873-2D3E-1FD7-923D-C83246B3C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905" y="3727607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Arrow Connector 1056">
                <a:extLst>
                  <a:ext uri="{FF2B5EF4-FFF2-40B4-BE49-F238E27FC236}">
                    <a16:creationId xmlns:a16="http://schemas.microsoft.com/office/drawing/2014/main" id="{8151FF7F-E758-4B7D-663F-5F2A7F50E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4139" y="4722978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EC14A7-FD6D-A3A9-B699-A225946941A6}"/>
                </a:ext>
              </a:extLst>
            </p:cNvPr>
            <p:cNvSpPr txBox="1"/>
            <p:nvPr/>
          </p:nvSpPr>
          <p:spPr>
            <a:xfrm>
              <a:off x="5586428" y="3368416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C0DFB1-1CD2-1347-CA8B-E970D35B2412}"/>
              </a:ext>
            </a:extLst>
          </p:cNvPr>
          <p:cNvGrpSpPr/>
          <p:nvPr/>
        </p:nvGrpSpPr>
        <p:grpSpPr>
          <a:xfrm>
            <a:off x="1305078" y="1465221"/>
            <a:ext cx="9624853" cy="689195"/>
            <a:chOff x="1476535" y="1698089"/>
            <a:chExt cx="8640000" cy="68919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9ADD4B2-2AC8-F0A6-AB37-B45C662887BF}"/>
                </a:ext>
              </a:extLst>
            </p:cNvPr>
            <p:cNvCxnSpPr/>
            <p:nvPr/>
          </p:nvCxnSpPr>
          <p:spPr>
            <a:xfrm>
              <a:off x="1476535" y="2066627"/>
              <a:ext cx="8640000" cy="0"/>
            </a:xfrm>
            <a:prstGeom prst="line">
              <a:avLst/>
            </a:prstGeom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ABC0724-2A45-D290-F0A9-D5A0BC928539}"/>
                </a:ext>
              </a:extLst>
            </p:cNvPr>
            <p:cNvGrpSpPr/>
            <p:nvPr/>
          </p:nvGrpSpPr>
          <p:grpSpPr>
            <a:xfrm>
              <a:off x="1481841" y="1698089"/>
              <a:ext cx="8633717" cy="689195"/>
              <a:chOff x="1481841" y="1398048"/>
              <a:chExt cx="8633717" cy="689195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4E34F3-F06C-A1B4-7443-0E8BB4EF5AD2}"/>
                  </a:ext>
                </a:extLst>
              </p:cNvPr>
              <p:cNvSpPr txBox="1"/>
              <p:nvPr/>
            </p:nvSpPr>
            <p:spPr>
              <a:xfrm>
                <a:off x="5086360" y="1398048"/>
                <a:ext cx="16690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b="1" dirty="0"/>
                  <a:t>Connections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802857-5B21-CB24-7816-A51C879F151A}"/>
                  </a:ext>
                </a:extLst>
              </p:cNvPr>
              <p:cNvSpPr txBox="1"/>
              <p:nvPr/>
            </p:nvSpPr>
            <p:spPr>
              <a:xfrm>
                <a:off x="9072570" y="1440912"/>
                <a:ext cx="10429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K" dirty="0"/>
                  <a:t>2023</a:t>
                </a:r>
              </a:p>
              <a:p>
                <a:pPr algn="ctr"/>
                <a:r>
                  <a:rPr lang="en-DK" dirty="0"/>
                  <a:t>Pooled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611EA2-F1DA-E7F4-6D51-FA6AB954D5BE}"/>
                  </a:ext>
                </a:extLst>
              </p:cNvPr>
              <p:cNvSpPr txBox="1"/>
              <p:nvPr/>
            </p:nvSpPr>
            <p:spPr>
              <a:xfrm>
                <a:off x="1481841" y="1440912"/>
                <a:ext cx="12287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K" dirty="0"/>
                  <a:t>1985</a:t>
                </a:r>
              </a:p>
              <a:p>
                <a:pPr algn="ctr"/>
                <a:r>
                  <a:rPr lang="en-DK" dirty="0"/>
                  <a:t>Dedicated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4166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rugerdefineret 1">
      <a:majorFont>
        <a:latin typeface="Montserra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69295</TotalTime>
  <Words>593</Words>
  <Application>Microsoft Macintosh PowerPoint</Application>
  <PresentationFormat>Widescreen</PresentationFormat>
  <Paragraphs>216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Office-tema</vt:lpstr>
      <vt:lpstr>IT must support, not prevent innovation  The world is not in a steady state. Companies have to respond effectively to changes or face disruption   FutureForms enables you to react rapidly to accommodate new business needs</vt:lpstr>
      <vt:lpstr>FutureForms </vt:lpstr>
      <vt:lpstr>Development tools</vt:lpstr>
      <vt:lpstr>Applications</vt:lpstr>
      <vt:lpstr>FutureForms</vt:lpstr>
      <vt:lpstr>HTML Generator</vt:lpstr>
      <vt:lpstr>FutureForms</vt:lpstr>
      <vt:lpstr>Architecture</vt:lpstr>
      <vt:lpstr>Database</vt:lpstr>
      <vt:lpstr>IT Architecture</vt:lpstr>
      <vt:lpstr>FutureForms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 ide ! Er det muligt at bygge et toolset som giver Oracle forms funktionalitet og er baseret på OpenSource ?</dc:title>
  <dc:creator>Steen Spedtsberg Knudsen</dc:creator>
  <cp:lastModifiedBy>Alex Høffner</cp:lastModifiedBy>
  <cp:revision>178</cp:revision>
  <dcterms:created xsi:type="dcterms:W3CDTF">2022-06-29T08:28:45Z</dcterms:created>
  <dcterms:modified xsi:type="dcterms:W3CDTF">2023-12-14T10:34:51Z</dcterms:modified>
</cp:coreProperties>
</file>