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94" d="100"/>
          <a:sy n="94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E360B-A554-B1B1-F598-D789EC4D1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Heating</a:t>
            </a:r>
            <a:r>
              <a:rPr lang="de-DE" dirty="0"/>
              <a:t> type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349032-C788-05D6-C647-CDB675C36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923993" cy="861420"/>
          </a:xfrm>
        </p:spPr>
        <p:txBody>
          <a:bodyPr/>
          <a:lstStyle/>
          <a:p>
            <a:r>
              <a:rPr lang="de-DE" dirty="0"/>
              <a:t>Auf Basis des Gebäude- &amp; Wohnungsregisters der Schweiz (GWR)</a:t>
            </a:r>
          </a:p>
        </p:txBody>
      </p:sp>
    </p:spTree>
    <p:extLst>
      <p:ext uri="{BB962C8B-B14F-4D97-AF65-F5344CB8AC3E}">
        <p14:creationId xmlns:p14="http://schemas.microsoft.com/office/powerpoint/2010/main" val="151875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D78E0-1B41-86DF-7596-415C025F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4854A-8B85-35C0-7431-9966BBC7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36861"/>
          </a:xfrm>
        </p:spPr>
        <p:txBody>
          <a:bodyPr/>
          <a:lstStyle/>
          <a:p>
            <a:r>
              <a:rPr lang="de-DE" dirty="0"/>
              <a:t>Von 3,3 Millionen Häusern im GWR haben erst 1,8 Millionen eine Heizungstyp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667171F-1A63-2BC6-5375-4B8536B687E7}"/>
              </a:ext>
            </a:extLst>
          </p:cNvPr>
          <p:cNvSpPr txBox="1">
            <a:spLocks/>
          </p:cNvSpPr>
          <p:nvPr/>
        </p:nvSpPr>
        <p:spPr>
          <a:xfrm>
            <a:off x="645130" y="318945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Hypothese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A44F48-1CD3-5ED2-2914-741EB3F7F605}"/>
              </a:ext>
            </a:extLst>
          </p:cNvPr>
          <p:cNvSpPr txBox="1">
            <a:spLocks/>
          </p:cNvSpPr>
          <p:nvPr/>
        </p:nvSpPr>
        <p:spPr>
          <a:xfrm>
            <a:off x="1103311" y="4321221"/>
            <a:ext cx="8946541" cy="160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Aufgrund der bekannten Heizungsarten, der Gebäudefläche, dem Baujahr/Sanierungsjahr und der PLZ kann für ein unbekanntes Gebäude der Heizungstyp vorhergesagt werden.</a:t>
            </a:r>
          </a:p>
        </p:txBody>
      </p:sp>
    </p:spTree>
    <p:extLst>
      <p:ext uri="{BB962C8B-B14F-4D97-AF65-F5344CB8AC3E}">
        <p14:creationId xmlns:p14="http://schemas.microsoft.com/office/powerpoint/2010/main" val="25594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D51FE-23C8-F064-6426-0FBEB032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55BDE-D1ED-51CB-C485-721DD56D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 Selektion</a:t>
            </a:r>
          </a:p>
          <a:p>
            <a:r>
              <a:rPr lang="de-DE" dirty="0"/>
              <a:t>Type Normalisierung (Nummern, Daten)</a:t>
            </a:r>
          </a:p>
          <a:p>
            <a:r>
              <a:rPr lang="de-DE" dirty="0"/>
              <a:t>Hot-Encoding der PLZ</a:t>
            </a:r>
          </a:p>
          <a:p>
            <a:r>
              <a:rPr lang="de-DE" dirty="0" err="1"/>
              <a:t>Labelmapping</a:t>
            </a:r>
            <a:endParaRPr lang="de-DE" dirty="0"/>
          </a:p>
          <a:p>
            <a:r>
              <a:rPr lang="de-DE" dirty="0" err="1"/>
              <a:t>Normalization</a:t>
            </a:r>
            <a:r>
              <a:rPr lang="de-DE" dirty="0"/>
              <a:t> (Jahr, Fläche)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81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10A7D-F290-1F8F-AE91-CC386D65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1</a:t>
            </a:r>
            <a:br>
              <a:rPr lang="de-DE" dirty="0"/>
            </a:br>
            <a:r>
              <a:rPr lang="de-DE" sz="2000" dirty="0"/>
              <a:t>Random Forest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A329A44-5EDF-EFDE-CAA7-052F70BFE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638" y="1659978"/>
            <a:ext cx="5732354" cy="3793351"/>
          </a:xfr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A173928-D3EC-9B92-7500-395E94EF1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70678"/>
              </p:ext>
            </p:extLst>
          </p:nvPr>
        </p:nvGraphicFramePr>
        <p:xfrm>
          <a:off x="6580527" y="1659978"/>
          <a:ext cx="5254228" cy="27223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6012">
                  <a:extLst>
                    <a:ext uri="{9D8B030D-6E8A-4147-A177-3AD203B41FA5}">
                      <a16:colId xmlns:a16="http://schemas.microsoft.com/office/drawing/2014/main" val="1733928135"/>
                    </a:ext>
                  </a:extLst>
                </a:gridCol>
                <a:gridCol w="1081102">
                  <a:extLst>
                    <a:ext uri="{9D8B030D-6E8A-4147-A177-3AD203B41FA5}">
                      <a16:colId xmlns:a16="http://schemas.microsoft.com/office/drawing/2014/main" val="2922561883"/>
                    </a:ext>
                  </a:extLst>
                </a:gridCol>
                <a:gridCol w="1313557">
                  <a:extLst>
                    <a:ext uri="{9D8B030D-6E8A-4147-A177-3AD203B41FA5}">
                      <a16:colId xmlns:a16="http://schemas.microsoft.com/office/drawing/2014/main" val="2798411399"/>
                    </a:ext>
                  </a:extLst>
                </a:gridCol>
                <a:gridCol w="1313557">
                  <a:extLst>
                    <a:ext uri="{9D8B030D-6E8A-4147-A177-3AD203B41FA5}">
                      <a16:colId xmlns:a16="http://schemas.microsoft.com/office/drawing/2014/main" val="986173575"/>
                    </a:ext>
                  </a:extLst>
                </a:gridCol>
              </a:tblGrid>
              <a:tr h="299656"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b="1" kern="1200" dirty="0" err="1">
                          <a:solidFill>
                            <a:schemeClr val="lt1"/>
                          </a:solidFill>
                          <a:effectLst/>
                        </a:rPr>
                        <a:t>precision</a:t>
                      </a:r>
                      <a:endParaRPr lang="de-CH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b="1" kern="1200" dirty="0" err="1">
                          <a:solidFill>
                            <a:schemeClr val="lt1"/>
                          </a:solidFill>
                          <a:effectLst/>
                        </a:rPr>
                        <a:t>recall</a:t>
                      </a:r>
                      <a:endParaRPr lang="de-CH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b="1" kern="1200" dirty="0">
                          <a:solidFill>
                            <a:schemeClr val="lt1"/>
                          </a:solidFill>
                          <a:effectLst/>
                        </a:rPr>
                        <a:t>f1-score</a:t>
                      </a:r>
                      <a:endParaRPr lang="de-CH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4124350618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</a:rPr>
                        <a:t>Elektrizität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</a:rPr>
                        <a:t>0.42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3947524136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</a:rPr>
                        <a:t>Fernwärme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</a:rPr>
                        <a:t>0.64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1501330745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</a:rPr>
                        <a:t>Gas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</a:rPr>
                        <a:t>0.64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3371416626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</a:rPr>
                        <a:t>Heizöl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</a:rPr>
                        <a:t>0.63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1962743698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</a:rPr>
                        <a:t>Holz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3109207934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</a:rPr>
                        <a:t>Wärmepumpe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1295220682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3636716765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210095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25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10A7D-F290-1F8F-AE91-CC386D65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2</a:t>
            </a:r>
            <a:br>
              <a:rPr lang="de-DE" dirty="0"/>
            </a:br>
            <a:r>
              <a:rPr lang="de-DE" sz="2000" dirty="0"/>
              <a:t>Neuronales Netzwerk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A173928-D3EC-9B92-7500-395E94EF1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74654"/>
              </p:ext>
            </p:extLst>
          </p:nvPr>
        </p:nvGraphicFramePr>
        <p:xfrm>
          <a:off x="6840733" y="3052144"/>
          <a:ext cx="5086488" cy="2996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6656">
                  <a:extLst>
                    <a:ext uri="{9D8B030D-6E8A-4147-A177-3AD203B41FA5}">
                      <a16:colId xmlns:a16="http://schemas.microsoft.com/office/drawing/2014/main" val="1733928135"/>
                    </a:ext>
                  </a:extLst>
                </a:gridCol>
                <a:gridCol w="1046588">
                  <a:extLst>
                    <a:ext uri="{9D8B030D-6E8A-4147-A177-3AD203B41FA5}">
                      <a16:colId xmlns:a16="http://schemas.microsoft.com/office/drawing/2014/main" val="2922561883"/>
                    </a:ext>
                  </a:extLst>
                </a:gridCol>
                <a:gridCol w="1271622">
                  <a:extLst>
                    <a:ext uri="{9D8B030D-6E8A-4147-A177-3AD203B41FA5}">
                      <a16:colId xmlns:a16="http://schemas.microsoft.com/office/drawing/2014/main" val="2798411399"/>
                    </a:ext>
                  </a:extLst>
                </a:gridCol>
                <a:gridCol w="1271622">
                  <a:extLst>
                    <a:ext uri="{9D8B030D-6E8A-4147-A177-3AD203B41FA5}">
                      <a16:colId xmlns:a16="http://schemas.microsoft.com/office/drawing/2014/main" val="986173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b="1" kern="1200" dirty="0" err="1">
                          <a:solidFill>
                            <a:schemeClr val="lt1"/>
                          </a:solidFill>
                          <a:effectLst/>
                        </a:rPr>
                        <a:t>precision</a:t>
                      </a:r>
                      <a:endParaRPr lang="de-CH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b="1" kern="1200" dirty="0" err="1">
                          <a:solidFill>
                            <a:schemeClr val="lt1"/>
                          </a:solidFill>
                          <a:effectLst/>
                        </a:rPr>
                        <a:t>recall</a:t>
                      </a:r>
                      <a:endParaRPr lang="de-CH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b="1" kern="1200" dirty="0">
                          <a:solidFill>
                            <a:schemeClr val="lt1"/>
                          </a:solidFill>
                          <a:effectLst/>
                        </a:rPr>
                        <a:t>f1-score</a:t>
                      </a:r>
                      <a:endParaRPr lang="de-CH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4124350618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Elektrizität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3947524136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Fernwärme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1501330745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3371416626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Heizöl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1962743698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Holz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3109207934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Wärmepumpe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1295220682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580791602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3883603510"/>
                  </a:ext>
                </a:extLst>
              </a:tr>
            </a:tbl>
          </a:graphicData>
        </a:graphic>
      </p:graphicFrame>
      <p:pic>
        <p:nvPicPr>
          <p:cNvPr id="8" name="Inhaltsplatzhalter 7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2A66E6AE-D260-5821-D116-E8E2834F3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5993945" cy="4195762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B59AFC4-520F-805D-4543-A3F652E05187}"/>
              </a:ext>
            </a:extLst>
          </p:cNvPr>
          <p:cNvSpPr txBox="1"/>
          <p:nvPr/>
        </p:nvSpPr>
        <p:spPr>
          <a:xfrm>
            <a:off x="6840733" y="1853248"/>
            <a:ext cx="5086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Modell:</a:t>
            </a:r>
            <a:br>
              <a:rPr lang="de-DE" dirty="0"/>
            </a:br>
            <a:r>
              <a:rPr lang="de-DE" dirty="0"/>
              <a:t>4-Layers, </a:t>
            </a:r>
            <a:r>
              <a:rPr lang="de-DE" dirty="0" err="1"/>
              <a:t>Relu</a:t>
            </a:r>
            <a:r>
              <a:rPr lang="de-DE" dirty="0"/>
              <a:t>, </a:t>
            </a:r>
            <a:r>
              <a:rPr lang="de-DE" dirty="0" err="1"/>
              <a:t>Softmax</a:t>
            </a:r>
            <a:br>
              <a:rPr lang="de-DE" dirty="0"/>
            </a:br>
            <a:r>
              <a:rPr lang="de-DE" dirty="0"/>
              <a:t>Batchsize: 500</a:t>
            </a:r>
          </a:p>
        </p:txBody>
      </p:sp>
    </p:spTree>
    <p:extLst>
      <p:ext uri="{BB962C8B-B14F-4D97-AF65-F5344CB8AC3E}">
        <p14:creationId xmlns:p14="http://schemas.microsoft.com/office/powerpoint/2010/main" val="72683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50E65-C301-2095-32CF-FB57D9CC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Scores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D6BFCB-14E1-F928-05D0-40B551EF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099" y="1675826"/>
            <a:ext cx="5681265" cy="42609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215D9CD-CD8F-FCBB-C97D-5CFD5DE9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9" y="1675827"/>
            <a:ext cx="5681265" cy="42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1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4BB7D-E31F-5059-F428-7E8BB5B2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7B61F-6758-4A3B-EADB-53F5320B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Features lassen keine genaue Vorhersage zu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Mögliche neue Features</a:t>
            </a:r>
          </a:p>
          <a:p>
            <a:r>
              <a:rPr lang="de-DE" dirty="0"/>
              <a:t>Einkommensverteilung nach PLZ</a:t>
            </a:r>
          </a:p>
          <a:p>
            <a:r>
              <a:rPr lang="de-DE" dirty="0"/>
              <a:t>Gas- &amp; Fernwärmenetzdaten</a:t>
            </a:r>
          </a:p>
        </p:txBody>
      </p:sp>
    </p:spTree>
    <p:extLst>
      <p:ext uri="{BB962C8B-B14F-4D97-AF65-F5344CB8AC3E}">
        <p14:creationId xmlns:p14="http://schemas.microsoft.com/office/powerpoint/2010/main" val="148471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171</Words>
  <Application>Microsoft Macintosh PowerPoint</Application>
  <PresentationFormat>Breitbild</PresentationFormat>
  <Paragraphs>80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Heating type prediction</vt:lpstr>
      <vt:lpstr>Ausgangslage</vt:lpstr>
      <vt:lpstr>Preprocessing</vt:lpstr>
      <vt:lpstr>Lösungsansatz 1 Random Forest</vt:lpstr>
      <vt:lpstr>Lösungsansatz 2 Neuronales Netzwerk</vt:lpstr>
      <vt:lpstr>Scores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Heating type prediction</dc:title>
  <dc:creator>Adrian Höhn</dc:creator>
  <cp:lastModifiedBy>Adrian Höhn</cp:lastModifiedBy>
  <cp:revision>4</cp:revision>
  <dcterms:created xsi:type="dcterms:W3CDTF">2024-03-26T06:26:52Z</dcterms:created>
  <dcterms:modified xsi:type="dcterms:W3CDTF">2024-03-26T07:05:33Z</dcterms:modified>
</cp:coreProperties>
</file>