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7"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3"/>
    <p:restoredTop sz="94655"/>
  </p:normalViewPr>
  <p:slideViewPr>
    <p:cSldViewPr snapToGrid="0" snapToObjects="1">
      <p:cViewPr>
        <p:scale>
          <a:sx n="20" d="100"/>
          <a:sy n="20" d="100"/>
        </p:scale>
        <p:origin x="672" y="-85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46304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1" name="Straight Connector 10"/>
          <p:cNvCxnSpPr/>
          <p:nvPr userDrawn="1"/>
        </p:nvCxnSpPr>
        <p:spPr bwMode="auto">
          <a:xfrm>
            <a:off x="29260800" y="6742380"/>
            <a:ext cx="0" cy="22860000"/>
          </a:xfrm>
          <a:prstGeom prst="line">
            <a:avLst/>
          </a:prstGeom>
          <a:noFill/>
          <a:ln w="25400" cap="flat" cmpd="sng" algn="ctr">
            <a:solidFill>
              <a:schemeClr val="tx1"/>
            </a:solidFill>
            <a:prstDash val="dash"/>
            <a:round/>
            <a:headEnd type="oval" w="med" len="med"/>
            <a:tailEnd type="oval" w="med" len="med"/>
          </a:ln>
          <a:effectLst/>
        </p:spPr>
      </p:cxnSp>
      <p:pic>
        <p:nvPicPr>
          <p:cNvPr id="3" name="Picture 2">
            <a:extLst>
              <a:ext uri="{FF2B5EF4-FFF2-40B4-BE49-F238E27FC236}">
                <a16:creationId xmlns:a16="http://schemas.microsoft.com/office/drawing/2014/main" id="{CA89FB3D-7770-4AA6-B807-EF37BF47D353}"/>
              </a:ext>
            </a:extLst>
          </p:cNvPr>
          <p:cNvPicPr>
            <a:picLocks noChangeAspect="1"/>
          </p:cNvPicPr>
          <p:nvPr userDrawn="1"/>
        </p:nvPicPr>
        <p:blipFill rotWithShape="1">
          <a:blip r:embed="rId2"/>
          <a:srcRect b="61536"/>
          <a:stretch/>
        </p:blipFill>
        <p:spPr>
          <a:xfrm>
            <a:off x="29260800" y="685801"/>
            <a:ext cx="13716000" cy="4572000"/>
          </a:xfrm>
          <a:prstGeom prst="rect">
            <a:avLst/>
          </a:prstGeom>
        </p:spPr>
      </p:pic>
      <p:pic>
        <p:nvPicPr>
          <p:cNvPr id="26" name="Picture 25">
            <a:extLst>
              <a:ext uri="{FF2B5EF4-FFF2-40B4-BE49-F238E27FC236}">
                <a16:creationId xmlns:a16="http://schemas.microsoft.com/office/drawing/2014/main" id="{37E50010-4430-4919-B422-068DDB85A880}"/>
              </a:ext>
            </a:extLst>
          </p:cNvPr>
          <p:cNvPicPr>
            <a:picLocks noChangeAspect="1"/>
          </p:cNvPicPr>
          <p:nvPr userDrawn="1"/>
        </p:nvPicPr>
        <p:blipFill>
          <a:blip r:embed="rId3"/>
          <a:stretch>
            <a:fillRect/>
          </a:stretch>
        </p:blipFill>
        <p:spPr>
          <a:xfrm>
            <a:off x="1828800" y="30436916"/>
            <a:ext cx="10908632" cy="2465442"/>
          </a:xfrm>
          <a:prstGeom prst="rect">
            <a:avLst/>
          </a:prstGeom>
        </p:spPr>
      </p:pic>
      <p:cxnSp>
        <p:nvCxnSpPr>
          <p:cNvPr id="27" name="Straight Connector 26">
            <a:extLst>
              <a:ext uri="{FF2B5EF4-FFF2-40B4-BE49-F238E27FC236}">
                <a16:creationId xmlns:a16="http://schemas.microsoft.com/office/drawing/2014/main" id="{04FB5BF5-3E76-4D14-84A3-374015454ED0}"/>
              </a:ext>
            </a:extLst>
          </p:cNvPr>
          <p:cNvCxnSpPr/>
          <p:nvPr userDrawn="1"/>
        </p:nvCxnSpPr>
        <p:spPr>
          <a:xfrm>
            <a:off x="29260964" y="30908291"/>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B849274-C339-4E43-A166-89BB4E124B43}"/>
              </a:ext>
            </a:extLst>
          </p:cNvPr>
          <p:cNvSpPr/>
          <p:nvPr userDrawn="1"/>
        </p:nvSpPr>
        <p:spPr>
          <a:xfrm>
            <a:off x="2986539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Physics Department</a:t>
            </a:r>
            <a:br>
              <a:rPr lang="en-US" altLang="en-US" sz="2800" dirty="0">
                <a:solidFill>
                  <a:schemeClr val="bg1"/>
                </a:solidFill>
                <a:ea typeface="Arial" charset="0"/>
              </a:rPr>
            </a:br>
            <a:r>
              <a:rPr lang="en-US" altLang="en-US" sz="2800" dirty="0">
                <a:solidFill>
                  <a:schemeClr val="bg1"/>
                </a:solidFill>
                <a:ea typeface="Arial" charset="0"/>
              </a:rPr>
              <a:t>The College at The University of Chicago</a:t>
            </a:r>
          </a:p>
          <a:p>
            <a:pPr>
              <a:spcAft>
                <a:spcPts val="80"/>
              </a:spcAft>
              <a:defRPr/>
            </a:pPr>
            <a:r>
              <a:rPr lang="en-US" sz="3400" b="1" dirty="0">
                <a:solidFill>
                  <a:schemeClr val="bg1"/>
                </a:solidFill>
              </a:rPr>
              <a:t>uchicago.edu</a:t>
            </a:r>
          </a:p>
          <a:p>
            <a:pPr>
              <a:spcAft>
                <a:spcPts val="80"/>
              </a:spcAft>
              <a:defRPr/>
            </a:pPr>
            <a:endParaRPr lang="en-US" altLang="en-US" sz="2800" dirty="0">
              <a:solidFill>
                <a:schemeClr val="bg1"/>
              </a:solidFill>
              <a:ea typeface="Arial" charset="0"/>
            </a:endParaRP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800000"/>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800000"/>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4.jpe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jp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5">
            <a:extLst>
              <a:ext uri="{FF2B5EF4-FFF2-40B4-BE49-F238E27FC236}">
                <a16:creationId xmlns:a16="http://schemas.microsoft.com/office/drawing/2014/main" id="{AEE2E442-527B-490B-80F8-98A0064511E5}"/>
              </a:ext>
            </a:extLst>
          </p:cNvPr>
          <p:cNvSpPr>
            <a:spLocks noChangeArrowheads="1"/>
          </p:cNvSpPr>
          <p:nvPr/>
        </p:nvSpPr>
        <p:spPr bwMode="auto">
          <a:xfrm>
            <a:off x="999938" y="1550522"/>
            <a:ext cx="41224200" cy="315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Agent-Based Model for Predator-Prey Relations</a:t>
            </a:r>
          </a:p>
          <a:p>
            <a:pPr>
              <a:spcBef>
                <a:spcPts val="600"/>
              </a:spcBef>
              <a:spcAft>
                <a:spcPts val="1800"/>
              </a:spcAft>
              <a:defRPr/>
            </a:pPr>
            <a:r>
              <a:rPr lang="en-US" altLang="en-US" sz="4400" dirty="0">
                <a:solidFill>
                  <a:srgbClr val="FFFFFF"/>
                </a:solidFill>
                <a:latin typeface="+mn-lt"/>
                <a:ea typeface="Arial" charset="0"/>
              </a:rPr>
              <a:t>Computationally Simulating a Stable Ecosystem</a:t>
            </a:r>
          </a:p>
          <a:p>
            <a:pPr>
              <a:spcBef>
                <a:spcPts val="1800"/>
              </a:spcBef>
              <a:defRPr/>
            </a:pPr>
            <a:r>
              <a:rPr lang="en-US" altLang="en-US" sz="3200" dirty="0">
                <a:solidFill>
                  <a:srgbClr val="FFFFFF"/>
                </a:solidFill>
                <a:latin typeface="+mn-lt"/>
                <a:ea typeface="Arial" charset="0"/>
              </a:rPr>
              <a:t>Aaron Holman</a:t>
            </a:r>
          </a:p>
        </p:txBody>
      </p:sp>
      <p:sp>
        <p:nvSpPr>
          <p:cNvPr id="89" name="TextBox 3">
            <a:extLst>
              <a:ext uri="{FF2B5EF4-FFF2-40B4-BE49-F238E27FC236}">
                <a16:creationId xmlns:a16="http://schemas.microsoft.com/office/drawing/2014/main" id="{E0DF3521-DFCC-4DD2-8613-28C4E69B3775}"/>
              </a:ext>
            </a:extLst>
          </p:cNvPr>
          <p:cNvSpPr txBox="1">
            <a:spLocks noChangeArrowheads="1"/>
          </p:cNvSpPr>
          <p:nvPr/>
        </p:nvSpPr>
        <p:spPr bwMode="auto">
          <a:xfrm>
            <a:off x="946150" y="6671718"/>
            <a:ext cx="12998450" cy="6512680"/>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800000"/>
                </a:solidFill>
                <a:latin typeface="+mj-lt"/>
              </a:rPr>
              <a:t>Introduction</a:t>
            </a:r>
          </a:p>
          <a:p>
            <a:pPr algn="just">
              <a:lnSpc>
                <a:spcPts val="5600"/>
              </a:lnSpc>
              <a:spcBef>
                <a:spcPts val="0"/>
              </a:spcBef>
            </a:pPr>
            <a:r>
              <a:rPr lang="en-US" altLang="en-US" sz="3800" dirty="0">
                <a:latin typeface="Arial" charset="0"/>
                <a:ea typeface="Arial" charset="0"/>
              </a:rPr>
              <a:t>While in nature ecosystems are incredibly diverse and complex, it is important to develop simple models that reflect these systems accurately. One such interaction is the one between predator and prey. Using an agent-based model, I looked to find what parameters were essential to a stable ecosystem. By observing the number of agents in the system at specific times, I was able to observe trends of the whole system.</a:t>
            </a:r>
          </a:p>
        </p:txBody>
      </p:sp>
      <p:sp>
        <p:nvSpPr>
          <p:cNvPr id="90" name="TextBox 3">
            <a:extLst>
              <a:ext uri="{FF2B5EF4-FFF2-40B4-BE49-F238E27FC236}">
                <a16:creationId xmlns:a16="http://schemas.microsoft.com/office/drawing/2014/main" id="{E0E8BF5B-D71D-4AEB-9122-58733CA58811}"/>
              </a:ext>
            </a:extLst>
          </p:cNvPr>
          <p:cNvSpPr txBox="1">
            <a:spLocks noChangeArrowheads="1"/>
          </p:cNvSpPr>
          <p:nvPr/>
        </p:nvSpPr>
        <p:spPr bwMode="auto">
          <a:xfrm>
            <a:off x="946150" y="14008685"/>
            <a:ext cx="12998450" cy="7230826"/>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800000"/>
                </a:solidFill>
                <a:latin typeface="+mj-lt"/>
              </a:rPr>
              <a:t>Background</a:t>
            </a:r>
          </a:p>
          <a:p>
            <a:pPr algn="just">
              <a:lnSpc>
                <a:spcPts val="5600"/>
              </a:lnSpc>
              <a:spcBef>
                <a:spcPts val="0"/>
              </a:spcBef>
            </a:pPr>
            <a:r>
              <a:rPr lang="en-US" altLang="en-US" sz="3800" dirty="0">
                <a:latin typeface="Arial" charset="0"/>
                <a:ea typeface="Arial" charset="0"/>
              </a:rPr>
              <a:t>The approach to this model I used was an agent-based one. This means I created autonomous agents, in this case wolves and sheep, and observed their effects on the system as a whole. Monte Carlo methods are used in the agents actions to introduce randomness. I used the </a:t>
            </a:r>
            <a:r>
              <a:rPr lang="en-US" altLang="en-US" sz="3800" dirty="0" err="1">
                <a:latin typeface="Arial" charset="0"/>
                <a:ea typeface="Arial" charset="0"/>
              </a:rPr>
              <a:t>NetLogo</a:t>
            </a:r>
            <a:r>
              <a:rPr lang="en-US" altLang="en-US" sz="3800" dirty="0">
                <a:latin typeface="Arial" charset="0"/>
                <a:ea typeface="Arial" charset="0"/>
              </a:rPr>
              <a:t> Models Library as a reference for the basic idea on how the agents could act.</a:t>
            </a:r>
          </a:p>
          <a:p>
            <a:pPr algn="just">
              <a:lnSpc>
                <a:spcPts val="5600"/>
              </a:lnSpc>
              <a:spcBef>
                <a:spcPts val="0"/>
              </a:spcBef>
            </a:pPr>
            <a:r>
              <a:rPr lang="en-US" altLang="en-US" sz="3800" dirty="0">
                <a:latin typeface="Arial" charset="0"/>
                <a:ea typeface="Arial" charset="0"/>
              </a:rPr>
              <a:t>The math that underlies this relationship is the </a:t>
            </a:r>
            <a:r>
              <a:rPr lang="en-US" altLang="en-US" sz="3800" dirty="0" err="1">
                <a:latin typeface="Arial" charset="0"/>
                <a:ea typeface="Arial" charset="0"/>
              </a:rPr>
              <a:t>Lotka</a:t>
            </a:r>
            <a:r>
              <a:rPr lang="en-US" altLang="en-US" sz="3800" dirty="0">
                <a:latin typeface="Arial" charset="0"/>
                <a:ea typeface="Arial" charset="0"/>
              </a:rPr>
              <a:t>-Volterra equations:</a:t>
            </a:r>
          </a:p>
        </p:txBody>
      </p:sp>
      <p:cxnSp>
        <p:nvCxnSpPr>
          <p:cNvPr id="91" name="Straight Connector 90">
            <a:extLst>
              <a:ext uri="{FF2B5EF4-FFF2-40B4-BE49-F238E27FC236}">
                <a16:creationId xmlns:a16="http://schemas.microsoft.com/office/drawing/2014/main" id="{1FDB68B9-3666-46DB-AE50-33C1F7C1CD38}"/>
              </a:ext>
            </a:extLst>
          </p:cNvPr>
          <p:cNvCxnSpPr>
            <a:cxnSpLocks/>
          </p:cNvCxnSpPr>
          <p:nvPr/>
        </p:nvCxnSpPr>
        <p:spPr bwMode="auto">
          <a:xfrm flipV="1">
            <a:off x="946150" y="13478312"/>
            <a:ext cx="12660993" cy="31536"/>
          </a:xfrm>
          <a:prstGeom prst="line">
            <a:avLst/>
          </a:prstGeom>
          <a:noFill/>
          <a:ln w="25400" cap="flat" cmpd="sng" algn="ctr">
            <a:solidFill>
              <a:schemeClr val="tx1"/>
            </a:solidFill>
            <a:prstDash val="dash"/>
            <a:round/>
            <a:headEnd type="none" w="med" len="med"/>
            <a:tailEnd type="none" w="med" len="med"/>
          </a:ln>
          <a:effectLst/>
        </p:spPr>
      </p:cxnSp>
      <p:pic>
        <p:nvPicPr>
          <p:cNvPr id="6" name="Picture 5">
            <a:extLst>
              <a:ext uri="{FF2B5EF4-FFF2-40B4-BE49-F238E27FC236}">
                <a16:creationId xmlns:a16="http://schemas.microsoft.com/office/drawing/2014/main" id="{E3717BE7-F08B-445C-B73A-6287B374B680}"/>
              </a:ext>
            </a:extLst>
          </p:cNvPr>
          <p:cNvPicPr>
            <a:picLocks noChangeAspect="1"/>
          </p:cNvPicPr>
          <p:nvPr/>
        </p:nvPicPr>
        <p:blipFill>
          <a:blip r:embed="rId3"/>
          <a:stretch>
            <a:fillRect/>
          </a:stretch>
        </p:blipFill>
        <p:spPr>
          <a:xfrm>
            <a:off x="6240473" y="21597523"/>
            <a:ext cx="7704127" cy="695778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061F411-8756-4B48-84DC-D3BCF86DBB28}"/>
                  </a:ext>
                </a:extLst>
              </p:cNvPr>
              <p:cNvSpPr txBox="1"/>
              <p:nvPr/>
            </p:nvSpPr>
            <p:spPr>
              <a:xfrm>
                <a:off x="946150" y="21446512"/>
                <a:ext cx="4245430" cy="14024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𝑑𝑥</m:t>
                          </m:r>
                        </m:num>
                        <m:den>
                          <m:r>
                            <a:rPr lang="en-US" sz="4800" b="0" i="1" smtClean="0">
                              <a:latin typeface="Cambria Math" panose="02040503050406030204" pitchFamily="18" charset="0"/>
                            </a:rPr>
                            <m:t>𝑑𝑡</m:t>
                          </m:r>
                        </m:den>
                      </m:f>
                      <m:r>
                        <a:rPr lang="en-US" sz="4800" b="0" i="1" smtClean="0">
                          <a:latin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𝛼</m:t>
                      </m:r>
                      <m:r>
                        <a:rPr lang="en-US" sz="4800" b="0" i="1" smtClean="0">
                          <a:latin typeface="Cambria Math" panose="02040503050406030204" pitchFamily="18" charset="0"/>
                          <a:ea typeface="Cambria Math" panose="02040503050406030204" pitchFamily="18" charset="0"/>
                        </a:rPr>
                        <m:t>𝑥</m:t>
                      </m:r>
                      <m:r>
                        <a:rPr lang="en-US" sz="4800" b="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𝛽</m:t>
                      </m:r>
                      <m:r>
                        <a:rPr lang="en-US" sz="4800" b="0" i="1" smtClean="0">
                          <a:latin typeface="Cambria Math" panose="02040503050406030204" pitchFamily="18" charset="0"/>
                          <a:ea typeface="Cambria Math" panose="02040503050406030204" pitchFamily="18" charset="0"/>
                        </a:rPr>
                        <m:t>𝑥𝑦</m:t>
                      </m:r>
                    </m:oMath>
                  </m:oMathPara>
                </a14:m>
                <a:endParaRPr lang="en-US" sz="4800" dirty="0"/>
              </a:p>
            </p:txBody>
          </p:sp>
        </mc:Choice>
        <mc:Fallback xmlns="">
          <p:sp>
            <p:nvSpPr>
              <p:cNvPr id="8" name="TextBox 7">
                <a:extLst>
                  <a:ext uri="{FF2B5EF4-FFF2-40B4-BE49-F238E27FC236}">
                    <a16:creationId xmlns:a16="http://schemas.microsoft.com/office/drawing/2014/main" id="{5061F411-8756-4B48-84DC-D3BCF86DBB28}"/>
                  </a:ext>
                </a:extLst>
              </p:cNvPr>
              <p:cNvSpPr txBox="1">
                <a:spLocks noRot="1" noChangeAspect="1" noMove="1" noResize="1" noEditPoints="1" noAdjustHandles="1" noChangeArrowheads="1" noChangeShapeType="1" noTextEdit="1"/>
              </p:cNvSpPr>
              <p:nvPr/>
            </p:nvSpPr>
            <p:spPr>
              <a:xfrm>
                <a:off x="946150" y="21446512"/>
                <a:ext cx="4245430" cy="14024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0430C3BE-E4FA-4169-88C1-C1F2EE532670}"/>
                  </a:ext>
                </a:extLst>
              </p:cNvPr>
              <p:cNvSpPr/>
              <p:nvPr/>
            </p:nvSpPr>
            <p:spPr>
              <a:xfrm>
                <a:off x="946150" y="23181631"/>
                <a:ext cx="4295855" cy="14947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𝑑</m:t>
                          </m:r>
                          <m:r>
                            <a:rPr lang="en-US" sz="4800" b="0" i="1" smtClean="0">
                              <a:latin typeface="Cambria Math" panose="02040503050406030204" pitchFamily="18" charset="0"/>
                            </a:rPr>
                            <m:t>𝑦</m:t>
                          </m:r>
                        </m:num>
                        <m:den>
                          <m:r>
                            <a:rPr lang="en-US" sz="4800" i="1">
                              <a:latin typeface="Cambria Math" panose="02040503050406030204" pitchFamily="18" charset="0"/>
                            </a:rPr>
                            <m:t>𝑑𝑡</m:t>
                          </m:r>
                        </m:den>
                      </m:f>
                      <m:r>
                        <a:rPr lang="en-US" sz="4800" i="1">
                          <a:latin typeface="Cambria Math" panose="02040503050406030204" pitchFamily="18" charset="0"/>
                        </a:rPr>
                        <m:t>=</m:t>
                      </m:r>
                      <m:r>
                        <a:rPr lang="en-US" sz="4800" i="1" smtClean="0">
                          <a:latin typeface="Cambria Math" panose="02040503050406030204" pitchFamily="18" charset="0"/>
                          <a:ea typeface="Cambria Math" panose="02040503050406030204" pitchFamily="18" charset="0"/>
                        </a:rPr>
                        <m:t>𝛿</m:t>
                      </m:r>
                      <m:r>
                        <a:rPr lang="en-US" sz="4800" i="1">
                          <a:latin typeface="Cambria Math" panose="02040503050406030204" pitchFamily="18" charset="0"/>
                          <a:ea typeface="Cambria Math" panose="02040503050406030204" pitchFamily="18" charset="0"/>
                        </a:rPr>
                        <m:t>𝑥</m:t>
                      </m:r>
                      <m:r>
                        <a:rPr lang="en-US" sz="4800" b="0" i="1" smtClean="0">
                          <a:latin typeface="Cambria Math" panose="02040503050406030204" pitchFamily="18" charset="0"/>
                          <a:ea typeface="Cambria Math" panose="02040503050406030204" pitchFamily="18" charset="0"/>
                        </a:rPr>
                        <m:t>𝑦</m:t>
                      </m:r>
                      <m:r>
                        <a:rPr lang="en-US" sz="4800" i="1">
                          <a:latin typeface="Cambria Math" panose="02040503050406030204" pitchFamily="18" charset="0"/>
                          <a:ea typeface="Cambria Math" panose="02040503050406030204" pitchFamily="18" charset="0"/>
                        </a:rPr>
                        <m:t>−</m:t>
                      </m:r>
                      <m:r>
                        <a:rPr lang="en-US" sz="4800" i="1" smtClean="0">
                          <a:latin typeface="Cambria Math" panose="02040503050406030204" pitchFamily="18" charset="0"/>
                          <a:ea typeface="Cambria Math" panose="02040503050406030204" pitchFamily="18" charset="0"/>
                        </a:rPr>
                        <m:t>𝛾</m:t>
                      </m:r>
                      <m:r>
                        <a:rPr lang="en-US" sz="4800" i="1">
                          <a:latin typeface="Cambria Math" panose="02040503050406030204" pitchFamily="18" charset="0"/>
                          <a:ea typeface="Cambria Math" panose="02040503050406030204" pitchFamily="18" charset="0"/>
                        </a:rPr>
                        <m:t>𝑦</m:t>
                      </m:r>
                    </m:oMath>
                  </m:oMathPara>
                </a14:m>
                <a:endParaRPr lang="en-US" sz="4800" dirty="0"/>
              </a:p>
            </p:txBody>
          </p:sp>
        </mc:Choice>
        <mc:Fallback xmlns="">
          <p:sp>
            <p:nvSpPr>
              <p:cNvPr id="10" name="Rectangle 9">
                <a:extLst>
                  <a:ext uri="{FF2B5EF4-FFF2-40B4-BE49-F238E27FC236}">
                    <a16:creationId xmlns:a16="http://schemas.microsoft.com/office/drawing/2014/main" id="{0430C3BE-E4FA-4169-88C1-C1F2EE532670}"/>
                  </a:ext>
                </a:extLst>
              </p:cNvPr>
              <p:cNvSpPr>
                <a:spLocks noRot="1" noChangeAspect="1" noMove="1" noResize="1" noEditPoints="1" noAdjustHandles="1" noChangeArrowheads="1" noChangeShapeType="1" noTextEdit="1"/>
              </p:cNvSpPr>
              <p:nvPr/>
            </p:nvSpPr>
            <p:spPr>
              <a:xfrm>
                <a:off x="946150" y="23181631"/>
                <a:ext cx="4295855" cy="149476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28247B0-8A41-40E6-A472-11968197BE44}"/>
                  </a:ext>
                </a:extLst>
              </p:cNvPr>
              <p:cNvSpPr txBox="1"/>
              <p:nvPr/>
            </p:nvSpPr>
            <p:spPr>
              <a:xfrm>
                <a:off x="946150" y="25019666"/>
                <a:ext cx="5557932" cy="3065647"/>
              </a:xfrm>
              <a:prstGeom prst="rect">
                <a:avLst/>
              </a:prstGeom>
              <a:noFill/>
            </p:spPr>
            <p:txBody>
              <a:bodyPr wrap="none" rtlCol="0">
                <a:spAutoFit/>
              </a:bodyPr>
              <a:lstStyle/>
              <a:p>
                <a14:m>
                  <m:oMath xmlns:m="http://schemas.openxmlformats.org/officeDocument/2006/math">
                    <m:r>
                      <a:rPr lang="en-US" sz="3000" b="0" i="1" smtClean="0">
                        <a:latin typeface="Cambria Math" panose="02040503050406030204" pitchFamily="18" charset="0"/>
                      </a:rPr>
                      <m:t>𝑥</m:t>
                    </m:r>
                    <m:r>
                      <a:rPr lang="en-US" sz="3000" b="0" i="1" smtClean="0">
                        <a:latin typeface="Cambria Math" panose="02040503050406030204" pitchFamily="18" charset="0"/>
                      </a:rPr>
                      <m:t>=</m:t>
                    </m:r>
                  </m:oMath>
                </a14:m>
                <a:r>
                  <a:rPr lang="en-US" sz="3000" dirty="0"/>
                  <a:t> number of prey</a:t>
                </a:r>
              </a:p>
              <a:p>
                <a14:m>
                  <m:oMath xmlns:m="http://schemas.openxmlformats.org/officeDocument/2006/math">
                    <m:r>
                      <a:rPr lang="en-US" sz="3000" b="0" i="1" smtClean="0">
                        <a:latin typeface="Cambria Math" panose="02040503050406030204" pitchFamily="18" charset="0"/>
                      </a:rPr>
                      <m:t>𝑦</m:t>
                    </m:r>
                    <m:r>
                      <a:rPr lang="en-US" sz="3000" i="1">
                        <a:latin typeface="Cambria Math" panose="02040503050406030204" pitchFamily="18" charset="0"/>
                      </a:rPr>
                      <m:t>=</m:t>
                    </m:r>
                  </m:oMath>
                </a14:m>
                <a:r>
                  <a:rPr lang="en-US" sz="3000" dirty="0"/>
                  <a:t> number of predators</a:t>
                </a:r>
              </a:p>
              <a:p>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𝑑</m:t>
                        </m:r>
                        <m:r>
                          <a:rPr lang="en-US" sz="3000" b="0" i="1" smtClean="0">
                            <a:latin typeface="Cambria Math" panose="02040503050406030204" pitchFamily="18" charset="0"/>
                          </a:rPr>
                          <m:t>𝑥</m:t>
                        </m:r>
                      </m:num>
                      <m:den>
                        <m:r>
                          <a:rPr lang="en-US" sz="3000" i="1">
                            <a:latin typeface="Cambria Math" panose="02040503050406030204" pitchFamily="18" charset="0"/>
                          </a:rPr>
                          <m:t>𝑑𝑡</m:t>
                        </m:r>
                      </m:den>
                    </m:f>
                  </m:oMath>
                </a14:m>
                <a:r>
                  <a:rPr lang="en-US" sz="3000" dirty="0"/>
                  <a:t> and </a:t>
                </a:r>
                <a14:m>
                  <m:oMath xmlns:m="http://schemas.openxmlformats.org/officeDocument/2006/math">
                    <m:f>
                      <m:fPr>
                        <m:ctrlPr>
                          <a:rPr lang="en-US" sz="3000" i="1" smtClean="0">
                            <a:latin typeface="Cambria Math" panose="02040503050406030204" pitchFamily="18" charset="0"/>
                          </a:rPr>
                        </m:ctrlPr>
                      </m:fPr>
                      <m:num>
                        <m:r>
                          <a:rPr lang="en-US" sz="3000" b="0" i="1" smtClean="0">
                            <a:latin typeface="Cambria Math" panose="02040503050406030204" pitchFamily="18" charset="0"/>
                          </a:rPr>
                          <m:t>𝑑𝑦</m:t>
                        </m:r>
                      </m:num>
                      <m:den>
                        <m:r>
                          <a:rPr lang="en-US" sz="3000" b="0" i="1" smtClean="0">
                            <a:latin typeface="Cambria Math" panose="02040503050406030204" pitchFamily="18" charset="0"/>
                          </a:rPr>
                          <m:t>𝑑𝑡</m:t>
                        </m:r>
                      </m:den>
                    </m:f>
                  </m:oMath>
                </a14:m>
                <a:r>
                  <a:rPr lang="en-US" sz="3000" dirty="0"/>
                  <a:t> are the instantaneous</a:t>
                </a:r>
              </a:p>
              <a:p>
                <a:r>
                  <a:rPr lang="en-US" sz="3000" dirty="0"/>
                  <a:t>growth rates</a:t>
                </a:r>
              </a:p>
              <a:p>
                <a14:m>
                  <m:oMath xmlns:m="http://schemas.openxmlformats.org/officeDocument/2006/math">
                    <m:r>
                      <a:rPr lang="en-US" sz="3000" i="1" smtClean="0">
                        <a:latin typeface="Cambria Math" panose="02040503050406030204" pitchFamily="18" charset="0"/>
                        <a:ea typeface="Cambria Math" panose="02040503050406030204" pitchFamily="18" charset="0"/>
                      </a:rPr>
                      <m:t>𝛼</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𝛽</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𝛾</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𝛿</m:t>
                    </m:r>
                  </m:oMath>
                </a14:m>
                <a:r>
                  <a:rPr lang="en-US" sz="3000" dirty="0"/>
                  <a:t> are all positive,</a:t>
                </a:r>
              </a:p>
              <a:p>
                <a:r>
                  <a:rPr lang="en-US" sz="3000" dirty="0"/>
                  <a:t>real parameters</a:t>
                </a:r>
              </a:p>
            </p:txBody>
          </p:sp>
        </mc:Choice>
        <mc:Fallback xmlns="">
          <p:sp>
            <p:nvSpPr>
              <p:cNvPr id="24" name="TextBox 23">
                <a:extLst>
                  <a:ext uri="{FF2B5EF4-FFF2-40B4-BE49-F238E27FC236}">
                    <a16:creationId xmlns:a16="http://schemas.microsoft.com/office/drawing/2014/main" id="{B28247B0-8A41-40E6-A472-11968197BE44}"/>
                  </a:ext>
                </a:extLst>
              </p:cNvPr>
              <p:cNvSpPr txBox="1">
                <a:spLocks noRot="1" noChangeAspect="1" noMove="1" noResize="1" noEditPoints="1" noAdjustHandles="1" noChangeArrowheads="1" noChangeShapeType="1" noTextEdit="1"/>
              </p:cNvSpPr>
              <p:nvPr/>
            </p:nvSpPr>
            <p:spPr>
              <a:xfrm>
                <a:off x="946150" y="25019666"/>
                <a:ext cx="5557932" cy="3065647"/>
              </a:xfrm>
              <a:prstGeom prst="rect">
                <a:avLst/>
              </a:prstGeom>
              <a:blipFill>
                <a:blip r:embed="rId6"/>
                <a:stretch>
                  <a:fillRect l="-2522" t="-2584" r="-1864" b="-5169"/>
                </a:stretch>
              </a:blipFill>
            </p:spPr>
            <p:txBody>
              <a:bodyPr/>
              <a:lstStyle/>
              <a:p>
                <a:r>
                  <a:rPr lang="en-US">
                    <a:noFill/>
                  </a:rPr>
                  <a:t> </a:t>
                </a:r>
              </a:p>
            </p:txBody>
          </p:sp>
        </mc:Fallback>
      </mc:AlternateContent>
      <p:sp>
        <p:nvSpPr>
          <p:cNvPr id="93" name="TextBox 92">
            <a:extLst>
              <a:ext uri="{FF2B5EF4-FFF2-40B4-BE49-F238E27FC236}">
                <a16:creationId xmlns:a16="http://schemas.microsoft.com/office/drawing/2014/main" id="{EFEE2B8A-08BA-4F95-8CEA-B43391D6503F}"/>
              </a:ext>
            </a:extLst>
          </p:cNvPr>
          <p:cNvSpPr txBox="1"/>
          <p:nvPr/>
        </p:nvSpPr>
        <p:spPr>
          <a:xfrm>
            <a:off x="8084864" y="28659353"/>
            <a:ext cx="4603183" cy="461665"/>
          </a:xfrm>
          <a:prstGeom prst="rect">
            <a:avLst/>
          </a:prstGeom>
          <a:noFill/>
        </p:spPr>
        <p:txBody>
          <a:bodyPr wrap="none" rtlCol="0">
            <a:spAutoFit/>
          </a:bodyPr>
          <a:lstStyle/>
          <a:p>
            <a:r>
              <a:rPr lang="en-US" sz="2400" dirty="0"/>
              <a:t>Basic </a:t>
            </a:r>
            <a:r>
              <a:rPr lang="en-US" sz="2400" dirty="0" err="1"/>
              <a:t>Latka</a:t>
            </a:r>
            <a:r>
              <a:rPr lang="en-US" sz="2400" dirty="0"/>
              <a:t>-Volterra relationship</a:t>
            </a:r>
          </a:p>
        </p:txBody>
      </p:sp>
      <p:sp>
        <p:nvSpPr>
          <p:cNvPr id="97" name="TextBox 3">
            <a:extLst>
              <a:ext uri="{FF2B5EF4-FFF2-40B4-BE49-F238E27FC236}">
                <a16:creationId xmlns:a16="http://schemas.microsoft.com/office/drawing/2014/main" id="{6D45AB7F-335E-4181-985E-4563B10AED4B}"/>
              </a:ext>
            </a:extLst>
          </p:cNvPr>
          <p:cNvSpPr txBox="1">
            <a:spLocks noChangeArrowheads="1"/>
          </p:cNvSpPr>
          <p:nvPr/>
        </p:nvSpPr>
        <p:spPr bwMode="auto">
          <a:xfrm>
            <a:off x="15293068" y="6574486"/>
            <a:ext cx="12998450" cy="5076390"/>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800000"/>
                </a:solidFill>
                <a:latin typeface="+mj-lt"/>
              </a:rPr>
              <a:t>Methods</a:t>
            </a:r>
          </a:p>
          <a:p>
            <a:pPr marL="742950" indent="-742950" algn="just">
              <a:lnSpc>
                <a:spcPts val="5600"/>
              </a:lnSpc>
              <a:spcBef>
                <a:spcPts val="0"/>
              </a:spcBef>
              <a:buAutoNum type="arabicPeriod"/>
            </a:pPr>
            <a:r>
              <a:rPr lang="en-US" altLang="en-US" sz="3800" dirty="0">
                <a:latin typeface="Arial" charset="0"/>
                <a:ea typeface="Arial" charset="0"/>
              </a:rPr>
              <a:t>Move animals</a:t>
            </a:r>
          </a:p>
          <a:p>
            <a:pPr marL="742950" indent="-742950" algn="just">
              <a:lnSpc>
                <a:spcPts val="5600"/>
              </a:lnSpc>
              <a:spcBef>
                <a:spcPts val="0"/>
              </a:spcBef>
              <a:buAutoNum type="arabicPeriod"/>
            </a:pPr>
            <a:r>
              <a:rPr lang="en-US" altLang="en-US" sz="3800" dirty="0">
                <a:latin typeface="Arial" charset="0"/>
                <a:ea typeface="Arial" charset="0"/>
              </a:rPr>
              <a:t>Decrease energy</a:t>
            </a:r>
          </a:p>
          <a:p>
            <a:pPr marL="742950" indent="-742950" algn="just">
              <a:lnSpc>
                <a:spcPts val="5600"/>
              </a:lnSpc>
              <a:spcBef>
                <a:spcPts val="0"/>
              </a:spcBef>
              <a:buAutoNum type="arabicPeriod"/>
            </a:pPr>
            <a:r>
              <a:rPr lang="en-US" altLang="en-US" sz="3800" dirty="0">
                <a:latin typeface="Arial" charset="0"/>
                <a:ea typeface="Arial" charset="0"/>
              </a:rPr>
              <a:t>Check wolf actions</a:t>
            </a:r>
          </a:p>
          <a:p>
            <a:pPr marL="742950" indent="-742950" algn="just">
              <a:lnSpc>
                <a:spcPts val="5600"/>
              </a:lnSpc>
              <a:spcBef>
                <a:spcPts val="0"/>
              </a:spcBef>
              <a:buAutoNum type="arabicPeriod"/>
            </a:pPr>
            <a:r>
              <a:rPr lang="en-US" altLang="en-US" sz="3800" dirty="0">
                <a:latin typeface="Arial" charset="0"/>
                <a:ea typeface="Arial" charset="0"/>
              </a:rPr>
              <a:t>Check sheep actions</a:t>
            </a:r>
          </a:p>
          <a:p>
            <a:pPr marL="742950" indent="-742950" algn="just">
              <a:lnSpc>
                <a:spcPts val="5600"/>
              </a:lnSpc>
              <a:spcBef>
                <a:spcPts val="0"/>
              </a:spcBef>
              <a:buAutoNum type="arabicPeriod"/>
            </a:pPr>
            <a:r>
              <a:rPr lang="en-US" altLang="en-US" sz="3800" dirty="0">
                <a:latin typeface="Arial" charset="0"/>
                <a:ea typeface="Arial" charset="0"/>
              </a:rPr>
              <a:t>Reproduce asexually</a:t>
            </a:r>
          </a:p>
          <a:p>
            <a:pPr marL="742950" indent="-742950" algn="just">
              <a:lnSpc>
                <a:spcPts val="5600"/>
              </a:lnSpc>
              <a:spcBef>
                <a:spcPts val="0"/>
              </a:spcBef>
              <a:buAutoNum type="arabicPeriod"/>
            </a:pPr>
            <a:r>
              <a:rPr lang="en-US" altLang="en-US" sz="3800" dirty="0">
                <a:latin typeface="Arial" charset="0"/>
                <a:ea typeface="Arial" charset="0"/>
              </a:rPr>
              <a:t>Repeat</a:t>
            </a:r>
          </a:p>
        </p:txBody>
      </p:sp>
      <p:pic>
        <p:nvPicPr>
          <p:cNvPr id="99" name="Picture 98">
            <a:extLst>
              <a:ext uri="{FF2B5EF4-FFF2-40B4-BE49-F238E27FC236}">
                <a16:creationId xmlns:a16="http://schemas.microsoft.com/office/drawing/2014/main" id="{CF63522E-71B4-4F1D-AC7B-EC5B20E7AEF4}"/>
              </a:ext>
            </a:extLst>
          </p:cNvPr>
          <p:cNvPicPr>
            <a:picLocks noChangeAspect="1"/>
          </p:cNvPicPr>
          <p:nvPr/>
        </p:nvPicPr>
        <p:blipFill>
          <a:blip r:embed="rId7"/>
          <a:stretch>
            <a:fillRect/>
          </a:stretch>
        </p:blipFill>
        <p:spPr>
          <a:xfrm>
            <a:off x="21945600" y="5998030"/>
            <a:ext cx="2438400" cy="2438400"/>
          </a:xfrm>
          <a:prstGeom prst="rect">
            <a:avLst/>
          </a:prstGeom>
        </p:spPr>
      </p:pic>
      <p:pic>
        <p:nvPicPr>
          <p:cNvPr id="100" name="Picture 99">
            <a:extLst>
              <a:ext uri="{FF2B5EF4-FFF2-40B4-BE49-F238E27FC236}">
                <a16:creationId xmlns:a16="http://schemas.microsoft.com/office/drawing/2014/main" id="{C12D6AA8-4458-47FF-88F2-8A17A3A1B967}"/>
              </a:ext>
            </a:extLst>
          </p:cNvPr>
          <p:cNvPicPr>
            <a:picLocks noChangeAspect="1"/>
          </p:cNvPicPr>
          <p:nvPr/>
        </p:nvPicPr>
        <p:blipFill>
          <a:blip r:embed="rId7"/>
          <a:stretch>
            <a:fillRect/>
          </a:stretch>
        </p:blipFill>
        <p:spPr>
          <a:xfrm>
            <a:off x="25885775" y="5998030"/>
            <a:ext cx="2438400" cy="2438400"/>
          </a:xfrm>
          <a:prstGeom prst="rect">
            <a:avLst/>
          </a:prstGeom>
        </p:spPr>
      </p:pic>
      <p:pic>
        <p:nvPicPr>
          <p:cNvPr id="101" name="Picture 100">
            <a:extLst>
              <a:ext uri="{FF2B5EF4-FFF2-40B4-BE49-F238E27FC236}">
                <a16:creationId xmlns:a16="http://schemas.microsoft.com/office/drawing/2014/main" id="{7EF9F17A-5ADE-4922-BF9B-032AED2EEC56}"/>
              </a:ext>
            </a:extLst>
          </p:cNvPr>
          <p:cNvPicPr>
            <a:picLocks noChangeAspect="1"/>
          </p:cNvPicPr>
          <p:nvPr/>
        </p:nvPicPr>
        <p:blipFill>
          <a:blip r:embed="rId7"/>
          <a:stretch>
            <a:fillRect/>
          </a:stretch>
        </p:blipFill>
        <p:spPr>
          <a:xfrm>
            <a:off x="21945600" y="9327806"/>
            <a:ext cx="2438400" cy="2438400"/>
          </a:xfrm>
          <a:prstGeom prst="rect">
            <a:avLst/>
          </a:prstGeom>
        </p:spPr>
      </p:pic>
      <p:pic>
        <p:nvPicPr>
          <p:cNvPr id="102" name="Picture 101">
            <a:extLst>
              <a:ext uri="{FF2B5EF4-FFF2-40B4-BE49-F238E27FC236}">
                <a16:creationId xmlns:a16="http://schemas.microsoft.com/office/drawing/2014/main" id="{C60BCC58-C410-404E-B8E5-F6AB426325E3}"/>
              </a:ext>
            </a:extLst>
          </p:cNvPr>
          <p:cNvPicPr>
            <a:picLocks noChangeAspect="1"/>
          </p:cNvPicPr>
          <p:nvPr/>
        </p:nvPicPr>
        <p:blipFill>
          <a:blip r:embed="rId7"/>
          <a:stretch>
            <a:fillRect/>
          </a:stretch>
        </p:blipFill>
        <p:spPr>
          <a:xfrm>
            <a:off x="25885775" y="9327806"/>
            <a:ext cx="2438400" cy="2438400"/>
          </a:xfrm>
          <a:prstGeom prst="rect">
            <a:avLst/>
          </a:prstGeom>
        </p:spPr>
      </p:pic>
      <p:cxnSp>
        <p:nvCxnSpPr>
          <p:cNvPr id="104" name="Straight Arrow Connector 103">
            <a:extLst>
              <a:ext uri="{FF2B5EF4-FFF2-40B4-BE49-F238E27FC236}">
                <a16:creationId xmlns:a16="http://schemas.microsoft.com/office/drawing/2014/main" id="{94516A92-0A45-436B-B59B-1DB467CC1060}"/>
              </a:ext>
            </a:extLst>
          </p:cNvPr>
          <p:cNvCxnSpPr>
            <a:cxnSpLocks/>
          </p:cNvCxnSpPr>
          <p:nvPr/>
        </p:nvCxnSpPr>
        <p:spPr>
          <a:xfrm>
            <a:off x="24734520" y="7217230"/>
            <a:ext cx="840359" cy="0"/>
          </a:xfrm>
          <a:prstGeom prst="straightConnector1">
            <a:avLst/>
          </a:prstGeom>
          <a:ln w="76200">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87BA845F-CB86-4796-ABFC-EA32D5D41317}"/>
              </a:ext>
            </a:extLst>
          </p:cNvPr>
          <p:cNvCxnSpPr>
            <a:cxnSpLocks/>
          </p:cNvCxnSpPr>
          <p:nvPr/>
        </p:nvCxnSpPr>
        <p:spPr>
          <a:xfrm flipH="1">
            <a:off x="24610846" y="8559933"/>
            <a:ext cx="1087705" cy="644370"/>
          </a:xfrm>
          <a:prstGeom prst="straightConnector1">
            <a:avLst/>
          </a:prstGeom>
          <a:ln w="76200">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D774C96-9D87-44D9-BBBB-568BAB7B3079}"/>
              </a:ext>
            </a:extLst>
          </p:cNvPr>
          <p:cNvCxnSpPr>
            <a:cxnSpLocks/>
          </p:cNvCxnSpPr>
          <p:nvPr/>
        </p:nvCxnSpPr>
        <p:spPr>
          <a:xfrm>
            <a:off x="24734520" y="10547006"/>
            <a:ext cx="840359" cy="0"/>
          </a:xfrm>
          <a:prstGeom prst="straightConnector1">
            <a:avLst/>
          </a:prstGeom>
          <a:ln w="76200">
            <a:solidFill>
              <a:srgbClr val="800000"/>
            </a:solidFill>
            <a:tailEnd type="triangle"/>
          </a:ln>
        </p:spPr>
        <p:style>
          <a:lnRef idx="1">
            <a:schemeClr val="accent1"/>
          </a:lnRef>
          <a:fillRef idx="0">
            <a:schemeClr val="accent1"/>
          </a:fillRef>
          <a:effectRef idx="0">
            <a:schemeClr val="accent1"/>
          </a:effectRef>
          <a:fontRef idx="minor">
            <a:schemeClr val="tx1"/>
          </a:fontRef>
        </p:style>
      </p:cxnSp>
      <p:pic>
        <p:nvPicPr>
          <p:cNvPr id="114" name="Picture 113">
            <a:extLst>
              <a:ext uri="{FF2B5EF4-FFF2-40B4-BE49-F238E27FC236}">
                <a16:creationId xmlns:a16="http://schemas.microsoft.com/office/drawing/2014/main" id="{C7AF518D-69D2-4589-B0B1-81A9FCE2D423}"/>
              </a:ext>
            </a:extLst>
          </p:cNvPr>
          <p:cNvPicPr>
            <a:picLocks noChangeAspect="1"/>
          </p:cNvPicPr>
          <p:nvPr/>
        </p:nvPicPr>
        <p:blipFill>
          <a:blip r:embed="rId8"/>
          <a:stretch>
            <a:fillRect/>
          </a:stretch>
        </p:blipFill>
        <p:spPr>
          <a:xfrm>
            <a:off x="22177915" y="7350471"/>
            <a:ext cx="888682" cy="888682"/>
          </a:xfrm>
          <a:prstGeom prst="rect">
            <a:avLst/>
          </a:prstGeom>
        </p:spPr>
      </p:pic>
      <p:pic>
        <p:nvPicPr>
          <p:cNvPr id="115" name="Picture 114">
            <a:extLst>
              <a:ext uri="{FF2B5EF4-FFF2-40B4-BE49-F238E27FC236}">
                <a16:creationId xmlns:a16="http://schemas.microsoft.com/office/drawing/2014/main" id="{09AE328B-3A97-4040-831A-39D0E155ABEA}"/>
              </a:ext>
            </a:extLst>
          </p:cNvPr>
          <p:cNvPicPr>
            <a:picLocks noChangeAspect="1"/>
          </p:cNvPicPr>
          <p:nvPr/>
        </p:nvPicPr>
        <p:blipFill>
          <a:blip r:embed="rId8"/>
          <a:stretch>
            <a:fillRect/>
          </a:stretch>
        </p:blipFill>
        <p:spPr>
          <a:xfrm>
            <a:off x="26125075" y="6222711"/>
            <a:ext cx="888682" cy="888682"/>
          </a:xfrm>
          <a:prstGeom prst="rect">
            <a:avLst/>
          </a:prstGeom>
        </p:spPr>
      </p:pic>
      <p:pic>
        <p:nvPicPr>
          <p:cNvPr id="116" name="Picture 115">
            <a:extLst>
              <a:ext uri="{FF2B5EF4-FFF2-40B4-BE49-F238E27FC236}">
                <a16:creationId xmlns:a16="http://schemas.microsoft.com/office/drawing/2014/main" id="{09FE8B22-A4E1-4665-A93D-4A2DEE53CE61}"/>
              </a:ext>
            </a:extLst>
          </p:cNvPr>
          <p:cNvPicPr>
            <a:picLocks noChangeAspect="1"/>
          </p:cNvPicPr>
          <p:nvPr/>
        </p:nvPicPr>
        <p:blipFill>
          <a:blip r:embed="rId8"/>
          <a:stretch>
            <a:fillRect/>
          </a:stretch>
        </p:blipFill>
        <p:spPr>
          <a:xfrm>
            <a:off x="23372731" y="9480566"/>
            <a:ext cx="888682" cy="888682"/>
          </a:xfrm>
          <a:prstGeom prst="rect">
            <a:avLst/>
          </a:prstGeom>
        </p:spPr>
      </p:pic>
      <p:pic>
        <p:nvPicPr>
          <p:cNvPr id="120" name="Picture 119">
            <a:extLst>
              <a:ext uri="{FF2B5EF4-FFF2-40B4-BE49-F238E27FC236}">
                <a16:creationId xmlns:a16="http://schemas.microsoft.com/office/drawing/2014/main" id="{771306A3-FDC4-45E8-A4D9-51CC4CB2CC22}"/>
              </a:ext>
            </a:extLst>
          </p:cNvPr>
          <p:cNvPicPr>
            <a:picLocks noChangeAspect="1"/>
          </p:cNvPicPr>
          <p:nvPr/>
        </p:nvPicPr>
        <p:blipFill>
          <a:blip r:embed="rId9"/>
          <a:stretch>
            <a:fillRect/>
          </a:stretch>
        </p:blipFill>
        <p:spPr>
          <a:xfrm>
            <a:off x="23251345" y="6162018"/>
            <a:ext cx="1010068" cy="1010068"/>
          </a:xfrm>
          <a:prstGeom prst="rect">
            <a:avLst/>
          </a:prstGeom>
        </p:spPr>
      </p:pic>
      <p:pic>
        <p:nvPicPr>
          <p:cNvPr id="121" name="Picture 120">
            <a:extLst>
              <a:ext uri="{FF2B5EF4-FFF2-40B4-BE49-F238E27FC236}">
                <a16:creationId xmlns:a16="http://schemas.microsoft.com/office/drawing/2014/main" id="{68C52711-1F25-41D9-949E-A6F1B9AB2577}"/>
              </a:ext>
            </a:extLst>
          </p:cNvPr>
          <p:cNvPicPr>
            <a:picLocks noChangeAspect="1"/>
          </p:cNvPicPr>
          <p:nvPr/>
        </p:nvPicPr>
        <p:blipFill>
          <a:blip r:embed="rId9"/>
          <a:stretch>
            <a:fillRect/>
          </a:stretch>
        </p:blipFill>
        <p:spPr>
          <a:xfrm>
            <a:off x="26003689" y="7324486"/>
            <a:ext cx="1010068" cy="1010068"/>
          </a:xfrm>
          <a:prstGeom prst="rect">
            <a:avLst/>
          </a:prstGeom>
        </p:spPr>
      </p:pic>
      <p:pic>
        <p:nvPicPr>
          <p:cNvPr id="122" name="Picture 121">
            <a:extLst>
              <a:ext uri="{FF2B5EF4-FFF2-40B4-BE49-F238E27FC236}">
                <a16:creationId xmlns:a16="http://schemas.microsoft.com/office/drawing/2014/main" id="{7537800F-875C-4238-A329-8CEA62DF13D6}"/>
              </a:ext>
            </a:extLst>
          </p:cNvPr>
          <p:cNvPicPr>
            <a:picLocks noChangeAspect="1"/>
          </p:cNvPicPr>
          <p:nvPr/>
        </p:nvPicPr>
        <p:blipFill>
          <a:blip r:embed="rId9"/>
          <a:stretch>
            <a:fillRect/>
          </a:stretch>
        </p:blipFill>
        <p:spPr>
          <a:xfrm>
            <a:off x="23260489" y="9419873"/>
            <a:ext cx="1010068" cy="1010068"/>
          </a:xfrm>
          <a:prstGeom prst="rect">
            <a:avLst/>
          </a:prstGeom>
        </p:spPr>
      </p:pic>
      <p:pic>
        <p:nvPicPr>
          <p:cNvPr id="123" name="Picture 122">
            <a:extLst>
              <a:ext uri="{FF2B5EF4-FFF2-40B4-BE49-F238E27FC236}">
                <a16:creationId xmlns:a16="http://schemas.microsoft.com/office/drawing/2014/main" id="{35D7842F-6BB0-4E93-A0A0-DBE45A68765E}"/>
              </a:ext>
            </a:extLst>
          </p:cNvPr>
          <p:cNvPicPr>
            <a:picLocks noChangeAspect="1"/>
          </p:cNvPicPr>
          <p:nvPr/>
        </p:nvPicPr>
        <p:blipFill>
          <a:blip r:embed="rId9"/>
          <a:stretch>
            <a:fillRect/>
          </a:stretch>
        </p:blipFill>
        <p:spPr>
          <a:xfrm>
            <a:off x="27216793" y="9480566"/>
            <a:ext cx="1010068" cy="1010068"/>
          </a:xfrm>
          <a:prstGeom prst="rect">
            <a:avLst/>
          </a:prstGeom>
        </p:spPr>
      </p:pic>
      <p:cxnSp>
        <p:nvCxnSpPr>
          <p:cNvPr id="124" name="Straight Connector 123">
            <a:extLst>
              <a:ext uri="{FF2B5EF4-FFF2-40B4-BE49-F238E27FC236}">
                <a16:creationId xmlns:a16="http://schemas.microsoft.com/office/drawing/2014/main" id="{82ACFB3F-09E7-4A70-8973-4C7C9F550264}"/>
              </a:ext>
            </a:extLst>
          </p:cNvPr>
          <p:cNvCxnSpPr>
            <a:cxnSpLocks/>
          </p:cNvCxnSpPr>
          <p:nvPr/>
        </p:nvCxnSpPr>
        <p:spPr bwMode="auto">
          <a:xfrm flipV="1">
            <a:off x="15615103" y="12175201"/>
            <a:ext cx="12660993" cy="31536"/>
          </a:xfrm>
          <a:prstGeom prst="line">
            <a:avLst/>
          </a:prstGeom>
          <a:noFill/>
          <a:ln w="25400" cap="flat" cmpd="sng" algn="ctr">
            <a:solidFill>
              <a:schemeClr val="tx1"/>
            </a:solidFill>
            <a:prstDash val="dash"/>
            <a:round/>
            <a:headEnd type="none" w="med" len="med"/>
            <a:tailEnd type="none" w="med" len="med"/>
          </a:ln>
          <a:effectLst/>
        </p:spPr>
      </p:cxnSp>
      <p:sp>
        <p:nvSpPr>
          <p:cNvPr id="125" name="TextBox 3">
            <a:extLst>
              <a:ext uri="{FF2B5EF4-FFF2-40B4-BE49-F238E27FC236}">
                <a16:creationId xmlns:a16="http://schemas.microsoft.com/office/drawing/2014/main" id="{76E44950-CDA5-477B-BB37-743EEB75CF16}"/>
              </a:ext>
            </a:extLst>
          </p:cNvPr>
          <p:cNvSpPr txBox="1">
            <a:spLocks noChangeArrowheads="1"/>
          </p:cNvSpPr>
          <p:nvPr/>
        </p:nvSpPr>
        <p:spPr bwMode="auto">
          <a:xfrm>
            <a:off x="30115893" y="19172892"/>
            <a:ext cx="12998450" cy="2062103"/>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spcBef>
                <a:spcPts val="0"/>
              </a:spcBef>
            </a:pPr>
            <a:r>
              <a:rPr lang="en-US" altLang="en-US" sz="3200" dirty="0">
                <a:latin typeface="Arial" charset="0"/>
                <a:ea typeface="Arial" charset="0"/>
              </a:rPr>
              <a:t>Size of grid: 50x50, Sheep Production: 3.0%, Wolves Production: 1.0%, Wolf Energy: 40, Sheep Energy: 25, Initial Number of Agents: 20 of each, Energy Gained from Eating Sheep: 40, Energy Gained from Eating Grass: 2, Time Needed for Grass to Grow Back: 60 ticks</a:t>
            </a:r>
          </a:p>
        </p:txBody>
      </p:sp>
      <p:cxnSp>
        <p:nvCxnSpPr>
          <p:cNvPr id="126" name="Straight Connector 125">
            <a:extLst>
              <a:ext uri="{FF2B5EF4-FFF2-40B4-BE49-F238E27FC236}">
                <a16:creationId xmlns:a16="http://schemas.microsoft.com/office/drawing/2014/main" id="{EE0E3102-B514-4D79-A334-8DA46EBF5490}"/>
              </a:ext>
            </a:extLst>
          </p:cNvPr>
          <p:cNvCxnSpPr>
            <a:cxnSpLocks/>
          </p:cNvCxnSpPr>
          <p:nvPr/>
        </p:nvCxnSpPr>
        <p:spPr bwMode="auto">
          <a:xfrm flipV="1">
            <a:off x="15615103" y="15775102"/>
            <a:ext cx="12660993" cy="31536"/>
          </a:xfrm>
          <a:prstGeom prst="line">
            <a:avLst/>
          </a:prstGeom>
          <a:noFill/>
          <a:ln w="25400" cap="flat" cmpd="sng" algn="ctr">
            <a:solidFill>
              <a:schemeClr val="tx1"/>
            </a:solidFill>
            <a:prstDash val="dash"/>
            <a:round/>
            <a:headEnd type="none" w="med" len="med"/>
            <a:tailEnd type="none" w="med" len="med"/>
          </a:ln>
          <a:effectLst/>
        </p:spPr>
      </p:cxnSp>
      <p:sp>
        <p:nvSpPr>
          <p:cNvPr id="127" name="TextBox 3">
            <a:extLst>
              <a:ext uri="{FF2B5EF4-FFF2-40B4-BE49-F238E27FC236}">
                <a16:creationId xmlns:a16="http://schemas.microsoft.com/office/drawing/2014/main" id="{1EA404D2-C86D-4B6C-BFFF-DFFE7370A8DB}"/>
              </a:ext>
            </a:extLst>
          </p:cNvPr>
          <p:cNvSpPr txBox="1">
            <a:spLocks noChangeArrowheads="1"/>
          </p:cNvSpPr>
          <p:nvPr/>
        </p:nvSpPr>
        <p:spPr bwMode="auto">
          <a:xfrm>
            <a:off x="15283543" y="16221019"/>
            <a:ext cx="4245430" cy="6501010"/>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800000"/>
                </a:solidFill>
                <a:latin typeface="+mj-lt"/>
              </a:rPr>
              <a:t>Process</a:t>
            </a:r>
          </a:p>
          <a:p>
            <a:pPr>
              <a:lnSpc>
                <a:spcPts val="5600"/>
              </a:lnSpc>
              <a:spcBef>
                <a:spcPts val="0"/>
              </a:spcBef>
            </a:pPr>
            <a:r>
              <a:rPr lang="en-US" altLang="en-US" sz="3400" dirty="0">
                <a:latin typeface="Arial" charset="0"/>
                <a:ea typeface="Arial" charset="0"/>
              </a:rPr>
              <a:t>Without a limit on how the sheep population can grow, we see the system is unstable as the wolf population eventually exterminates the sheep.</a:t>
            </a:r>
          </a:p>
        </p:txBody>
      </p:sp>
      <p:pic>
        <p:nvPicPr>
          <p:cNvPr id="129" name="Picture 128">
            <a:extLst>
              <a:ext uri="{FF2B5EF4-FFF2-40B4-BE49-F238E27FC236}">
                <a16:creationId xmlns:a16="http://schemas.microsoft.com/office/drawing/2014/main" id="{B83BC79C-5B1B-4F32-8626-6BB65F757A0B}"/>
              </a:ext>
            </a:extLst>
          </p:cNvPr>
          <p:cNvPicPr>
            <a:picLocks noChangeAspect="1"/>
          </p:cNvPicPr>
          <p:nvPr/>
        </p:nvPicPr>
        <p:blipFill rotWithShape="1">
          <a:blip r:embed="rId10"/>
          <a:srcRect l="2420" t="5120" r="7311"/>
          <a:stretch/>
        </p:blipFill>
        <p:spPr>
          <a:xfrm>
            <a:off x="19506327" y="16109555"/>
            <a:ext cx="9601200" cy="7474068"/>
          </a:xfrm>
          <a:prstGeom prst="rect">
            <a:avLst/>
          </a:prstGeom>
        </p:spPr>
      </p:pic>
      <p:pic>
        <p:nvPicPr>
          <p:cNvPr id="131" name="Picture 130">
            <a:extLst>
              <a:ext uri="{FF2B5EF4-FFF2-40B4-BE49-F238E27FC236}">
                <a16:creationId xmlns:a16="http://schemas.microsoft.com/office/drawing/2014/main" id="{AC80F1CE-6876-41C2-9D6E-F03CE8F18429}"/>
              </a:ext>
            </a:extLst>
          </p:cNvPr>
          <p:cNvPicPr>
            <a:picLocks noChangeAspect="1"/>
          </p:cNvPicPr>
          <p:nvPr/>
        </p:nvPicPr>
        <p:blipFill rotWithShape="1">
          <a:blip r:embed="rId11"/>
          <a:srcRect l="13163" t="12916" r="71730" b="74806"/>
          <a:stretch/>
        </p:blipFill>
        <p:spPr>
          <a:xfrm>
            <a:off x="20738976" y="16810328"/>
            <a:ext cx="1851666" cy="893909"/>
          </a:xfrm>
          <a:prstGeom prst="rect">
            <a:avLst/>
          </a:prstGeom>
        </p:spPr>
      </p:pic>
      <p:pic>
        <p:nvPicPr>
          <p:cNvPr id="135" name="Picture 134">
            <a:extLst>
              <a:ext uri="{FF2B5EF4-FFF2-40B4-BE49-F238E27FC236}">
                <a16:creationId xmlns:a16="http://schemas.microsoft.com/office/drawing/2014/main" id="{71FF125C-17E7-48D4-A2BA-57E5CC52E6C3}"/>
              </a:ext>
            </a:extLst>
          </p:cNvPr>
          <p:cNvPicPr>
            <a:picLocks noChangeAspect="1"/>
          </p:cNvPicPr>
          <p:nvPr/>
        </p:nvPicPr>
        <p:blipFill rotWithShape="1">
          <a:blip r:embed="rId12"/>
          <a:srcRect l="2941" t="4069" r="9256" b="2393"/>
          <a:stretch/>
        </p:blipFill>
        <p:spPr>
          <a:xfrm>
            <a:off x="14785789" y="23190406"/>
            <a:ext cx="8818415" cy="6957788"/>
          </a:xfrm>
          <a:prstGeom prst="rect">
            <a:avLst/>
          </a:prstGeom>
        </p:spPr>
      </p:pic>
      <p:sp>
        <p:nvSpPr>
          <p:cNvPr id="136" name="TextBox 3">
            <a:extLst>
              <a:ext uri="{FF2B5EF4-FFF2-40B4-BE49-F238E27FC236}">
                <a16:creationId xmlns:a16="http://schemas.microsoft.com/office/drawing/2014/main" id="{642C32DC-338B-4964-BE1A-496F76343192}"/>
              </a:ext>
            </a:extLst>
          </p:cNvPr>
          <p:cNvSpPr txBox="1">
            <a:spLocks noChangeArrowheads="1"/>
          </p:cNvSpPr>
          <p:nvPr/>
        </p:nvSpPr>
        <p:spPr bwMode="auto">
          <a:xfrm>
            <a:off x="23817072" y="23556046"/>
            <a:ext cx="4912100" cy="6475362"/>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5600"/>
              </a:lnSpc>
              <a:spcBef>
                <a:spcPts val="0"/>
              </a:spcBef>
            </a:pPr>
            <a:r>
              <a:rPr lang="en-US" altLang="en-US" sz="3400" dirty="0">
                <a:latin typeface="Arial" charset="0"/>
                <a:ea typeface="Arial" charset="0"/>
              </a:rPr>
              <a:t>Through adding the necessity for sheep to eat grass to stay alive, the total population is limited which greatly increased the stability of the total ecosystem, but still it oscillated out of control.</a:t>
            </a:r>
          </a:p>
        </p:txBody>
      </p:sp>
      <p:sp>
        <p:nvSpPr>
          <p:cNvPr id="141" name="TextBox 3">
            <a:extLst>
              <a:ext uri="{FF2B5EF4-FFF2-40B4-BE49-F238E27FC236}">
                <a16:creationId xmlns:a16="http://schemas.microsoft.com/office/drawing/2014/main" id="{46A7FB63-D0E2-444A-8B38-1AD60B92595F}"/>
              </a:ext>
            </a:extLst>
          </p:cNvPr>
          <p:cNvSpPr txBox="1">
            <a:spLocks noChangeArrowheads="1"/>
          </p:cNvSpPr>
          <p:nvPr/>
        </p:nvSpPr>
        <p:spPr bwMode="auto">
          <a:xfrm>
            <a:off x="15293272" y="12731267"/>
            <a:ext cx="13435900" cy="2921954"/>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800000"/>
                </a:solidFill>
                <a:latin typeface="+mj-lt"/>
              </a:rPr>
              <a:t>Parameters</a:t>
            </a:r>
          </a:p>
          <a:p>
            <a:pPr algn="just">
              <a:lnSpc>
                <a:spcPts val="5600"/>
              </a:lnSpc>
              <a:spcBef>
                <a:spcPts val="0"/>
              </a:spcBef>
            </a:pPr>
            <a:r>
              <a:rPr lang="en-US" altLang="en-US" sz="3800" dirty="0">
                <a:latin typeface="Arial" charset="0"/>
                <a:ea typeface="Arial" charset="0"/>
              </a:rPr>
              <a:t>Size of grid, number of time ticks, agent production rates, initial agent energies, initial agent positions, initial number of agents, energy gained from actions</a:t>
            </a:r>
          </a:p>
        </p:txBody>
      </p:sp>
      <p:sp>
        <p:nvSpPr>
          <p:cNvPr id="142" name="TextBox 3">
            <a:extLst>
              <a:ext uri="{FF2B5EF4-FFF2-40B4-BE49-F238E27FC236}">
                <a16:creationId xmlns:a16="http://schemas.microsoft.com/office/drawing/2014/main" id="{B2A8C369-90C5-4FFC-A4C6-2FFE4C9E775A}"/>
              </a:ext>
            </a:extLst>
          </p:cNvPr>
          <p:cNvSpPr txBox="1">
            <a:spLocks noChangeArrowheads="1"/>
          </p:cNvSpPr>
          <p:nvPr/>
        </p:nvSpPr>
        <p:spPr bwMode="auto">
          <a:xfrm>
            <a:off x="30017922" y="21634047"/>
            <a:ext cx="12998450" cy="8667116"/>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800000"/>
                </a:solidFill>
                <a:latin typeface="+mj-lt"/>
              </a:rPr>
              <a:t>Conclusion</a:t>
            </a:r>
          </a:p>
          <a:p>
            <a:pPr algn="just">
              <a:lnSpc>
                <a:spcPts val="5600"/>
              </a:lnSpc>
              <a:spcBef>
                <a:spcPts val="0"/>
              </a:spcBef>
            </a:pPr>
            <a:r>
              <a:rPr lang="en-US" altLang="en-US" sz="3800" dirty="0">
                <a:latin typeface="Arial" charset="0"/>
                <a:ea typeface="Arial" charset="0"/>
              </a:rPr>
              <a:t>From this model arises the necessity for a limiting factor on the prey. Without this part of the system in place, the predators would grow at a pace that eventually exterminates the prey. Another important aspect of this model was the need for a higher prey reproduction rate, which reduced the probability of the predators dying off as there was always prey to feed off of. The benefits of an agent-based model is the ability to actually include random fluctuations rather than simply oscillate up and down at a fairly regular period which is predicted by the </a:t>
            </a:r>
            <a:r>
              <a:rPr lang="en-US" altLang="en-US" sz="3800" dirty="0" err="1">
                <a:latin typeface="Arial" charset="0"/>
                <a:ea typeface="Arial" charset="0"/>
              </a:rPr>
              <a:t>Lotka</a:t>
            </a:r>
            <a:r>
              <a:rPr lang="en-US" altLang="en-US" sz="3800" dirty="0">
                <a:latin typeface="Arial" charset="0"/>
                <a:ea typeface="Arial" charset="0"/>
              </a:rPr>
              <a:t>-Volterra equations.</a:t>
            </a:r>
          </a:p>
        </p:txBody>
      </p:sp>
      <p:cxnSp>
        <p:nvCxnSpPr>
          <p:cNvPr id="143" name="Straight Connector 142">
            <a:extLst>
              <a:ext uri="{FF2B5EF4-FFF2-40B4-BE49-F238E27FC236}">
                <a16:creationId xmlns:a16="http://schemas.microsoft.com/office/drawing/2014/main" id="{0E3F3404-AF4D-4FD7-9815-12A9E2ACCB82}"/>
              </a:ext>
            </a:extLst>
          </p:cNvPr>
          <p:cNvCxnSpPr>
            <a:cxnSpLocks/>
          </p:cNvCxnSpPr>
          <p:nvPr/>
        </p:nvCxnSpPr>
        <p:spPr bwMode="auto">
          <a:xfrm flipV="1">
            <a:off x="30216123" y="21385293"/>
            <a:ext cx="12660993" cy="31536"/>
          </a:xfrm>
          <a:prstGeom prst="line">
            <a:avLst/>
          </a:prstGeom>
          <a:noFill/>
          <a:ln w="25400" cap="flat" cmpd="sng" algn="ctr">
            <a:solidFill>
              <a:schemeClr val="tx1"/>
            </a:solidFill>
            <a:prstDash val="dash"/>
            <a:round/>
            <a:headEnd type="none" w="med" len="med"/>
            <a:tailEnd type="none" w="med" len="med"/>
          </a:ln>
          <a:effectLst/>
        </p:spPr>
      </p:cxnSp>
      <p:pic>
        <p:nvPicPr>
          <p:cNvPr id="3" name="Picture 2">
            <a:extLst>
              <a:ext uri="{FF2B5EF4-FFF2-40B4-BE49-F238E27FC236}">
                <a16:creationId xmlns:a16="http://schemas.microsoft.com/office/drawing/2014/main" id="{FC009D40-8390-4D7E-8560-FF04BC9DFAE5}"/>
              </a:ext>
            </a:extLst>
          </p:cNvPr>
          <p:cNvPicPr>
            <a:picLocks noChangeAspect="1"/>
          </p:cNvPicPr>
          <p:nvPr/>
        </p:nvPicPr>
        <p:blipFill>
          <a:blip r:embed="rId13"/>
          <a:stretch>
            <a:fillRect/>
          </a:stretch>
        </p:blipFill>
        <p:spPr>
          <a:xfrm>
            <a:off x="30588857" y="6539883"/>
            <a:ext cx="11612630" cy="6897903"/>
          </a:xfrm>
          <a:prstGeom prst="rect">
            <a:avLst/>
          </a:prstGeom>
        </p:spPr>
      </p:pic>
      <p:sp>
        <p:nvSpPr>
          <p:cNvPr id="140" name="TextBox 3">
            <a:extLst>
              <a:ext uri="{FF2B5EF4-FFF2-40B4-BE49-F238E27FC236}">
                <a16:creationId xmlns:a16="http://schemas.microsoft.com/office/drawing/2014/main" id="{6D9B1D0F-D753-4744-A27D-40AC00F128EB}"/>
              </a:ext>
            </a:extLst>
          </p:cNvPr>
          <p:cNvSpPr txBox="1">
            <a:spLocks noChangeArrowheads="1"/>
          </p:cNvSpPr>
          <p:nvPr/>
        </p:nvSpPr>
        <p:spPr bwMode="auto">
          <a:xfrm>
            <a:off x="30115893" y="6180638"/>
            <a:ext cx="12998450" cy="682238"/>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800000"/>
                </a:solidFill>
                <a:latin typeface="+mj-lt"/>
              </a:rPr>
              <a:t>Results</a:t>
            </a:r>
          </a:p>
        </p:txBody>
      </p:sp>
      <p:pic>
        <p:nvPicPr>
          <p:cNvPr id="5" name="Picture 4">
            <a:extLst>
              <a:ext uri="{FF2B5EF4-FFF2-40B4-BE49-F238E27FC236}">
                <a16:creationId xmlns:a16="http://schemas.microsoft.com/office/drawing/2014/main" id="{52FFE09A-80F9-48CD-87C9-0D6DC09E749C}"/>
              </a:ext>
            </a:extLst>
          </p:cNvPr>
          <p:cNvPicPr>
            <a:picLocks noChangeAspect="1"/>
          </p:cNvPicPr>
          <p:nvPr/>
        </p:nvPicPr>
        <p:blipFill rotWithShape="1">
          <a:blip r:embed="rId14"/>
          <a:srcRect t="11644"/>
          <a:stretch/>
        </p:blipFill>
        <p:spPr>
          <a:xfrm>
            <a:off x="30611508" y="12993655"/>
            <a:ext cx="11612630" cy="6094709"/>
          </a:xfrm>
          <a:prstGeom prst="rect">
            <a:avLst/>
          </a:prstGeom>
        </p:spPr>
      </p:pic>
    </p:spTree>
    <p:extLst>
      <p:ext uri="{BB962C8B-B14F-4D97-AF65-F5344CB8AC3E}">
        <p14:creationId xmlns:p14="http://schemas.microsoft.com/office/powerpoint/2010/main" val="1415001540"/>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1339</TotalTime>
  <Words>492</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Aaron Holman</dc:creator>
  <cp:keywords/>
  <dc:description/>
  <cp:lastModifiedBy>Aaron Holman</cp:lastModifiedBy>
  <cp:revision>87</cp:revision>
  <cp:lastPrinted>2018-07-27T15:05:13Z</cp:lastPrinted>
  <dcterms:created xsi:type="dcterms:W3CDTF">2016-09-29T18:43:16Z</dcterms:created>
  <dcterms:modified xsi:type="dcterms:W3CDTF">2018-12-03T20:28:03Z</dcterms:modified>
  <cp:category/>
</cp:coreProperties>
</file>