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7" r:id="rId6"/>
    <p:sldId id="260" r:id="rId7"/>
    <p:sldId id="268" r:id="rId8"/>
    <p:sldId id="266" r:id="rId9"/>
    <p:sldId id="261" r:id="rId10"/>
    <p:sldId id="262" r:id="rId11"/>
    <p:sldId id="263" r:id="rId12"/>
    <p:sldId id="269" r:id="rId13"/>
    <p:sldId id="270" r:id="rId14"/>
    <p:sldId id="265"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CA14D-3BBB-4432-A703-477CEE118DE4}" v="4" dt="2020-01-10T19:39:35.319"/>
    <p1510:client id="{36BC4A4D-94FA-45C5-8618-3AF81093D570}" v="15" dt="2019-12-02T00:55:00.798"/>
    <p1510:client id="{68CEDB64-D2B1-4E45-B6CA-FCC4927380EB}" v="4718" dt="2019-12-01T01:30:24.694"/>
    <p1510:client id="{876F5A45-CB46-4CFF-AE8E-5FD14CE736D3}" v="35" dt="2019-11-20T14:34:38.343"/>
    <p1510:client id="{898F4A56-B63C-463A-82BB-1FB8F5A6B65F}" v="104" dt="2019-12-02T00:47:59.273"/>
    <p1510:client id="{8CB8E825-4E5F-468B-A861-13AEAF7BC821}" v="7" dt="2020-07-23T21:40:51.786"/>
    <p1510:client id="{DAD665AA-57A7-4F4F-AF92-DEDBD2647AC3}" v="231" dt="2022-11-15T16:38:55.297"/>
    <p1510:client id="{EE2EBE47-F41E-42E6-AB10-B0917CFD5C4C}" v="9" dt="2020-07-23T21:27:35.572"/>
    <p1510:client id="{FBA629C9-716D-4A2A-B86F-749C07BA6E11}" v="948" dt="2022-11-16T19:50:34.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72030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133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23922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93616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81248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07375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22479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14997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5988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9817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0804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3730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3249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2718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8603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026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5125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94050565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kubernetes.io/case-studi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kubernetes.io/docs/tutorials/"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www.aholdengouveia.name/SmartHome/Virtualizationsetup.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eb.archive.org/web/20220725155332/https:/www.slintel.com/tech/containerization/docker-market-share"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hyperlink" Target="https://hub.docker.com/_/httpd" TargetMode="External"/><Relationship Id="rId2" Type="http://schemas.openxmlformats.org/officeDocument/2006/relationships/hyperlink" Target="https://hub.docker.com/_/python?tab=tag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ker-curriculum.com/"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Linux Administration</a:t>
            </a:r>
          </a:p>
        </p:txBody>
      </p:sp>
      <p:sp>
        <p:nvSpPr>
          <p:cNvPr id="3" name="Subtitle 2"/>
          <p:cNvSpPr>
            <a:spLocks noGrp="1"/>
          </p:cNvSpPr>
          <p:nvPr>
            <p:ph type="subTitle" idx="1"/>
          </p:nvPr>
        </p:nvSpPr>
        <p:spPr/>
        <p:txBody>
          <a:bodyPr/>
          <a:lstStyle/>
          <a:p>
            <a:r>
              <a:rPr lang="en-US" dirty="0"/>
              <a:t>Week 11 &amp; 12</a:t>
            </a:r>
          </a:p>
          <a:p>
            <a:r>
              <a:rPr lang="en-US" dirty="0"/>
              <a:t>Containers and container management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662B-56AF-4CA1-A21A-AFB6AC10EB6E}"/>
              </a:ext>
            </a:extLst>
          </p:cNvPr>
          <p:cNvSpPr>
            <a:spLocks noGrp="1"/>
          </p:cNvSpPr>
          <p:nvPr>
            <p:ph type="title"/>
          </p:nvPr>
        </p:nvSpPr>
        <p:spPr/>
        <p:txBody>
          <a:bodyPr/>
          <a:lstStyle/>
          <a:p>
            <a:r>
              <a:rPr lang="en-US" dirty="0"/>
              <a:t>Kubernetes</a:t>
            </a:r>
          </a:p>
        </p:txBody>
      </p:sp>
      <p:sp>
        <p:nvSpPr>
          <p:cNvPr id="3" name="Content Placeholder 2">
            <a:extLst>
              <a:ext uri="{FF2B5EF4-FFF2-40B4-BE49-F238E27FC236}">
                <a16:creationId xmlns:a16="http://schemas.microsoft.com/office/drawing/2014/main" id="{80601ABF-3509-44C8-B1BC-BF9B3D61CADC}"/>
              </a:ext>
            </a:extLst>
          </p:cNvPr>
          <p:cNvSpPr>
            <a:spLocks noGrp="1"/>
          </p:cNvSpPr>
          <p:nvPr>
            <p:ph idx="1"/>
          </p:nvPr>
        </p:nvSpPr>
        <p:spPr/>
        <p:txBody>
          <a:bodyPr vert="horz" lIns="91440" tIns="45720" rIns="91440" bIns="45720" rtlCol="0" anchor="t">
            <a:normAutofit lnSpcReduction="10000"/>
          </a:bodyPr>
          <a:lstStyle/>
          <a:p>
            <a:r>
              <a:rPr lang="en-US" dirty="0"/>
              <a:t>Also referred to as K8</a:t>
            </a:r>
          </a:p>
          <a:p>
            <a:r>
              <a:rPr lang="en-US" dirty="0"/>
              <a:t>Open source</a:t>
            </a:r>
          </a:p>
          <a:p>
            <a:r>
              <a:rPr lang="en-US" dirty="0">
                <a:ea typeface="+mj-lt"/>
                <a:cs typeface="+mj-lt"/>
              </a:rPr>
              <a:t>Started by Google, Still used as it's Container as a Service (CaaS). Used and developed by them because of their production use of containers. </a:t>
            </a:r>
          </a:p>
          <a:p>
            <a:r>
              <a:rPr lang="en-US" dirty="0">
                <a:ea typeface="+mj-lt"/>
                <a:cs typeface="+mj-lt"/>
              </a:rPr>
              <a:t>Runs some of the largest software services by scale. Users include Google, Spotify, Bose, CapitalOne, Comcast, </a:t>
            </a:r>
            <a:r>
              <a:rPr lang="en-US" dirty="0" err="1">
                <a:ea typeface="+mj-lt"/>
                <a:cs typeface="+mj-lt"/>
              </a:rPr>
              <a:t>ebay</a:t>
            </a:r>
            <a:r>
              <a:rPr lang="en-US" dirty="0">
                <a:ea typeface="+mj-lt"/>
                <a:cs typeface="+mj-lt"/>
              </a:rPr>
              <a:t>, IBM, Pinterest, </a:t>
            </a:r>
            <a:r>
              <a:rPr lang="en-US" dirty="0" err="1">
                <a:ea typeface="+mj-lt"/>
                <a:cs typeface="+mj-lt"/>
              </a:rPr>
              <a:t>Pokemon</a:t>
            </a:r>
            <a:r>
              <a:rPr lang="en-US" dirty="0">
                <a:ea typeface="+mj-lt"/>
                <a:cs typeface="+mj-lt"/>
              </a:rPr>
              <a:t> Go and more </a:t>
            </a:r>
            <a:r>
              <a:rPr lang="en-US" dirty="0">
                <a:ea typeface="+mj-lt"/>
                <a:cs typeface="+mj-lt"/>
                <a:hlinkClick r:id="rId2"/>
              </a:rPr>
              <a:t>https://kubernetes.io/case-studies/</a:t>
            </a:r>
            <a:r>
              <a:rPr lang="en-US" dirty="0">
                <a:ea typeface="+mj-lt"/>
                <a:cs typeface="+mj-lt"/>
              </a:rPr>
              <a:t> </a:t>
            </a:r>
          </a:p>
          <a:p>
            <a:r>
              <a:rPr lang="en-US" dirty="0">
                <a:ea typeface="+mj-lt"/>
                <a:cs typeface="+mj-lt"/>
              </a:rPr>
              <a:t>Currently the most popular option. </a:t>
            </a:r>
          </a:p>
          <a:p>
            <a:r>
              <a:rPr lang="en-US" dirty="0">
                <a:ea typeface="+mj-lt"/>
                <a:cs typeface="+mj-lt"/>
              </a:rPr>
              <a:t>YAML based deployment. </a:t>
            </a:r>
            <a:endParaRPr lang="en-US">
              <a:ea typeface="+mj-lt"/>
              <a:cs typeface="+mj-lt"/>
            </a:endParaRPr>
          </a:p>
          <a:p>
            <a:r>
              <a:rPr lang="en-US" dirty="0">
                <a:ea typeface="+mj-lt"/>
                <a:cs typeface="+mj-lt"/>
              </a:rPr>
              <a:t>Uses pods, groups of containers scheduled together to make a single service</a:t>
            </a:r>
            <a:endParaRPr lang="en-US"/>
          </a:p>
          <a:p>
            <a:endParaRPr lang="en-US" dirty="0"/>
          </a:p>
        </p:txBody>
      </p:sp>
    </p:spTree>
    <p:extLst>
      <p:ext uri="{BB962C8B-B14F-4D97-AF65-F5344CB8AC3E}">
        <p14:creationId xmlns:p14="http://schemas.microsoft.com/office/powerpoint/2010/main" val="148464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7AD5D-6A06-48D9-9A03-89B53B7C81AA}"/>
              </a:ext>
            </a:extLst>
          </p:cNvPr>
          <p:cNvSpPr>
            <a:spLocks noGrp="1"/>
          </p:cNvSpPr>
          <p:nvPr>
            <p:ph type="title"/>
          </p:nvPr>
        </p:nvSpPr>
        <p:spPr/>
        <p:txBody>
          <a:bodyPr/>
          <a:lstStyle/>
          <a:p>
            <a:r>
              <a:rPr lang="en-US" dirty="0"/>
              <a:t>Kubernetes: How and why do we use it?</a:t>
            </a:r>
          </a:p>
        </p:txBody>
      </p:sp>
      <p:sp>
        <p:nvSpPr>
          <p:cNvPr id="3" name="Content Placeholder 2">
            <a:extLst>
              <a:ext uri="{FF2B5EF4-FFF2-40B4-BE49-F238E27FC236}">
                <a16:creationId xmlns:a16="http://schemas.microsoft.com/office/drawing/2014/main" id="{072DA0DD-C9F3-4EF2-B7E9-2DE2981E1660}"/>
              </a:ext>
            </a:extLst>
          </p:cNvPr>
          <p:cNvSpPr>
            <a:spLocks noGrp="1"/>
          </p:cNvSpPr>
          <p:nvPr>
            <p:ph idx="1"/>
          </p:nvPr>
        </p:nvSpPr>
        <p:spPr>
          <a:xfrm>
            <a:off x="1103312" y="1866013"/>
            <a:ext cx="7034353" cy="4382386"/>
          </a:xfrm>
        </p:spPr>
        <p:txBody>
          <a:bodyPr vert="horz" lIns="91440" tIns="45720" rIns="91440" bIns="45720" rtlCol="0" anchor="t">
            <a:normAutofit lnSpcReduction="10000"/>
          </a:bodyPr>
          <a:lstStyle/>
          <a:p>
            <a:r>
              <a:rPr lang="en-US" dirty="0"/>
              <a:t>What is Kubernetes?</a:t>
            </a:r>
          </a:p>
          <a:p>
            <a:pPr lvl="1">
              <a:buClr>
                <a:srgbClr val="8AD0D6"/>
              </a:buClr>
            </a:pPr>
            <a:r>
              <a:rPr lang="en-US" dirty="0">
                <a:ea typeface="+mj-lt"/>
                <a:cs typeface="+mj-lt"/>
              </a:rPr>
              <a:t>Think of Kubernetes like a magic Robot that helps us build the boxes, so instead of building the boxes ourselves (Docker) we ask the robot to build it for us.  The Magic robot also helps us manage our little boxes. I like to call the Robot </a:t>
            </a:r>
            <a:r>
              <a:rPr lang="en-US" dirty="0" err="1">
                <a:ea typeface="+mj-lt"/>
                <a:cs typeface="+mj-lt"/>
              </a:rPr>
              <a:t>Mechi</a:t>
            </a:r>
            <a:r>
              <a:rPr lang="en-US" dirty="0">
                <a:ea typeface="+mj-lt"/>
                <a:cs typeface="+mj-lt"/>
              </a:rPr>
              <a:t> :)</a:t>
            </a:r>
          </a:p>
          <a:p>
            <a:pPr>
              <a:buClr>
                <a:srgbClr val="8AD0D6"/>
              </a:buClr>
            </a:pPr>
            <a:r>
              <a:rPr lang="en-US" dirty="0"/>
              <a:t>What is </a:t>
            </a:r>
            <a:r>
              <a:rPr lang="en-US" dirty="0" err="1"/>
              <a:t>Yaml</a:t>
            </a:r>
            <a:r>
              <a:rPr lang="en-US" dirty="0"/>
              <a:t>?</a:t>
            </a:r>
          </a:p>
          <a:p>
            <a:pPr lvl="1">
              <a:buClr>
                <a:srgbClr val="8AD0D6"/>
              </a:buClr>
            </a:pPr>
            <a:r>
              <a:rPr lang="en-US" dirty="0"/>
              <a:t>Human Readable data-serialization Language</a:t>
            </a:r>
          </a:p>
          <a:p>
            <a:pPr lvl="1">
              <a:buClr>
                <a:srgbClr val="8AD0D6"/>
              </a:buClr>
            </a:pPr>
            <a:r>
              <a:rPr lang="en-US" dirty="0"/>
              <a:t>YAML </a:t>
            </a:r>
            <a:r>
              <a:rPr lang="en-US" dirty="0" err="1"/>
              <a:t>ain't</a:t>
            </a:r>
            <a:r>
              <a:rPr lang="en-US" dirty="0"/>
              <a:t> Markup Language</a:t>
            </a:r>
          </a:p>
          <a:p>
            <a:pPr>
              <a:buClr>
                <a:srgbClr val="8AD0D6"/>
              </a:buClr>
            </a:pPr>
            <a:r>
              <a:rPr lang="en-US" dirty="0"/>
              <a:t>How is this different then Docker?</a:t>
            </a:r>
          </a:p>
          <a:p>
            <a:pPr lvl="1">
              <a:buClr>
                <a:srgbClr val="8AD0D6"/>
              </a:buClr>
            </a:pPr>
            <a:r>
              <a:rPr lang="en-US" dirty="0"/>
              <a:t>If Docker allows us to build little boxes, Kubernetes is a magic robot that builds boxes based on recipes we give it instead of doing it ourselves. </a:t>
            </a:r>
          </a:p>
        </p:txBody>
      </p:sp>
      <p:pic>
        <p:nvPicPr>
          <p:cNvPr id="4" name="Picture 4" descr="Image of a robot named Mechi">
            <a:extLst>
              <a:ext uri="{FF2B5EF4-FFF2-40B4-BE49-F238E27FC236}">
                <a16:creationId xmlns:a16="http://schemas.microsoft.com/office/drawing/2014/main" id="{89A46462-0852-60B0-3547-2819132A29D5}"/>
              </a:ext>
            </a:extLst>
          </p:cNvPr>
          <p:cNvPicPr>
            <a:picLocks noChangeAspect="1"/>
          </p:cNvPicPr>
          <p:nvPr/>
        </p:nvPicPr>
        <p:blipFill>
          <a:blip r:embed="rId2"/>
          <a:stretch>
            <a:fillRect/>
          </a:stretch>
        </p:blipFill>
        <p:spPr>
          <a:xfrm>
            <a:off x="8682937" y="2586757"/>
            <a:ext cx="2733675" cy="3438525"/>
          </a:xfrm>
          <a:prstGeom prst="rect">
            <a:avLst/>
          </a:prstGeom>
        </p:spPr>
      </p:pic>
    </p:spTree>
    <p:extLst>
      <p:ext uri="{BB962C8B-B14F-4D97-AF65-F5344CB8AC3E}">
        <p14:creationId xmlns:p14="http://schemas.microsoft.com/office/powerpoint/2010/main" val="269730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D20F-FCC5-4BC6-A993-ABFD35C50533}"/>
              </a:ext>
            </a:extLst>
          </p:cNvPr>
          <p:cNvSpPr>
            <a:spLocks noGrp="1"/>
          </p:cNvSpPr>
          <p:nvPr>
            <p:ph type="title"/>
          </p:nvPr>
        </p:nvSpPr>
        <p:spPr/>
        <p:txBody>
          <a:bodyPr/>
          <a:lstStyle/>
          <a:p>
            <a:r>
              <a:rPr lang="en-US" dirty="0"/>
              <a:t>Kubernetes continues</a:t>
            </a:r>
          </a:p>
        </p:txBody>
      </p:sp>
      <p:sp>
        <p:nvSpPr>
          <p:cNvPr id="3" name="Content Placeholder 2">
            <a:extLst>
              <a:ext uri="{FF2B5EF4-FFF2-40B4-BE49-F238E27FC236}">
                <a16:creationId xmlns:a16="http://schemas.microsoft.com/office/drawing/2014/main" id="{3EFC951B-5DE4-B3E1-EFDF-2CCEDFB49D2E}"/>
              </a:ext>
            </a:extLst>
          </p:cNvPr>
          <p:cNvSpPr>
            <a:spLocks noGrp="1"/>
          </p:cNvSpPr>
          <p:nvPr>
            <p:ph idx="1"/>
          </p:nvPr>
        </p:nvSpPr>
        <p:spPr>
          <a:xfrm>
            <a:off x="1103312" y="2052918"/>
            <a:ext cx="6229221" cy="4195481"/>
          </a:xfrm>
        </p:spPr>
        <p:txBody>
          <a:bodyPr vert="horz" lIns="91440" tIns="45720" rIns="91440" bIns="45720" rtlCol="0" anchor="t">
            <a:normAutofit lnSpcReduction="10000"/>
          </a:bodyPr>
          <a:lstStyle/>
          <a:p>
            <a:pPr>
              <a:buClr>
                <a:srgbClr val="8AD0D6"/>
              </a:buClr>
            </a:pPr>
            <a:r>
              <a:rPr lang="en-US" dirty="0">
                <a:ea typeface="+mj-lt"/>
                <a:cs typeface="+mj-lt"/>
              </a:rPr>
              <a:t>Nodes – Computer we're running Kubernetes on</a:t>
            </a:r>
          </a:p>
          <a:p>
            <a:pPr>
              <a:buClr>
                <a:srgbClr val="8AD0D6"/>
              </a:buClr>
            </a:pPr>
            <a:r>
              <a:rPr lang="en-US" dirty="0"/>
              <a:t>Control Plane – How we manage the boxes</a:t>
            </a:r>
          </a:p>
          <a:p>
            <a:pPr>
              <a:buClr>
                <a:srgbClr val="8AD0D6"/>
              </a:buClr>
            </a:pPr>
            <a:r>
              <a:rPr lang="en-US" dirty="0"/>
              <a:t>Pods – Wrapper around the box</a:t>
            </a:r>
          </a:p>
          <a:p>
            <a:pPr>
              <a:buClr>
                <a:srgbClr val="8AD0D6"/>
              </a:buClr>
            </a:pPr>
            <a:r>
              <a:rPr lang="en-US" dirty="0"/>
              <a:t>Namespace – A way to isolate groups, resources must be uniquely named within a namespace but not everywhere</a:t>
            </a:r>
          </a:p>
          <a:p>
            <a:pPr>
              <a:buClr>
                <a:srgbClr val="8AD0D6"/>
              </a:buClr>
            </a:pPr>
            <a:r>
              <a:rPr lang="en-US" dirty="0"/>
              <a:t>Think of namespace like the name of a ship, the boxes that ship is bringing around is our containers</a:t>
            </a:r>
          </a:p>
          <a:p>
            <a:pPr>
              <a:buClr>
                <a:srgbClr val="8AD0D6"/>
              </a:buClr>
            </a:pPr>
            <a:r>
              <a:rPr lang="en-US" dirty="0"/>
              <a:t>YAML is used to write the recipes the magic robot follows to make our boxes.</a:t>
            </a:r>
          </a:p>
        </p:txBody>
      </p:sp>
      <p:pic>
        <p:nvPicPr>
          <p:cNvPr id="5" name="Picture 5" descr="Sample YAML file for an Apache container, file can be found at https://www.aholdengouveia.name/SmartHome/samplerecipe.yaml">
            <a:extLst>
              <a:ext uri="{FF2B5EF4-FFF2-40B4-BE49-F238E27FC236}">
                <a16:creationId xmlns:a16="http://schemas.microsoft.com/office/drawing/2014/main" id="{D872845F-1D6A-5490-65C7-53F72859C0FE}"/>
              </a:ext>
            </a:extLst>
          </p:cNvPr>
          <p:cNvPicPr>
            <a:picLocks noChangeAspect="1"/>
          </p:cNvPicPr>
          <p:nvPr/>
        </p:nvPicPr>
        <p:blipFill>
          <a:blip r:embed="rId2"/>
          <a:stretch>
            <a:fillRect/>
          </a:stretch>
        </p:blipFill>
        <p:spPr>
          <a:xfrm>
            <a:off x="7154174" y="1949836"/>
            <a:ext cx="4871049" cy="4755498"/>
          </a:xfrm>
          <a:prstGeom prst="rect">
            <a:avLst/>
          </a:prstGeom>
        </p:spPr>
      </p:pic>
    </p:spTree>
    <p:extLst>
      <p:ext uri="{BB962C8B-B14F-4D97-AF65-F5344CB8AC3E}">
        <p14:creationId xmlns:p14="http://schemas.microsoft.com/office/powerpoint/2010/main" val="1368330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20CF7-EB0A-C15E-5736-45A59AB0E39F}"/>
              </a:ext>
            </a:extLst>
          </p:cNvPr>
          <p:cNvSpPr>
            <a:spLocks noGrp="1"/>
          </p:cNvSpPr>
          <p:nvPr>
            <p:ph type="title"/>
          </p:nvPr>
        </p:nvSpPr>
        <p:spPr/>
        <p:txBody>
          <a:bodyPr/>
          <a:lstStyle/>
          <a:p>
            <a:r>
              <a:rPr lang="en-US" dirty="0" err="1"/>
              <a:t>Kubectl</a:t>
            </a:r>
          </a:p>
        </p:txBody>
      </p:sp>
      <p:sp>
        <p:nvSpPr>
          <p:cNvPr id="3" name="Content Placeholder 2">
            <a:extLst>
              <a:ext uri="{FF2B5EF4-FFF2-40B4-BE49-F238E27FC236}">
                <a16:creationId xmlns:a16="http://schemas.microsoft.com/office/drawing/2014/main" id="{4AD29724-3A40-48FB-1A83-ADDDD2DBAF24}"/>
              </a:ext>
            </a:extLst>
          </p:cNvPr>
          <p:cNvSpPr>
            <a:spLocks noGrp="1"/>
          </p:cNvSpPr>
          <p:nvPr>
            <p:ph idx="1"/>
          </p:nvPr>
        </p:nvSpPr>
        <p:spPr/>
        <p:txBody>
          <a:bodyPr vert="horz" lIns="91440" tIns="45720" rIns="91440" bIns="45720" rtlCol="0" anchor="t">
            <a:normAutofit fontScale="85000" lnSpcReduction="10000"/>
          </a:bodyPr>
          <a:lstStyle/>
          <a:p>
            <a:pPr>
              <a:buClr>
                <a:srgbClr val="8AD0D6"/>
              </a:buClr>
            </a:pPr>
            <a:r>
              <a:rPr lang="en-US" dirty="0"/>
              <a:t>What is </a:t>
            </a:r>
            <a:r>
              <a:rPr lang="en-US" dirty="0" err="1"/>
              <a:t>kubectl</a:t>
            </a:r>
          </a:p>
          <a:p>
            <a:pPr lvl="1">
              <a:buClr>
                <a:srgbClr val="8AD0D6"/>
              </a:buClr>
            </a:pPr>
            <a:r>
              <a:rPr lang="en-US" dirty="0"/>
              <a:t>A way to interact with the Kubernetes cluster from any computer</a:t>
            </a:r>
          </a:p>
          <a:p>
            <a:pPr lvl="1">
              <a:buClr>
                <a:srgbClr val="8AD0D6"/>
              </a:buClr>
            </a:pPr>
            <a:r>
              <a:rPr lang="en-US" dirty="0"/>
              <a:t>Can be run on your local machine to talk to </a:t>
            </a:r>
            <a:r>
              <a:rPr lang="en-US" dirty="0" err="1"/>
              <a:t>Mechi</a:t>
            </a:r>
            <a:r>
              <a:rPr lang="en-US" dirty="0"/>
              <a:t> on a server elsewhere.</a:t>
            </a:r>
          </a:p>
          <a:p>
            <a:pPr lvl="1">
              <a:buClr>
                <a:srgbClr val="8AD0D6"/>
              </a:buClr>
            </a:pPr>
            <a:r>
              <a:rPr lang="en-US" dirty="0"/>
              <a:t>Allows us to interact with the little boxes we've created</a:t>
            </a:r>
          </a:p>
          <a:p>
            <a:pPr>
              <a:buClr>
                <a:srgbClr val="8AD0D6"/>
              </a:buClr>
            </a:pPr>
            <a:r>
              <a:rPr lang="en-US" dirty="0"/>
              <a:t>How to use </a:t>
            </a:r>
            <a:r>
              <a:rPr lang="en-US" dirty="0" err="1"/>
              <a:t>kubectl</a:t>
            </a:r>
          </a:p>
          <a:p>
            <a:pPr lvl="1">
              <a:buClr>
                <a:srgbClr val="8AD0D6"/>
              </a:buClr>
            </a:pPr>
            <a:r>
              <a:rPr lang="en-US" dirty="0"/>
              <a:t>Install on your machine</a:t>
            </a:r>
          </a:p>
          <a:p>
            <a:pPr lvl="1">
              <a:buClr>
                <a:srgbClr val="8AD0D6"/>
              </a:buClr>
            </a:pPr>
            <a:r>
              <a:rPr lang="en-US" dirty="0"/>
              <a:t>Create a folder on your machine and go to it, this is where your files will live.</a:t>
            </a:r>
          </a:p>
          <a:p>
            <a:pPr lvl="1">
              <a:buClr>
                <a:srgbClr val="8AD0D6"/>
              </a:buClr>
            </a:pPr>
            <a:r>
              <a:rPr lang="en-US" dirty="0"/>
              <a:t>If you haven't already made a namespace that's first, then we create the boxes in the namespace.</a:t>
            </a:r>
          </a:p>
          <a:p>
            <a:pPr lvl="1">
              <a:buClr>
                <a:srgbClr val="8AD0D6"/>
              </a:buClr>
            </a:pPr>
            <a:r>
              <a:rPr lang="en-US" dirty="0"/>
              <a:t>Then we apply the </a:t>
            </a:r>
            <a:r>
              <a:rPr lang="en-US" dirty="0" err="1"/>
              <a:t>yaml</a:t>
            </a:r>
            <a:r>
              <a:rPr lang="en-US" dirty="0"/>
              <a:t> files, which is like saying "</a:t>
            </a:r>
            <a:r>
              <a:rPr lang="en-US" dirty="0" err="1"/>
              <a:t>Mechi</a:t>
            </a:r>
            <a:r>
              <a:rPr lang="en-US" dirty="0"/>
              <a:t> please go make a box from this recipe for me, thank you."</a:t>
            </a:r>
            <a:endParaRPr lang="en-US" dirty="0">
              <a:ea typeface="+mj-lt"/>
              <a:cs typeface="+mj-lt"/>
            </a:endParaRPr>
          </a:p>
          <a:p>
            <a:pPr>
              <a:buClr>
                <a:srgbClr val="8AD0D6"/>
              </a:buClr>
            </a:pPr>
            <a:r>
              <a:rPr lang="en-US" dirty="0">
                <a:ea typeface="+mj-lt"/>
                <a:cs typeface="+mj-lt"/>
              </a:rPr>
              <a:t>Examples of use can be found at: https://www.aholdengouveia.name/SmartHome/Virtualizationsetup.html</a:t>
            </a:r>
            <a:endParaRPr lang="en-US"/>
          </a:p>
        </p:txBody>
      </p:sp>
    </p:spTree>
    <p:extLst>
      <p:ext uri="{BB962C8B-B14F-4D97-AF65-F5344CB8AC3E}">
        <p14:creationId xmlns:p14="http://schemas.microsoft.com/office/powerpoint/2010/main" val="17389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B37DD-3581-4ABE-94B3-929C03616DF2}"/>
              </a:ext>
            </a:extLst>
          </p:cNvPr>
          <p:cNvSpPr>
            <a:spLocks noGrp="1"/>
          </p:cNvSpPr>
          <p:nvPr>
            <p:ph type="title"/>
          </p:nvPr>
        </p:nvSpPr>
        <p:spPr>
          <a:xfrm>
            <a:off x="648931" y="629266"/>
            <a:ext cx="4166510" cy="1622321"/>
          </a:xfrm>
        </p:spPr>
        <p:txBody>
          <a:bodyPr>
            <a:normAutofit/>
          </a:bodyPr>
          <a:lstStyle/>
          <a:p>
            <a:r>
              <a:rPr lang="en-US">
                <a:solidFill>
                  <a:srgbClr val="EBEBEB"/>
                </a:solidFill>
              </a:rPr>
              <a:t>Activity</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4" descr="XKCD comic of docker talking about how he didn&amp;#39;t know how to do anything but he can glue things together">
            <a:extLst>
              <a:ext uri="{FF2B5EF4-FFF2-40B4-BE49-F238E27FC236}">
                <a16:creationId xmlns:a16="http://schemas.microsoft.com/office/drawing/2014/main" id="{8B18D2BA-3B16-4CF9-8BD7-ADC560F48568}"/>
              </a:ext>
            </a:extLst>
          </p:cNvPr>
          <p:cNvPicPr>
            <a:picLocks noChangeAspect="1"/>
          </p:cNvPicPr>
          <p:nvPr/>
        </p:nvPicPr>
        <p:blipFill>
          <a:blip r:embed="rId2"/>
          <a:stretch>
            <a:fillRect/>
          </a:stretch>
        </p:blipFill>
        <p:spPr>
          <a:xfrm>
            <a:off x="6093992" y="1152603"/>
            <a:ext cx="4992689" cy="4986543"/>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4A01995-CB01-4062-AD4E-EDC4FF3D2692}"/>
              </a:ext>
            </a:extLst>
          </p:cNvPr>
          <p:cNvSpPr>
            <a:spLocks noGrp="1"/>
          </p:cNvSpPr>
          <p:nvPr>
            <p:ph idx="1"/>
          </p:nvPr>
        </p:nvSpPr>
        <p:spPr>
          <a:xfrm>
            <a:off x="648931" y="2438400"/>
            <a:ext cx="4166509" cy="3785419"/>
          </a:xfrm>
        </p:spPr>
        <p:txBody>
          <a:bodyPr vert="horz" lIns="91440" tIns="45720" rIns="91440" bIns="45720" rtlCol="0" anchor="t">
            <a:normAutofit fontScale="92500" lnSpcReduction="20000"/>
          </a:bodyPr>
          <a:lstStyle/>
          <a:p>
            <a:r>
              <a:rPr lang="en-US" dirty="0">
                <a:solidFill>
                  <a:srgbClr val="EBEBEB"/>
                </a:solidFill>
                <a:ea typeface="+mj-lt"/>
                <a:cs typeface="+mj-lt"/>
                <a:hlinkClick r:id="rId3"/>
              </a:rPr>
              <a:t>https://kubernetes.io/docs/tutorials/</a:t>
            </a:r>
            <a:r>
              <a:rPr lang="en-US" dirty="0">
                <a:solidFill>
                  <a:srgbClr val="EBEBEB"/>
                </a:solidFill>
                <a:ea typeface="+mj-lt"/>
                <a:cs typeface="+mj-lt"/>
              </a:rPr>
              <a:t> </a:t>
            </a:r>
            <a:endParaRPr lang="en-US" u="sng">
              <a:solidFill>
                <a:srgbClr val="EBEBEB"/>
              </a:solidFill>
              <a:ea typeface="+mj-lt"/>
              <a:cs typeface="+mj-lt"/>
            </a:endParaRPr>
          </a:p>
          <a:p>
            <a:r>
              <a:rPr lang="en-US" dirty="0">
                <a:solidFill>
                  <a:srgbClr val="EBEBEB"/>
                </a:solidFill>
                <a:ea typeface="+mj-lt"/>
                <a:cs typeface="+mj-lt"/>
              </a:rPr>
              <a:t>Go through the tutorial for Kubernetes Basics. </a:t>
            </a:r>
            <a:endParaRPr lang="en-US" dirty="0">
              <a:solidFill>
                <a:srgbClr val="000000"/>
              </a:solidFill>
              <a:ea typeface="+mj-lt"/>
              <a:cs typeface="+mj-lt"/>
            </a:endParaRPr>
          </a:p>
          <a:p>
            <a:pPr>
              <a:buClr>
                <a:srgbClr val="F7F7F7"/>
              </a:buClr>
            </a:pPr>
            <a:r>
              <a:rPr lang="en-US" dirty="0">
                <a:solidFill>
                  <a:srgbClr val="EBEBEB"/>
                </a:solidFill>
              </a:rPr>
              <a:t>Try and install an Apache container (or other container of your choice like </a:t>
            </a:r>
            <a:r>
              <a:rPr lang="en-US" dirty="0" err="1">
                <a:solidFill>
                  <a:srgbClr val="EBEBEB"/>
                </a:solidFill>
              </a:rPr>
              <a:t>ZoneMinder</a:t>
            </a:r>
            <a:r>
              <a:rPr lang="en-US" dirty="0">
                <a:solidFill>
                  <a:srgbClr val="EBEBEB"/>
                </a:solidFill>
              </a:rPr>
              <a:t> or </a:t>
            </a:r>
            <a:r>
              <a:rPr lang="en-US" dirty="0" err="1">
                <a:solidFill>
                  <a:srgbClr val="EBEBEB"/>
                </a:solidFill>
              </a:rPr>
              <a:t>HomeAssistant</a:t>
            </a:r>
            <a:r>
              <a:rPr lang="en-US" dirty="0">
                <a:solidFill>
                  <a:srgbClr val="EBEBEB"/>
                </a:solidFill>
              </a:rPr>
              <a:t>) using Docker OR Kubernetes on ONE of your servers. You can follow the instructions here: </a:t>
            </a:r>
            <a:r>
              <a:rPr lang="en-US" dirty="0">
                <a:ea typeface="+mj-lt"/>
                <a:cs typeface="+mj-lt"/>
                <a:hlinkClick r:id="rId4"/>
              </a:rPr>
              <a:t>https://www.aholdengouveia.name/SmartHome/Virtualizationsetup.html</a:t>
            </a:r>
            <a:r>
              <a:rPr lang="en-US" dirty="0">
                <a:ea typeface="+mj-lt"/>
                <a:cs typeface="+mj-lt"/>
              </a:rPr>
              <a:t> </a:t>
            </a:r>
            <a:endParaRPr lang="en-US" dirty="0">
              <a:solidFill>
                <a:srgbClr val="EBEBEB"/>
              </a:solidFill>
            </a:endParaRPr>
          </a:p>
          <a:p>
            <a:endParaRPr lang="en-US" dirty="0">
              <a:solidFill>
                <a:srgbClr val="EBEBEB"/>
              </a:solidFill>
            </a:endParaRPr>
          </a:p>
        </p:txBody>
      </p:sp>
    </p:spTree>
    <p:extLst>
      <p:ext uri="{BB962C8B-B14F-4D97-AF65-F5344CB8AC3E}">
        <p14:creationId xmlns:p14="http://schemas.microsoft.com/office/powerpoint/2010/main" val="395135786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8909-A748-4F4E-B697-938B368E0B26}"/>
              </a:ext>
            </a:extLst>
          </p:cNvPr>
          <p:cNvSpPr>
            <a:spLocks noGrp="1"/>
          </p:cNvSpPr>
          <p:nvPr>
            <p:ph type="title"/>
          </p:nvPr>
        </p:nvSpPr>
        <p:spPr>
          <a:xfrm>
            <a:off x="648930" y="629266"/>
            <a:ext cx="9252154" cy="1223983"/>
          </a:xfrm>
        </p:spPr>
        <p:txBody>
          <a:bodyPr>
            <a:normAutofit/>
          </a:bodyPr>
          <a:lstStyle/>
          <a:p>
            <a:r>
              <a:rPr lang="en-US" dirty="0"/>
              <a:t>Kubernetes: Vulnerabilities</a:t>
            </a:r>
          </a:p>
        </p:txBody>
      </p:sp>
      <p:sp>
        <p:nvSpPr>
          <p:cNvPr id="3" name="Content Placeholder 2">
            <a:extLst>
              <a:ext uri="{FF2B5EF4-FFF2-40B4-BE49-F238E27FC236}">
                <a16:creationId xmlns:a16="http://schemas.microsoft.com/office/drawing/2014/main" id="{F695DC1D-AB13-45BC-A5F6-D5751D53A46B}"/>
              </a:ext>
            </a:extLst>
          </p:cNvPr>
          <p:cNvSpPr>
            <a:spLocks noGrp="1"/>
          </p:cNvSpPr>
          <p:nvPr>
            <p:ph idx="1"/>
          </p:nvPr>
        </p:nvSpPr>
        <p:spPr>
          <a:xfrm>
            <a:off x="1103311" y="2052214"/>
            <a:ext cx="4338409" cy="4196185"/>
          </a:xfrm>
        </p:spPr>
        <p:txBody>
          <a:bodyPr vert="horz" lIns="91440" tIns="45720" rIns="91440" bIns="45720" rtlCol="0">
            <a:normAutofit/>
          </a:bodyPr>
          <a:lstStyle/>
          <a:p>
            <a:pPr>
              <a:lnSpc>
                <a:spcPct val="90000"/>
              </a:lnSpc>
            </a:pPr>
            <a:r>
              <a:rPr lang="en-US" sz="1400"/>
              <a:t>Increased attack service, each container might have different vulnerabilities to exploit.</a:t>
            </a:r>
          </a:p>
          <a:p>
            <a:pPr>
              <a:lnSpc>
                <a:spcPct val="90000"/>
              </a:lnSpc>
            </a:pPr>
            <a:r>
              <a:rPr lang="en-US" sz="1400"/>
              <a:t>Because Kubernetes can be difficult to configure right, it's easy to leave holes</a:t>
            </a:r>
          </a:p>
          <a:p>
            <a:pPr>
              <a:lnSpc>
                <a:spcPct val="90000"/>
              </a:lnSpc>
            </a:pPr>
            <a:r>
              <a:rPr lang="en-US" sz="1400"/>
              <a:t>Services like Shodan make it easy to find places to attack. For example, port 2379 is indexed by Shodan, </a:t>
            </a:r>
            <a:r>
              <a:rPr lang="en-US" sz="1400" err="1"/>
              <a:t>etcd</a:t>
            </a:r>
            <a:r>
              <a:rPr lang="en-US" sz="1400"/>
              <a:t> which Kubernetes uses as it's cluster database listens on port 2379</a:t>
            </a:r>
          </a:p>
          <a:p>
            <a:pPr>
              <a:lnSpc>
                <a:spcPct val="90000"/>
              </a:lnSpc>
            </a:pPr>
            <a:r>
              <a:rPr lang="en-US" sz="1400"/>
              <a:t>Tesla exposed part of the dashboard for their main Kubernetes API to the internet without authentication  by accident</a:t>
            </a:r>
          </a:p>
          <a:p>
            <a:pPr>
              <a:lnSpc>
                <a:spcPct val="90000"/>
              </a:lnSpc>
            </a:pPr>
            <a:r>
              <a:rPr lang="en-US" sz="1400"/>
              <a:t>A compromised container = compromised cluster.  It's turtles all the way down</a:t>
            </a:r>
          </a:p>
        </p:txBody>
      </p:sp>
      <p:pic>
        <p:nvPicPr>
          <p:cNvPr id="4" name="Picture 4" descr="XKCD comic on hacking. How people think hacking works vs how it actually works. ">
            <a:extLst>
              <a:ext uri="{FF2B5EF4-FFF2-40B4-BE49-F238E27FC236}">
                <a16:creationId xmlns:a16="http://schemas.microsoft.com/office/drawing/2014/main" id="{DD282D8D-BCE7-42C8-A88B-91726DA2C23D}"/>
              </a:ext>
            </a:extLst>
          </p:cNvPr>
          <p:cNvPicPr>
            <a:picLocks noChangeAspect="1"/>
          </p:cNvPicPr>
          <p:nvPr/>
        </p:nvPicPr>
        <p:blipFill>
          <a:blip r:embed="rId3"/>
          <a:stretch>
            <a:fillRect/>
          </a:stretch>
        </p:blipFill>
        <p:spPr>
          <a:xfrm>
            <a:off x="6091916" y="2112760"/>
            <a:ext cx="5451627" cy="407509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6930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57E9-A59E-42C1-91CD-D9002454850A}"/>
              </a:ext>
            </a:extLst>
          </p:cNvPr>
          <p:cNvSpPr>
            <a:spLocks noGrp="1"/>
          </p:cNvSpPr>
          <p:nvPr>
            <p:ph type="title"/>
          </p:nvPr>
        </p:nvSpPr>
        <p:spPr/>
        <p:txBody>
          <a:bodyPr/>
          <a:lstStyle/>
          <a:p>
            <a:r>
              <a:rPr lang="en-US" dirty="0"/>
              <a:t>What is a container?</a:t>
            </a:r>
          </a:p>
        </p:txBody>
      </p:sp>
      <p:sp>
        <p:nvSpPr>
          <p:cNvPr id="3" name="Content Placeholder 2">
            <a:extLst>
              <a:ext uri="{FF2B5EF4-FFF2-40B4-BE49-F238E27FC236}">
                <a16:creationId xmlns:a16="http://schemas.microsoft.com/office/drawing/2014/main" id="{5FD0BFC0-38C7-405B-92DF-0C1817A88AC9}"/>
              </a:ext>
            </a:extLst>
          </p:cNvPr>
          <p:cNvSpPr>
            <a:spLocks noGrp="1"/>
          </p:cNvSpPr>
          <p:nvPr>
            <p:ph idx="1"/>
          </p:nvPr>
        </p:nvSpPr>
        <p:spPr>
          <a:xfrm>
            <a:off x="1103312" y="2052918"/>
            <a:ext cx="6430504" cy="4195481"/>
          </a:xfrm>
        </p:spPr>
        <p:txBody>
          <a:bodyPr vert="horz" lIns="91440" tIns="45720" rIns="91440" bIns="45720" rtlCol="0" anchor="t">
            <a:normAutofit/>
          </a:bodyPr>
          <a:lstStyle/>
          <a:p>
            <a:r>
              <a:rPr lang="en-US" dirty="0"/>
              <a:t>Virtual isolated place on your machine</a:t>
            </a:r>
          </a:p>
          <a:p>
            <a:r>
              <a:rPr lang="en-US" dirty="0"/>
              <a:t>Example: Think of shipping, standardized containers to ship goods makes transport easier and cheaper. In this case you don't ship the  OS &amp; the software, you only need to ship the code and the dependencies.</a:t>
            </a:r>
          </a:p>
          <a:p>
            <a:r>
              <a:rPr lang="en-US" dirty="0"/>
              <a:t>Every time you use Google (Gmail, search, </a:t>
            </a:r>
            <a:r>
              <a:rPr lang="en-US" dirty="0" err="1"/>
              <a:t>etc</a:t>
            </a:r>
            <a:r>
              <a:rPr lang="en-US" dirty="0"/>
              <a:t>) You are using a container</a:t>
            </a:r>
          </a:p>
        </p:txBody>
      </p:sp>
      <p:pic>
        <p:nvPicPr>
          <p:cNvPr id="4" name="Picture 4" descr="Meme of Bart Simpson in a class room, top image says &quot;breaks in production, say the line Bart&quot;  Bar says &quot;But it works on my machine&quot; then everyone laughs. ">
            <a:extLst>
              <a:ext uri="{FF2B5EF4-FFF2-40B4-BE49-F238E27FC236}">
                <a16:creationId xmlns:a16="http://schemas.microsoft.com/office/drawing/2014/main" id="{910FCB34-12B2-BA62-0A79-0D6D78D226EC}"/>
              </a:ext>
            </a:extLst>
          </p:cNvPr>
          <p:cNvPicPr>
            <a:picLocks noChangeAspect="1"/>
          </p:cNvPicPr>
          <p:nvPr/>
        </p:nvPicPr>
        <p:blipFill>
          <a:blip r:embed="rId2"/>
          <a:stretch>
            <a:fillRect/>
          </a:stretch>
        </p:blipFill>
        <p:spPr>
          <a:xfrm>
            <a:off x="7879357" y="1040921"/>
            <a:ext cx="3147513" cy="5193101"/>
          </a:xfrm>
          <a:prstGeom prst="rect">
            <a:avLst/>
          </a:prstGeom>
        </p:spPr>
      </p:pic>
    </p:spTree>
    <p:extLst>
      <p:ext uri="{BB962C8B-B14F-4D97-AF65-F5344CB8AC3E}">
        <p14:creationId xmlns:p14="http://schemas.microsoft.com/office/powerpoint/2010/main" val="158312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6E12-9524-49E8-9EEC-635B5CEEB29E}"/>
              </a:ext>
            </a:extLst>
          </p:cNvPr>
          <p:cNvSpPr>
            <a:spLocks noGrp="1"/>
          </p:cNvSpPr>
          <p:nvPr>
            <p:ph type="title"/>
          </p:nvPr>
        </p:nvSpPr>
        <p:spPr/>
        <p:txBody>
          <a:bodyPr/>
          <a:lstStyle/>
          <a:p>
            <a:r>
              <a:rPr lang="en-US" dirty="0"/>
              <a:t>Why are containers useful?</a:t>
            </a:r>
          </a:p>
        </p:txBody>
      </p:sp>
      <p:sp>
        <p:nvSpPr>
          <p:cNvPr id="3" name="Content Placeholder 2">
            <a:extLst>
              <a:ext uri="{FF2B5EF4-FFF2-40B4-BE49-F238E27FC236}">
                <a16:creationId xmlns:a16="http://schemas.microsoft.com/office/drawing/2014/main" id="{A006055D-2408-4CC1-9971-121B1F535AB0}"/>
              </a:ext>
            </a:extLst>
          </p:cNvPr>
          <p:cNvSpPr>
            <a:spLocks noGrp="1"/>
          </p:cNvSpPr>
          <p:nvPr>
            <p:ph idx="1"/>
          </p:nvPr>
        </p:nvSpPr>
        <p:spPr/>
        <p:txBody>
          <a:bodyPr vert="horz" lIns="91440" tIns="45720" rIns="91440" bIns="45720" rtlCol="0" anchor="t">
            <a:normAutofit fontScale="92500" lnSpcReduction="20000"/>
          </a:bodyPr>
          <a:lstStyle/>
          <a:p>
            <a:r>
              <a:rPr lang="en-US" dirty="0"/>
              <a:t>Developers will use them to know their software will run regardless of where it's sent.</a:t>
            </a:r>
          </a:p>
          <a:p>
            <a:r>
              <a:rPr lang="en-US" dirty="0"/>
              <a:t>Microservices (Instead of a monolithic application) break applications into small parts so many teams can easily work on pieces of a whole project and then put them together quickly</a:t>
            </a:r>
          </a:p>
          <a:p>
            <a:r>
              <a:rPr lang="en-US" dirty="0"/>
              <a:t>Guaranteed reproducibility because you have your container already set up to spec</a:t>
            </a:r>
          </a:p>
          <a:p>
            <a:r>
              <a:rPr lang="en-US" dirty="0"/>
              <a:t>Isolation, by keeping your applications separated (Database, web server, front end etc.) you can save yourself from conflicts and dependency issues</a:t>
            </a:r>
          </a:p>
          <a:p>
            <a:r>
              <a:rPr lang="en-US" dirty="0"/>
              <a:t>Repository gives us well maintained containers pre-made for us to use</a:t>
            </a:r>
          </a:p>
          <a:p>
            <a:r>
              <a:rPr lang="en-US" dirty="0"/>
              <a:t>Easily disposable and quick to boot and stop, in case something goes wrong, containers are cheap and not resource heavy to make and discard</a:t>
            </a:r>
          </a:p>
        </p:txBody>
      </p:sp>
    </p:spTree>
    <p:extLst>
      <p:ext uri="{BB962C8B-B14F-4D97-AF65-F5344CB8AC3E}">
        <p14:creationId xmlns:p14="http://schemas.microsoft.com/office/powerpoint/2010/main" val="4274768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5238-7690-4269-B84D-88BAA944D8B1}"/>
              </a:ext>
            </a:extLst>
          </p:cNvPr>
          <p:cNvSpPr>
            <a:spLocks noGrp="1"/>
          </p:cNvSpPr>
          <p:nvPr>
            <p:ph type="title"/>
          </p:nvPr>
        </p:nvSpPr>
        <p:spPr>
          <a:xfrm>
            <a:off x="648930" y="629266"/>
            <a:ext cx="9252154" cy="1223983"/>
          </a:xfrm>
        </p:spPr>
        <p:txBody>
          <a:bodyPr>
            <a:normAutofit/>
          </a:bodyPr>
          <a:lstStyle/>
          <a:p>
            <a:r>
              <a:rPr lang="en-US" dirty="0"/>
              <a:t>Containers vs Virtual machines</a:t>
            </a:r>
          </a:p>
        </p:txBody>
      </p:sp>
      <p:sp>
        <p:nvSpPr>
          <p:cNvPr id="3" name="Content Placeholder 2">
            <a:extLst>
              <a:ext uri="{FF2B5EF4-FFF2-40B4-BE49-F238E27FC236}">
                <a16:creationId xmlns:a16="http://schemas.microsoft.com/office/drawing/2014/main" id="{2D89087B-4F5A-424D-9DCE-72FB03C007CE}"/>
              </a:ext>
            </a:extLst>
          </p:cNvPr>
          <p:cNvSpPr>
            <a:spLocks noGrp="1"/>
          </p:cNvSpPr>
          <p:nvPr>
            <p:ph idx="1"/>
          </p:nvPr>
        </p:nvSpPr>
        <p:spPr>
          <a:xfrm>
            <a:off x="1103311" y="1896992"/>
            <a:ext cx="9587742" cy="4351407"/>
          </a:xfrm>
        </p:spPr>
        <p:txBody>
          <a:bodyPr vert="horz" lIns="91440" tIns="45720" rIns="91440" bIns="45720" rtlCol="0" anchor="t">
            <a:normAutofit/>
          </a:bodyPr>
          <a:lstStyle/>
          <a:p>
            <a:r>
              <a:rPr lang="en-US" dirty="0"/>
              <a:t>Containers virtualize the OS (In this example it's Docker)</a:t>
            </a:r>
          </a:p>
          <a:p>
            <a:r>
              <a:rPr lang="en-US" dirty="0"/>
              <a:t>Virtual Machines virtualize the hardware</a:t>
            </a:r>
          </a:p>
        </p:txBody>
      </p:sp>
      <p:pic>
        <p:nvPicPr>
          <p:cNvPr id="4" name="Picture 4" descr="Visualization of a container VS a VM">
            <a:extLst>
              <a:ext uri="{FF2B5EF4-FFF2-40B4-BE49-F238E27FC236}">
                <a16:creationId xmlns:a16="http://schemas.microsoft.com/office/drawing/2014/main" id="{2C4BAF99-1B2D-48AA-867A-1F85CDF2B86F}"/>
              </a:ext>
            </a:extLst>
          </p:cNvPr>
          <p:cNvPicPr>
            <a:picLocks noChangeAspect="1"/>
          </p:cNvPicPr>
          <p:nvPr/>
        </p:nvPicPr>
        <p:blipFill>
          <a:blip r:embed="rId3"/>
          <a:stretch>
            <a:fillRect/>
          </a:stretch>
        </p:blipFill>
        <p:spPr>
          <a:xfrm>
            <a:off x="3043916" y="3035681"/>
            <a:ext cx="8937071" cy="3287582"/>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99337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8E95-8C28-4718-95F0-A437784946EF}"/>
              </a:ext>
            </a:extLst>
          </p:cNvPr>
          <p:cNvSpPr>
            <a:spLocks noGrp="1"/>
          </p:cNvSpPr>
          <p:nvPr>
            <p:ph type="title"/>
          </p:nvPr>
        </p:nvSpPr>
        <p:spPr>
          <a:xfrm>
            <a:off x="648930" y="629266"/>
            <a:ext cx="9252154" cy="1223983"/>
          </a:xfrm>
        </p:spPr>
        <p:txBody>
          <a:bodyPr>
            <a:normAutofit fontScale="90000"/>
          </a:bodyPr>
          <a:lstStyle/>
          <a:p>
            <a:r>
              <a:rPr lang="en-US" dirty="0"/>
              <a:t>Container options 2022 by Market Share</a:t>
            </a:r>
          </a:p>
        </p:txBody>
      </p:sp>
      <p:sp>
        <p:nvSpPr>
          <p:cNvPr id="3" name="Content Placeholder 2">
            <a:extLst>
              <a:ext uri="{FF2B5EF4-FFF2-40B4-BE49-F238E27FC236}">
                <a16:creationId xmlns:a16="http://schemas.microsoft.com/office/drawing/2014/main" id="{EE3A1509-633A-4AEF-A182-D7944916BF9D}"/>
              </a:ext>
            </a:extLst>
          </p:cNvPr>
          <p:cNvSpPr>
            <a:spLocks noGrp="1"/>
          </p:cNvSpPr>
          <p:nvPr>
            <p:ph idx="1"/>
          </p:nvPr>
        </p:nvSpPr>
        <p:spPr>
          <a:xfrm>
            <a:off x="1103311" y="2052214"/>
            <a:ext cx="4338409" cy="4196185"/>
          </a:xfrm>
        </p:spPr>
        <p:txBody>
          <a:bodyPr vert="horz" lIns="91440" tIns="45720" rIns="91440" bIns="45720" rtlCol="0" anchor="t">
            <a:normAutofit/>
          </a:bodyPr>
          <a:lstStyle/>
          <a:p>
            <a:r>
              <a:rPr lang="en-US" dirty="0"/>
              <a:t>Docker is the most popular with 81% of the market </a:t>
            </a:r>
            <a:endParaRPr lang="en-US">
              <a:ea typeface="+mj-lt"/>
              <a:cs typeface="+mj-lt"/>
            </a:endParaRPr>
          </a:p>
          <a:p>
            <a:pPr>
              <a:buClr>
                <a:srgbClr val="8AD0D6"/>
              </a:buClr>
            </a:pPr>
            <a:r>
              <a:rPr lang="en-US" dirty="0">
                <a:ea typeface="+mj-lt"/>
                <a:cs typeface="+mj-lt"/>
              </a:rPr>
              <a:t>Kubernetes with 13% market share</a:t>
            </a:r>
          </a:p>
          <a:p>
            <a:r>
              <a:rPr lang="en-US" dirty="0">
                <a:ea typeface="+mj-lt"/>
                <a:cs typeface="+mj-lt"/>
              </a:rPr>
              <a:t>CoreOS, Apache Mesos, VMWare Tanzu and others have less then 2% market share per technology</a:t>
            </a:r>
          </a:p>
          <a:p>
            <a:pPr>
              <a:buClr>
                <a:srgbClr val="8AD0D6"/>
              </a:buClr>
            </a:pPr>
            <a:r>
              <a:rPr lang="en-US" dirty="0">
                <a:ea typeface="+mj-lt"/>
                <a:cs typeface="+mj-lt"/>
                <a:hlinkClick r:id="rId3"/>
              </a:rPr>
              <a:t>https://web.archive.org/web/20220725155332/https://www.slintel.com/tech/containerization/docker-market-share</a:t>
            </a:r>
            <a:r>
              <a:rPr lang="en-US" dirty="0">
                <a:ea typeface="+mj-lt"/>
                <a:cs typeface="+mj-lt"/>
              </a:rPr>
              <a:t> </a:t>
            </a:r>
          </a:p>
        </p:txBody>
      </p:sp>
      <p:pic>
        <p:nvPicPr>
          <p:cNvPr id="4" name="Picture 4" descr="A ship in a body of water tipping over &amp;#34;My Docker container got confused&amp;#34;&#10;">
            <a:extLst>
              <a:ext uri="{FF2B5EF4-FFF2-40B4-BE49-F238E27FC236}">
                <a16:creationId xmlns:a16="http://schemas.microsoft.com/office/drawing/2014/main" id="{4EA0B339-D512-4EC9-AE1A-19F02D8A9A96}"/>
              </a:ext>
            </a:extLst>
          </p:cNvPr>
          <p:cNvPicPr>
            <a:picLocks noChangeAspect="1"/>
          </p:cNvPicPr>
          <p:nvPr/>
        </p:nvPicPr>
        <p:blipFill>
          <a:blip r:embed="rId4"/>
          <a:stretch>
            <a:fillRect/>
          </a:stretch>
        </p:blipFill>
        <p:spPr>
          <a:xfrm>
            <a:off x="6091916" y="2058244"/>
            <a:ext cx="5451627" cy="418412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17970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A747-45D9-4C11-AAF5-CD2B29182299}"/>
              </a:ext>
            </a:extLst>
          </p:cNvPr>
          <p:cNvSpPr>
            <a:spLocks noGrp="1"/>
          </p:cNvSpPr>
          <p:nvPr>
            <p:ph type="title"/>
          </p:nvPr>
        </p:nvSpPr>
        <p:spPr/>
        <p:txBody>
          <a:bodyPr/>
          <a:lstStyle/>
          <a:p>
            <a:r>
              <a:rPr lang="en-US" dirty="0"/>
              <a:t>Container image management options</a:t>
            </a:r>
          </a:p>
        </p:txBody>
      </p:sp>
      <p:sp>
        <p:nvSpPr>
          <p:cNvPr id="3" name="Content Placeholder 2">
            <a:extLst>
              <a:ext uri="{FF2B5EF4-FFF2-40B4-BE49-F238E27FC236}">
                <a16:creationId xmlns:a16="http://schemas.microsoft.com/office/drawing/2014/main" id="{ABE7EE00-0299-4C58-9DD4-004C18E1FF36}"/>
              </a:ext>
            </a:extLst>
          </p:cNvPr>
          <p:cNvSpPr>
            <a:spLocks noGrp="1"/>
          </p:cNvSpPr>
          <p:nvPr>
            <p:ph idx="1"/>
          </p:nvPr>
        </p:nvSpPr>
        <p:spPr/>
        <p:txBody>
          <a:bodyPr vert="horz" lIns="91440" tIns="45720" rIns="91440" bIns="45720" rtlCol="0" anchor="t">
            <a:normAutofit/>
          </a:bodyPr>
          <a:lstStyle/>
          <a:p>
            <a:r>
              <a:rPr lang="en-US" dirty="0"/>
              <a:t>Container Registry is a service to hold  and distribute container images</a:t>
            </a:r>
          </a:p>
          <a:p>
            <a:pPr lvl="1"/>
            <a:r>
              <a:rPr lang="en-US" dirty="0"/>
              <a:t>Can be public, private or third party</a:t>
            </a:r>
          </a:p>
          <a:p>
            <a:pPr lvl="1"/>
            <a:r>
              <a:rPr lang="en-US" dirty="0"/>
              <a:t>Examples include Docker Hub, AWS container registry, Google Container Registry, or self-hosted</a:t>
            </a:r>
          </a:p>
          <a:p>
            <a:r>
              <a:rPr lang="en-US" dirty="0"/>
              <a:t>Container repository is a collection of related images with the same name and different tags (Providing different versions of an application)</a:t>
            </a:r>
          </a:p>
          <a:p>
            <a:pPr lvl="1"/>
            <a:r>
              <a:rPr lang="en-US" dirty="0"/>
              <a:t>Examples: </a:t>
            </a:r>
          </a:p>
          <a:p>
            <a:pPr lvl="1">
              <a:buClr>
                <a:srgbClr val="8AD0D6"/>
              </a:buClr>
            </a:pPr>
            <a:r>
              <a:rPr lang="en-US" dirty="0"/>
              <a:t>Python Repository </a:t>
            </a:r>
            <a:r>
              <a:rPr lang="en-US" dirty="0">
                <a:ea typeface="+mj-lt"/>
                <a:cs typeface="+mj-lt"/>
                <a:hlinkClick r:id="rId2"/>
              </a:rPr>
              <a:t>https://hub.docker.com/_/python?tab=tags</a:t>
            </a:r>
            <a:endParaRPr lang="en-US">
              <a:ea typeface="+mj-lt"/>
              <a:cs typeface="+mj-lt"/>
            </a:endParaRPr>
          </a:p>
          <a:p>
            <a:pPr lvl="1">
              <a:buClr>
                <a:srgbClr val="8AD0D6"/>
              </a:buClr>
            </a:pPr>
            <a:r>
              <a:rPr lang="en-US" dirty="0"/>
              <a:t>Apache </a:t>
            </a:r>
            <a:r>
              <a:rPr lang="en-US" dirty="0">
                <a:ea typeface="+mj-lt"/>
                <a:cs typeface="+mj-lt"/>
                <a:hlinkClick r:id="rId3"/>
              </a:rPr>
              <a:t>https://hub.docker.com/_/httpd</a:t>
            </a:r>
            <a:r>
              <a:rPr lang="en-US" dirty="0">
                <a:ea typeface="+mj-lt"/>
                <a:cs typeface="+mj-lt"/>
              </a:rPr>
              <a:t> </a:t>
            </a:r>
          </a:p>
        </p:txBody>
      </p:sp>
    </p:spTree>
    <p:extLst>
      <p:ext uri="{BB962C8B-B14F-4D97-AF65-F5344CB8AC3E}">
        <p14:creationId xmlns:p14="http://schemas.microsoft.com/office/powerpoint/2010/main" val="402560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D6002-0286-D861-6C97-539AE088B829}"/>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32C23EC5-54DF-BF85-F4F8-EB27242B1A28}"/>
              </a:ext>
            </a:extLst>
          </p:cNvPr>
          <p:cNvSpPr>
            <a:spLocks noGrp="1"/>
          </p:cNvSpPr>
          <p:nvPr>
            <p:ph idx="1"/>
          </p:nvPr>
        </p:nvSpPr>
        <p:spPr>
          <a:xfrm>
            <a:off x="1103312" y="2052918"/>
            <a:ext cx="10415122" cy="3184100"/>
          </a:xfrm>
        </p:spPr>
        <p:txBody>
          <a:bodyPr vert="horz" lIns="91440" tIns="45720" rIns="91440" bIns="45720" rtlCol="0" anchor="t">
            <a:normAutofit fontScale="85000" lnSpcReduction="20000"/>
          </a:bodyPr>
          <a:lstStyle/>
          <a:p>
            <a:r>
              <a:rPr lang="en-US" dirty="0"/>
              <a:t>What is Docker?</a:t>
            </a:r>
          </a:p>
          <a:p>
            <a:pPr lvl="1">
              <a:buClr>
                <a:srgbClr val="8AD0D6"/>
              </a:buClr>
            </a:pPr>
            <a:r>
              <a:rPr lang="en-US" dirty="0"/>
              <a:t>Container Software</a:t>
            </a:r>
          </a:p>
          <a:p>
            <a:pPr lvl="1">
              <a:buClr>
                <a:srgbClr val="8AD0D6"/>
              </a:buClr>
            </a:pPr>
            <a:r>
              <a:rPr lang="en-US" dirty="0"/>
              <a:t>A way to run applications, technically open source but moving more closed.</a:t>
            </a:r>
          </a:p>
          <a:p>
            <a:pPr lvl="1">
              <a:buClr>
                <a:srgbClr val="8AD0D6"/>
              </a:buClr>
            </a:pPr>
            <a:r>
              <a:rPr lang="en-US" dirty="0"/>
              <a:t>Everything is considered encapsulated (stay in their own area)</a:t>
            </a:r>
          </a:p>
          <a:p>
            <a:pPr>
              <a:buClr>
                <a:srgbClr val="8AD0D6"/>
              </a:buClr>
            </a:pPr>
            <a:r>
              <a:rPr lang="en-US" dirty="0"/>
              <a:t>Docker Engine vs Docker Desktop</a:t>
            </a:r>
          </a:p>
          <a:p>
            <a:pPr lvl="1">
              <a:buClr>
                <a:srgbClr val="8AD0D6"/>
              </a:buClr>
            </a:pPr>
            <a:r>
              <a:rPr lang="en-US" dirty="0"/>
              <a:t>Docker Engine – Create an run pieces of docker to create containers</a:t>
            </a:r>
          </a:p>
          <a:p>
            <a:pPr lvl="1">
              <a:buClr>
                <a:srgbClr val="8AD0D6"/>
              </a:buClr>
            </a:pPr>
            <a:r>
              <a:rPr lang="en-US" dirty="0"/>
              <a:t>Docker Desktop – GUI options  and  interacts with containers for windows people</a:t>
            </a:r>
          </a:p>
          <a:p>
            <a:pPr>
              <a:buClr>
                <a:srgbClr val="8AD0D6"/>
              </a:buClr>
            </a:pPr>
            <a:r>
              <a:rPr lang="en-US" dirty="0"/>
              <a:t>How to Use Docker for pre-built containers</a:t>
            </a:r>
          </a:p>
          <a:p>
            <a:pPr lvl="1">
              <a:buClr>
                <a:srgbClr val="8AD0D6"/>
              </a:buClr>
            </a:pPr>
            <a:r>
              <a:rPr lang="en-US" dirty="0"/>
              <a:t>Install Docker on Linux box</a:t>
            </a:r>
          </a:p>
          <a:p>
            <a:pPr lvl="1">
              <a:buClr>
                <a:srgbClr val="8AD0D6"/>
              </a:buClr>
            </a:pPr>
            <a:r>
              <a:rPr lang="en-US" dirty="0"/>
              <a:t>Run command to start container build (Example below for </a:t>
            </a:r>
            <a:r>
              <a:rPr lang="en-US" dirty="0" err="1"/>
              <a:t>ZoneMinder</a:t>
            </a:r>
            <a:r>
              <a:rPr lang="en-US" dirty="0"/>
              <a:t>)</a:t>
            </a:r>
          </a:p>
        </p:txBody>
      </p:sp>
      <p:pic>
        <p:nvPicPr>
          <p:cNvPr id="4" name="Picture 4" descr="Text&#10;&#10;Description automatically generated">
            <a:extLst>
              <a:ext uri="{FF2B5EF4-FFF2-40B4-BE49-F238E27FC236}">
                <a16:creationId xmlns:a16="http://schemas.microsoft.com/office/drawing/2014/main" id="{D0B67AB3-2236-13E8-C423-1FDB341DEB48}"/>
              </a:ext>
            </a:extLst>
          </p:cNvPr>
          <p:cNvPicPr>
            <a:picLocks noChangeAspect="1"/>
          </p:cNvPicPr>
          <p:nvPr/>
        </p:nvPicPr>
        <p:blipFill>
          <a:blip r:embed="rId2"/>
          <a:stretch>
            <a:fillRect/>
          </a:stretch>
        </p:blipFill>
        <p:spPr>
          <a:xfrm>
            <a:off x="1961333" y="5236890"/>
            <a:ext cx="7502105" cy="978179"/>
          </a:xfrm>
          <a:prstGeom prst="rect">
            <a:avLst/>
          </a:prstGeom>
        </p:spPr>
      </p:pic>
    </p:spTree>
    <p:extLst>
      <p:ext uri="{BB962C8B-B14F-4D97-AF65-F5344CB8AC3E}">
        <p14:creationId xmlns:p14="http://schemas.microsoft.com/office/powerpoint/2010/main" val="297098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02340-1D8A-4033-BEC2-694BD4000B69}"/>
              </a:ext>
            </a:extLst>
          </p:cNvPr>
          <p:cNvSpPr>
            <a:spLocks noGrp="1"/>
          </p:cNvSpPr>
          <p:nvPr>
            <p:ph type="title"/>
          </p:nvPr>
        </p:nvSpPr>
        <p:spPr>
          <a:xfrm>
            <a:off x="648931" y="629266"/>
            <a:ext cx="4166510" cy="1622321"/>
          </a:xfrm>
        </p:spPr>
        <p:txBody>
          <a:bodyPr>
            <a:normAutofit/>
          </a:bodyPr>
          <a:lstStyle/>
          <a:p>
            <a:r>
              <a:rPr lang="en-US">
                <a:solidFill>
                  <a:srgbClr val="EBEBEB"/>
                </a:solidFill>
              </a:rPr>
              <a:t>Activity</a:t>
            </a:r>
          </a:p>
        </p:txBody>
      </p:sp>
      <p:sp>
        <p:nvSpPr>
          <p:cNvPr id="1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4" descr="Comic of two people sword fighting in a hallway, when the manager says hey get back to work they respond waiting for docker to pull image, he says oh ok">
            <a:extLst>
              <a:ext uri="{FF2B5EF4-FFF2-40B4-BE49-F238E27FC236}">
                <a16:creationId xmlns:a16="http://schemas.microsoft.com/office/drawing/2014/main" id="{41596E6D-0DEF-48AA-AF76-187D7A1B56D2}"/>
              </a:ext>
            </a:extLst>
          </p:cNvPr>
          <p:cNvPicPr>
            <a:picLocks noChangeAspect="1"/>
          </p:cNvPicPr>
          <p:nvPr/>
        </p:nvPicPr>
        <p:blipFill>
          <a:blip r:embed="rId2"/>
          <a:stretch>
            <a:fillRect/>
          </a:stretch>
        </p:blipFill>
        <p:spPr>
          <a:xfrm>
            <a:off x="6093992" y="1044672"/>
            <a:ext cx="5449889" cy="4768652"/>
          </a:xfrm>
          <a:prstGeom prst="rect">
            <a:avLst/>
          </a:prstGeom>
          <a:effectLst/>
        </p:spPr>
      </p:pic>
      <p:sp>
        <p:nvSpPr>
          <p:cNvPr id="15" name="Rectangle 1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35842BA-F55E-4221-9039-1496061765A0}"/>
              </a:ext>
            </a:extLst>
          </p:cNvPr>
          <p:cNvSpPr>
            <a:spLocks noGrp="1"/>
          </p:cNvSpPr>
          <p:nvPr>
            <p:ph idx="1"/>
          </p:nvPr>
        </p:nvSpPr>
        <p:spPr>
          <a:xfrm>
            <a:off x="648931" y="2438400"/>
            <a:ext cx="4166509" cy="3785419"/>
          </a:xfrm>
        </p:spPr>
        <p:txBody>
          <a:bodyPr vert="horz" lIns="91440" tIns="45720" rIns="91440" bIns="45720" rtlCol="0">
            <a:normAutofit/>
          </a:bodyPr>
          <a:lstStyle/>
          <a:p>
            <a:r>
              <a:rPr lang="en-US">
                <a:solidFill>
                  <a:srgbClr val="EBEBEB"/>
                </a:solidFill>
                <a:ea typeface="+mj-lt"/>
                <a:cs typeface="+mj-lt"/>
                <a:hlinkClick r:id="rId3"/>
              </a:rPr>
              <a:t>https://docker-curriculum.com/</a:t>
            </a:r>
            <a:r>
              <a:rPr lang="en-US">
                <a:solidFill>
                  <a:srgbClr val="EBEBEB"/>
                </a:solidFill>
                <a:ea typeface="+mj-lt"/>
                <a:cs typeface="+mj-lt"/>
              </a:rPr>
              <a:t> </a:t>
            </a:r>
          </a:p>
          <a:p>
            <a:r>
              <a:rPr lang="en-US">
                <a:solidFill>
                  <a:srgbClr val="EBEBEB"/>
                </a:solidFill>
                <a:ea typeface="+mj-lt"/>
                <a:cs typeface="+mj-lt"/>
              </a:rPr>
              <a:t>Run through this tutorial on one of your servers</a:t>
            </a:r>
          </a:p>
        </p:txBody>
      </p:sp>
    </p:spTree>
    <p:extLst>
      <p:ext uri="{BB962C8B-B14F-4D97-AF65-F5344CB8AC3E}">
        <p14:creationId xmlns:p14="http://schemas.microsoft.com/office/powerpoint/2010/main" val="33879751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61C0-F364-4D13-973A-EE1E001A842E}"/>
              </a:ext>
            </a:extLst>
          </p:cNvPr>
          <p:cNvSpPr>
            <a:spLocks noGrp="1"/>
          </p:cNvSpPr>
          <p:nvPr>
            <p:ph type="title"/>
          </p:nvPr>
        </p:nvSpPr>
        <p:spPr/>
        <p:txBody>
          <a:bodyPr/>
          <a:lstStyle/>
          <a:p>
            <a:r>
              <a:rPr lang="en-US" dirty="0"/>
              <a:t>Container Management</a:t>
            </a:r>
          </a:p>
        </p:txBody>
      </p:sp>
      <p:sp>
        <p:nvSpPr>
          <p:cNvPr id="3" name="Content Placeholder 2">
            <a:extLst>
              <a:ext uri="{FF2B5EF4-FFF2-40B4-BE49-F238E27FC236}">
                <a16:creationId xmlns:a16="http://schemas.microsoft.com/office/drawing/2014/main" id="{AD4A7758-E8BE-4B37-B17A-2A96F56008ED}"/>
              </a:ext>
            </a:extLst>
          </p:cNvPr>
          <p:cNvSpPr>
            <a:spLocks noGrp="1"/>
          </p:cNvSpPr>
          <p:nvPr>
            <p:ph idx="1"/>
          </p:nvPr>
        </p:nvSpPr>
        <p:spPr/>
        <p:txBody>
          <a:bodyPr vert="horz" lIns="91440" tIns="45720" rIns="91440" bIns="45720" rtlCol="0" anchor="t">
            <a:normAutofit fontScale="92500" lnSpcReduction="10000"/>
          </a:bodyPr>
          <a:lstStyle/>
          <a:p>
            <a:r>
              <a:rPr lang="en-US" dirty="0"/>
              <a:t>This is when you organize, add or replace large numbers of containers.  Also referred to as container orchestration engines</a:t>
            </a:r>
          </a:p>
          <a:p>
            <a:r>
              <a:rPr lang="en-US" dirty="0"/>
              <a:t>Useful for scheduling functions, distributing containers among pooled resources, easy health checks, load balancing and high availability</a:t>
            </a:r>
          </a:p>
          <a:p>
            <a:r>
              <a:rPr lang="en-US" dirty="0"/>
              <a:t>Examples </a:t>
            </a:r>
          </a:p>
          <a:p>
            <a:pPr lvl="1"/>
            <a:r>
              <a:rPr lang="en-US" dirty="0"/>
              <a:t>Kubernetes </a:t>
            </a:r>
          </a:p>
          <a:p>
            <a:pPr lvl="1"/>
            <a:r>
              <a:rPr lang="en-US" dirty="0"/>
              <a:t>Docker Swarm</a:t>
            </a:r>
          </a:p>
          <a:p>
            <a:pPr lvl="2"/>
            <a:r>
              <a:rPr lang="en-US" dirty="0"/>
              <a:t>Popular because it's native to docker. YAML based deployment. Doesn't do load balancing or auto-scaling by itself</a:t>
            </a:r>
          </a:p>
          <a:p>
            <a:pPr lvl="1"/>
            <a:r>
              <a:rPr lang="en-US" dirty="0"/>
              <a:t>Mesosphere</a:t>
            </a:r>
          </a:p>
          <a:p>
            <a:pPr lvl="2"/>
            <a:r>
              <a:rPr lang="en-US" dirty="0"/>
              <a:t>Distributed Approach. Uses multiple masters and uses Zookeeper to keep track of the cluster. Highly scalable (tens of thousands of nodes) used by Twitter, Yelp and eBay</a:t>
            </a:r>
          </a:p>
        </p:txBody>
      </p:sp>
    </p:spTree>
    <p:extLst>
      <p:ext uri="{BB962C8B-B14F-4D97-AF65-F5344CB8AC3E}">
        <p14:creationId xmlns:p14="http://schemas.microsoft.com/office/powerpoint/2010/main" val="1727541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vt:lpstr>
      <vt:lpstr>Linux Administration</vt:lpstr>
      <vt:lpstr>What is a container?</vt:lpstr>
      <vt:lpstr>Why are containers useful?</vt:lpstr>
      <vt:lpstr>Containers vs Virtual machines</vt:lpstr>
      <vt:lpstr>Container options 2022 by Market Share</vt:lpstr>
      <vt:lpstr>Container image management options</vt:lpstr>
      <vt:lpstr>Docker</vt:lpstr>
      <vt:lpstr>Activity</vt:lpstr>
      <vt:lpstr>Container Management</vt:lpstr>
      <vt:lpstr>Kubernetes</vt:lpstr>
      <vt:lpstr>Kubernetes: How and why do we use it?</vt:lpstr>
      <vt:lpstr>Kubernetes continues</vt:lpstr>
      <vt:lpstr>Kubectl</vt:lpstr>
      <vt:lpstr>Activity</vt:lpstr>
      <vt:lpstr>Kubernetes: Vulnerabilities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714</cp:revision>
  <dcterms:created xsi:type="dcterms:W3CDTF">2013-07-15T20:26:40Z</dcterms:created>
  <dcterms:modified xsi:type="dcterms:W3CDTF">2022-11-16T19:51:12Z</dcterms:modified>
</cp:coreProperties>
</file>